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notesMasterIdLst>
    <p:notesMasterId r:id="rId6"/>
  </p:notesMasterIdLst>
  <p:sldIdLst>
    <p:sldId id="858" r:id="rId4"/>
    <p:sldId id="893" r:id="rId5"/>
    <p:sldId id="897" r:id="rId7"/>
    <p:sldId id="896" r:id="rId8"/>
    <p:sldId id="912" r:id="rId9"/>
    <p:sldId id="914" r:id="rId10"/>
    <p:sldId id="916" r:id="rId11"/>
    <p:sldId id="863" r:id="rId12"/>
  </p:sldIdLst>
  <p:sldSz cx="12192000" cy="6858000"/>
  <p:notesSz cx="6797675" cy="9928225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1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81" d="100"/>
          <a:sy n="81" d="100"/>
        </p:scale>
        <p:origin x="-1896" y="-104"/>
      </p:cViewPr>
      <p:guideLst>
        <p:guide orient="horz" pos="1584"/>
        <p:guide pos="1856"/>
        <p:guide pos="749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 kumimoji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 kumimoji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19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                                    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 kumimoji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112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133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153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204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 eaLnBrk="0" hangingPunc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ctr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5" y="1285893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3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5" y="1285893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3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ctr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17550" y="6056313"/>
            <a:ext cx="4033838" cy="469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标题 1"/>
          <p:cNvSpPr txBox="1"/>
          <p:nvPr/>
        </p:nvSpPr>
        <p:spPr>
          <a:xfrm>
            <a:off x="963613" y="258763"/>
            <a:ext cx="8301038" cy="4079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anose="020B0503020204020204" pitchFamily="1" charset="-122"/>
                <a:ea typeface="微软雅黑" panose="020B0503020204020204" pitchFamily="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anose="020B0503020204020204" pitchFamily="1" charset="-122"/>
                <a:ea typeface="微软雅黑" panose="020B0503020204020204" pitchFamily="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anose="020B0503020204020204" pitchFamily="1" charset="-122"/>
                <a:ea typeface="微软雅黑" panose="020B0503020204020204" pitchFamily="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anose="020B0503020204020204" pitchFamily="1" charset="-122"/>
                <a:ea typeface="微软雅黑" panose="020B0503020204020204" pitchFamily="1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1" charset="-122"/>
                <a:ea typeface="微软雅黑" panose="020B0503020204020204" pitchFamily="1" charset="-122"/>
                <a:cs typeface="+mj-cs"/>
              </a:rPr>
              <a:t>DOM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1" charset="-122"/>
                <a:ea typeface="微软雅黑" panose="020B0503020204020204" pitchFamily="1" charset="-122"/>
                <a:cs typeface="+mj-cs"/>
              </a:rPr>
              <a:t>模型一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1" charset="-122"/>
              <a:ea typeface="微软雅黑" panose="020B0503020204020204" pitchFamily="1" charset="-122"/>
              <a:cs typeface="+mj-cs"/>
            </a:endParaRPr>
          </a:p>
        </p:txBody>
      </p:sp>
      <p:pic>
        <p:nvPicPr>
          <p:cNvPr id="1029" name="Picture 16" descr="C:\Program Files\Microsoft Office\MEDIA\OFFICE14\Lines\BD14769_.gif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09638" y="788988"/>
            <a:ext cx="7620000" cy="952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1" charset="-122"/>
          <a:cs typeface="微软雅黑" panose="020B0503020204020204" pitchFamily="1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pPr lvl="0" eaLnBrk="0" fontAlgn="base" hangingPunct="0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50" y="6056313"/>
            <a:ext cx="4033838" cy="469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Picture 16" descr="C:\Program Files\Microsoft Office\MEDIA\OFFICE14\Lines\BD14769_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638" y="788988"/>
            <a:ext cx="7620000" cy="952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1" charset="-122"/>
          <a:ea typeface="微软雅黑" panose="020B0503020204020204" pitchFamily="1" charset="-122"/>
          <a:cs typeface="微软雅黑" panose="020B0503020204020204" pitchFamily="1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1" charset="-122"/>
          <a:cs typeface="微软雅黑" panose="020B0503020204020204" pitchFamily="1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0"/>
            <a:ext cx="121888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8" name="Rectangle 2"/>
          <p:cNvSpPr>
            <a:spLocks noGrp="1"/>
          </p:cNvSpPr>
          <p:nvPr>
            <p:ph type="ctrTitle"/>
          </p:nvPr>
        </p:nvSpPr>
        <p:spPr>
          <a:xfrm>
            <a:off x="2452688" y="2870200"/>
            <a:ext cx="7286625" cy="111601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4800" b="1" dirty="0">
                <a:solidFill>
                  <a:srgbClr val="008469"/>
                </a:solidFill>
              </a:rPr>
              <a:t>Cocos2d-JS</a:t>
            </a:r>
            <a:r>
              <a:rPr lang="zh-CN" altLang="en-US" sz="4800" b="1" dirty="0">
                <a:solidFill>
                  <a:srgbClr val="008469"/>
                </a:solidFill>
              </a:rPr>
              <a:t>游戏开发</a:t>
            </a:r>
            <a:endParaRPr lang="zh-CN" altLang="zh-CN" sz="4800" b="1" dirty="0">
              <a:solidFill>
                <a:srgbClr val="008469"/>
              </a:solidFill>
            </a:endParaRPr>
          </a:p>
        </p:txBody>
      </p:sp>
      <p:sp>
        <p:nvSpPr>
          <p:cNvPr id="9219" name="TextBox 4"/>
          <p:cNvSpPr txBox="1"/>
          <p:nvPr/>
        </p:nvSpPr>
        <p:spPr>
          <a:xfrm>
            <a:off x="6129338" y="4511675"/>
            <a:ext cx="3609975" cy="5826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dirty="0">
                <a:latin typeface="微软雅黑" panose="020B0503020204020204" pitchFamily="1" charset="-122"/>
                <a:ea typeface="微软雅黑" panose="020B0503020204020204" pitchFamily="1" charset="-122"/>
              </a:rPr>
              <a:t> ---</a:t>
            </a:r>
            <a:r>
              <a:rPr lang="zh-CN" altLang="en-US" dirty="0">
                <a:latin typeface="微软雅黑" panose="020B0503020204020204" pitchFamily="1" charset="-122"/>
                <a:ea typeface="微软雅黑" panose="020B0503020204020204" pitchFamily="1" charset="-122"/>
              </a:rPr>
              <a:t>音乐音效</a:t>
            </a:r>
            <a:endParaRPr lang="zh-CN" altLang="en-US" dirty="0"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  <p:pic>
        <p:nvPicPr>
          <p:cNvPr id="9220" name="图片 4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0" y="5784850"/>
            <a:ext cx="3381375" cy="525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内容占位符 3"/>
          <p:cNvSpPr>
            <a:spLocks noGrp="1"/>
          </p:cNvSpPr>
          <p:nvPr>
            <p:ph sz="quarter" idx="10"/>
          </p:nvPr>
        </p:nvSpPr>
        <p:spPr>
          <a:xfrm>
            <a:off x="946150" y="909638"/>
            <a:ext cx="9159875" cy="5186362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音乐（游戏背景音乐，用来渲染场景的听觉气氛）</a:t>
            </a:r>
            <a:br>
              <a:rPr kumimoji="1" lang="zh-CN" altLang="en-US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- 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相对较长，一般只播放一首</a:t>
            </a:r>
            <a:endParaRPr kumimoji="1" lang="zh-CN" altLang="en-US" sz="20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音效（游戏的增强表现）</a:t>
            </a:r>
            <a:br>
              <a:rPr kumimoji="1" lang="zh-CN" altLang="en-US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- 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通常是一些较短的声音，如子弹发射声音、按钮音效等</a:t>
            </a:r>
            <a:b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- 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音效支持一次同时播放多个</a:t>
            </a:r>
            <a:endParaRPr kumimoji="1" lang="zh-CN" altLang="en-US" sz="20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音频的格式</a:t>
            </a:r>
            <a:br>
              <a:rPr kumimoji="1" lang="zh-CN" altLang="en-US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- WAV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（无损压缩）、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MP3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（高压缩比）、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WMA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（微软格式）</a:t>
            </a:r>
            <a:b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- CAFF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（苹果）、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AIFF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（苹果）、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OGG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（类似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MP3)</a:t>
            </a:r>
            <a:b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- 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  <a:sym typeface="微软雅黑" panose="020B0503020204020204" pitchFamily="1" charset="-122"/>
              </a:rPr>
              <a:t>MID</a:t>
            </a:r>
            <a:endParaRPr kumimoji="1" lang="en-US" altLang="zh-CN" sz="20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en-US" altLang="zh-CN" sz="20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10242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音乐与音效、音频格式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1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1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charRg st="38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1">
                                            <p:txEl>
                                              <p:charRg st="38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1">
                                            <p:txEl>
                                              <p:charRg st="38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charRg st="92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1">
                                            <p:txEl>
                                              <p:charRg st="92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1">
                                            <p:txEl>
                                              <p:charRg st="92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95350"/>
            <a:ext cx="9328150" cy="5186363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sz="32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cc.audioEngine.playMusic(url,loop)</a:t>
            </a:r>
            <a:endParaRPr kumimoji="1" lang="en-US" altLang="zh-CN" sz="32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sz="32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  <a:sym typeface="微软雅黑" panose="020B0503020204020204" pitchFamily="1" charset="-122"/>
              </a:rPr>
              <a:t>cc.audioEngine.</a:t>
            </a:r>
            <a:r>
              <a:rPr kumimoji="1" lang="en-US" altLang="zh-CN" sz="32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stopMusic()</a:t>
            </a:r>
            <a:endParaRPr kumimoji="1" lang="en-US" altLang="zh-CN" sz="32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sz="32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  <a:sym typeface="微软雅黑" panose="020B0503020204020204" pitchFamily="1" charset="-122"/>
              </a:rPr>
              <a:t>cc.audioEngine.</a:t>
            </a:r>
            <a:r>
              <a:rPr kumimoji="1" lang="en-US" altLang="zh-CN" sz="32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pauseMusic()</a:t>
            </a:r>
            <a:endParaRPr kumimoji="1" lang="en-US" altLang="zh-CN" sz="32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sz="32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  <a:sym typeface="微软雅黑" panose="020B0503020204020204" pitchFamily="1" charset="-122"/>
              </a:rPr>
              <a:t>cc.audioEngine.</a:t>
            </a:r>
            <a:r>
              <a:rPr kumimoji="1" lang="en-US" altLang="zh-CN" sz="32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resumeMusic()</a:t>
            </a:r>
            <a:endParaRPr kumimoji="1" lang="en-US" altLang="zh-CN" sz="32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sz="32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  <a:sym typeface="微软雅黑" panose="020B0503020204020204" pitchFamily="1" charset="-122"/>
              </a:rPr>
              <a:t>cc.audioEngine.</a:t>
            </a:r>
            <a:r>
              <a:rPr kumimoji="1" lang="en-US" altLang="zh-CN" sz="32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isMusicPlaying()</a:t>
            </a:r>
            <a:endParaRPr kumimoji="1" lang="en-US" altLang="zh-CN" sz="32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sz="32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  <a:sym typeface="微软雅黑" panose="020B0503020204020204" pitchFamily="1" charset="-122"/>
              </a:rPr>
              <a:t>cc.audioEngine.</a:t>
            </a:r>
            <a:r>
              <a:rPr kumimoji="1" lang="en-US" altLang="zh-CN" sz="32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getMusicVolume()</a:t>
            </a:r>
            <a:endParaRPr kumimoji="1" lang="en-US" altLang="zh-CN" sz="32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12290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cc.audioEngine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播放声音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API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14339" name="文本框 1"/>
          <p:cNvSpPr txBox="1"/>
          <p:nvPr/>
        </p:nvSpPr>
        <p:spPr>
          <a:xfrm>
            <a:off x="5062538" y="6010275"/>
            <a:ext cx="59975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思考：在程序的什么位置进行音乐的播放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9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9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charRg st="35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89">
                                            <p:txEl>
                                              <p:charRg st="35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89">
                                            <p:txEl>
                                              <p:charRg st="35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charRg st="62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89">
                                            <p:txEl>
                                              <p:charRg st="62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89">
                                            <p:txEl>
                                              <p:charRg st="62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charRg st="90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89">
                                            <p:txEl>
                                              <p:charRg st="90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89">
                                            <p:txEl>
                                              <p:charRg st="90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charRg st="119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89">
                                            <p:txEl>
                                              <p:charRg st="119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89">
                                            <p:txEl>
                                              <p:charRg st="119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charRg st="151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89">
                                            <p:txEl>
                                              <p:charRg st="151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89">
                                            <p:txEl>
                                              <p:charRg st="151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23913"/>
            <a:ext cx="10226675" cy="5186362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  <a:sym typeface="微软雅黑" panose="020B0503020204020204" pitchFamily="1" charset="-122"/>
              </a:rPr>
              <a:t>cc.audioEngine.</a:t>
            </a:r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playEffect(url,loop) //</a:t>
            </a: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返回对应的</a:t>
            </a:r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audioID</a:t>
            </a:r>
            <a:endParaRPr kumimoji="1" lang="en-US" altLang="zh-CN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  <a:sym typeface="微软雅黑" panose="020B0503020204020204" pitchFamily="1" charset="-122"/>
              </a:rPr>
              <a:t>cc.audioEngine.</a:t>
            </a:r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pauseEffect(audioID)</a:t>
            </a:r>
            <a:endParaRPr kumimoji="1" lang="en-US" altLang="zh-CN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  <a:sym typeface="微软雅黑" panose="020B0503020204020204" pitchFamily="1" charset="-122"/>
              </a:rPr>
              <a:t>cc.audioEngine.</a:t>
            </a:r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pauseAllEffect()</a:t>
            </a:r>
            <a:endParaRPr kumimoji="1" lang="en-US" altLang="zh-CN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  <a:sym typeface="微软雅黑" panose="020B0503020204020204" pitchFamily="1" charset="-122"/>
              </a:rPr>
              <a:t>cc.audioEngine.</a:t>
            </a:r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resumeEffect(audioID)</a:t>
            </a:r>
            <a:endParaRPr kumimoji="1" lang="en-US" altLang="zh-CN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  <a:sym typeface="微软雅黑" panose="020B0503020204020204" pitchFamily="1" charset="-122"/>
              </a:rPr>
              <a:t>cc.audioEngine.</a:t>
            </a:r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resumeAllEffects()</a:t>
            </a:r>
            <a:endParaRPr kumimoji="1" lang="en-US" altLang="zh-CN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  <a:sym typeface="微软雅黑" panose="020B0503020204020204" pitchFamily="1" charset="-122"/>
              </a:rPr>
              <a:t>cc.audioEngine.</a:t>
            </a:r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stopEffect(audioID)</a:t>
            </a:r>
            <a:endParaRPr kumimoji="1" lang="en-US" altLang="zh-CN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  <a:sym typeface="微软雅黑" panose="020B0503020204020204" pitchFamily="1" charset="-122"/>
              </a:rPr>
              <a:t>cc.audioEngine.</a:t>
            </a:r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stopAllEffects()</a:t>
            </a:r>
            <a:endParaRPr kumimoji="1" lang="en-US" altLang="zh-CN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  <a:p>
            <a:pPr defTabSz="0"/>
            <a:endParaRPr kumimoji="1" lang="zh-CN" altLang="en-US" sz="1800" dirty="0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14338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cc.AudioEngine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播放音效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API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14339" name="文本框 1"/>
          <p:cNvSpPr txBox="1"/>
          <p:nvPr/>
        </p:nvSpPr>
        <p:spPr>
          <a:xfrm>
            <a:off x="6951663" y="6010275"/>
            <a:ext cx="2671762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音乐与音效案例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7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7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charRg st="51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7">
                                            <p:txEl>
                                              <p:charRg st="51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7">
                                            <p:txEl>
                                              <p:charRg st="51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charRg st="87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7">
                                            <p:txEl>
                                              <p:charRg st="87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7">
                                            <p:txEl>
                                              <p:charRg st="87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charRg st="119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7">
                                            <p:txEl>
                                              <p:charRg st="119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7">
                                            <p:txEl>
                                              <p:charRg st="119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charRg st="156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7">
                                            <p:txEl>
                                              <p:charRg st="156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7">
                                            <p:txEl>
                                              <p:charRg st="156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charRg st="190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37">
                                            <p:txEl>
                                              <p:charRg st="190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37">
                                            <p:txEl>
                                              <p:charRg st="190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charRg st="225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337">
                                            <p:txEl>
                                              <p:charRg st="225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37">
                                            <p:txEl>
                                              <p:charRg st="225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0"/>
            <a:ext cx="121888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6" name="Rectangle 2"/>
          <p:cNvSpPr>
            <a:spLocks noGrp="1"/>
          </p:cNvSpPr>
          <p:nvPr>
            <p:ph type="ctrTitle"/>
          </p:nvPr>
        </p:nvSpPr>
        <p:spPr>
          <a:xfrm>
            <a:off x="2452688" y="2870200"/>
            <a:ext cx="7286625" cy="111601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4800" b="1" dirty="0">
                <a:solidFill>
                  <a:srgbClr val="008469"/>
                </a:solidFill>
              </a:rPr>
              <a:t>Cocos2d-JS</a:t>
            </a:r>
            <a:r>
              <a:rPr lang="zh-CN" altLang="en-US" sz="4800" b="1" dirty="0">
                <a:solidFill>
                  <a:srgbClr val="008469"/>
                </a:solidFill>
              </a:rPr>
              <a:t>游戏开发</a:t>
            </a:r>
            <a:endParaRPr lang="zh-CN" altLang="zh-CN" sz="4800" b="1" dirty="0">
              <a:solidFill>
                <a:srgbClr val="008469"/>
              </a:solidFill>
            </a:endParaRPr>
          </a:p>
        </p:txBody>
      </p:sp>
      <p:sp>
        <p:nvSpPr>
          <p:cNvPr id="16387" name="TextBox 4"/>
          <p:cNvSpPr txBox="1"/>
          <p:nvPr/>
        </p:nvSpPr>
        <p:spPr>
          <a:xfrm>
            <a:off x="6129338" y="4511675"/>
            <a:ext cx="3609975" cy="5826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dirty="0">
                <a:latin typeface="微软雅黑" panose="020B0503020204020204" pitchFamily="1" charset="-122"/>
                <a:ea typeface="微软雅黑" panose="020B0503020204020204" pitchFamily="1" charset="-122"/>
              </a:rPr>
              <a:t> ---</a:t>
            </a:r>
            <a:r>
              <a:rPr lang="zh-CN" altLang="en-US" dirty="0">
                <a:latin typeface="微软雅黑" panose="020B0503020204020204" pitchFamily="1" charset="-122"/>
                <a:ea typeface="微软雅黑" panose="020B0503020204020204" pitchFamily="1" charset="-122"/>
              </a:rPr>
              <a:t>数据存储</a:t>
            </a:r>
            <a:endParaRPr lang="zh-CN" altLang="en-US" dirty="0">
              <a:latin typeface="微软雅黑" panose="020B0503020204020204" pitchFamily="1" charset="-122"/>
              <a:ea typeface="微软雅黑" panose="020B0503020204020204" pitchFamily="1" charset="-122"/>
            </a:endParaRPr>
          </a:p>
        </p:txBody>
      </p:sp>
      <p:pic>
        <p:nvPicPr>
          <p:cNvPr id="16388" name="图片 4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0" y="5784850"/>
            <a:ext cx="3381375" cy="525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38200"/>
            <a:ext cx="9159875" cy="5186363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Cocos2d-JS</a:t>
            </a: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中数据存储的方式</a:t>
            </a:r>
            <a:br>
              <a:rPr kumimoji="1" lang="zh-CN" altLang="en-US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- cc.sys.localStorage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（观察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Application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窗口中的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Local Storage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）</a:t>
            </a:r>
            <a:b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- JSON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文件、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Plist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文件（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XML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格式）</a:t>
            </a:r>
            <a:b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- SQLite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实现数据存储（通过脚本绑定）</a:t>
            </a:r>
            <a:endParaRPr kumimoji="1" lang="zh-CN" altLang="en-US" sz="20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  <a:sym typeface="微软雅黑" panose="020B0503020204020204" pitchFamily="1" charset="-122"/>
            </a:endParaRPr>
          </a:p>
          <a:p>
            <a:pPr defTabSz="0"/>
            <a:endParaRPr kumimoji="1" lang="en-US" altLang="zh-CN" sz="20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17410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数据存储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pic>
        <p:nvPicPr>
          <p:cNvPr id="3" name="图片 2" descr="IWE_4RTFS{}FOYYJ%~D2I7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1263" y="3048000"/>
            <a:ext cx="4456112" cy="2838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 descr="U[7J6$44OH]TC19]PDEVVF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0" y="3048000"/>
            <a:ext cx="4764088" cy="2962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charRg st="0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9">
                                            <p:txEl>
                                              <p:charRg st="0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9">
                                            <p:txEl>
                                              <p:charRg st="0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23913"/>
            <a:ext cx="9083675" cy="5186362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cc.localStorage</a:t>
            </a: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的存取方法</a:t>
            </a:r>
            <a:br>
              <a:rPr kumimoji="1" lang="en-US" altLang="zh-CN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</a:br>
            <a:r>
              <a:rPr kumimoji="1" lang="en-US" altLang="zh-CN" sz="19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  <a:sym typeface="微软雅黑" panose="020B0503020204020204" pitchFamily="1" charset="-122"/>
              </a:rPr>
              <a:t>cc.sys.localStorage.setItem(key,value);</a:t>
            </a:r>
            <a:br>
              <a:rPr kumimoji="1" lang="en-US" altLang="zh-CN" sz="19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  <a:sym typeface="微软雅黑" panose="020B0503020204020204" pitchFamily="1" charset="-122"/>
              </a:rPr>
            </a:br>
            <a:r>
              <a:rPr kumimoji="1" lang="en-US" altLang="zh-CN" sz="19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  <a:sym typeface="微软雅黑" panose="020B0503020204020204" pitchFamily="1" charset="-122"/>
              </a:rPr>
              <a:t>cc.sys.localStorage.getItem(key);</a:t>
            </a:r>
            <a:br>
              <a:rPr kumimoji="1" lang="en-US" altLang="zh-CN" sz="19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  <a:sym typeface="微软雅黑" panose="020B0503020204020204" pitchFamily="1" charset="-122"/>
              </a:rPr>
            </a:br>
            <a:r>
              <a:rPr kumimoji="1" lang="en-US" altLang="zh-CN" sz="19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  <a:sym typeface="微软雅黑" panose="020B0503020204020204" pitchFamily="1" charset="-122"/>
              </a:rPr>
              <a:t>cc.sys.localStorage.removeItem();</a:t>
            </a:r>
            <a:br>
              <a:rPr kumimoji="1" lang="en-US" altLang="zh-CN" sz="19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  <a:sym typeface="微软雅黑" panose="020B0503020204020204" pitchFamily="1" charset="-122"/>
              </a:rPr>
            </a:br>
            <a:r>
              <a:rPr kumimoji="1" lang="en-US" altLang="zh-CN" sz="1900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  <a:sym typeface="微软雅黑" panose="020B0503020204020204" pitchFamily="1" charset="-122"/>
              </a:rPr>
              <a:t>cc.sys.localStorage.clear();</a:t>
            </a:r>
            <a:endParaRPr kumimoji="1" lang="en-US" altLang="zh-CN" sz="1900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  <a:sym typeface="微软雅黑" panose="020B0503020204020204" pitchFamily="1" charset="-122"/>
            </a:endParaRPr>
          </a:p>
          <a:p>
            <a:pPr defTabSz="0"/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  <a:sym typeface="微软雅黑" panose="020B0503020204020204" pitchFamily="1" charset="-122"/>
              </a:rPr>
              <a:t>JSON</a:t>
            </a: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  <a:sym typeface="微软雅黑" panose="020B0503020204020204" pitchFamily="1" charset="-122"/>
              </a:rPr>
              <a:t>与</a:t>
            </a:r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  <a:sym typeface="微软雅黑" panose="020B0503020204020204" pitchFamily="1" charset="-122"/>
              </a:rPr>
              <a:t>Plist</a:t>
            </a: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  <a:sym typeface="微软雅黑" panose="020B0503020204020204" pitchFamily="1" charset="-122"/>
              </a:rPr>
              <a:t>的存取方法</a:t>
            </a:r>
            <a:br>
              <a:rPr kumimoji="1" lang="zh-CN" altLang="en-US" dirty="0">
                <a:solidFill>
                  <a:schemeClr val="tx1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  <a:sym typeface="微软雅黑" panose="020B0503020204020204" pitchFamily="1" charset="-122"/>
              </a:rPr>
            </a:br>
            <a:endParaRPr kumimoji="1" lang="zh-CN" altLang="en-US" dirty="0">
              <a:solidFill>
                <a:schemeClr val="tx1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  <a:sym typeface="微软雅黑" panose="020B0503020204020204" pitchFamily="1" charset="-122"/>
            </a:endParaRPr>
          </a:p>
          <a:p>
            <a:pPr defTabSz="0"/>
            <a:endParaRPr kumimoji="1" lang="zh-CN" altLang="en-US" sz="1800" dirty="0"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19458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1" charset="-122"/>
                <a:ea typeface="微软雅黑" panose="020B0503020204020204" pitchFamily="1" charset="-122"/>
                <a:cs typeface="微软雅黑" panose="020B0503020204020204" pitchFamily="1" charset="-122"/>
              </a:rPr>
              <a:t>数据存储案例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1" charset="-122"/>
              <a:ea typeface="微软雅黑" panose="020B0503020204020204" pitchFamily="1" charset="-122"/>
              <a:cs typeface="微软雅黑" panose="020B0503020204020204" pitchFamily="1" charset="-122"/>
            </a:endParaRPr>
          </a:p>
        </p:txBody>
      </p:sp>
      <p:sp>
        <p:nvSpPr>
          <p:cNvPr id="19459" name="文本框 1"/>
          <p:cNvSpPr txBox="1"/>
          <p:nvPr/>
        </p:nvSpPr>
        <p:spPr>
          <a:xfrm>
            <a:off x="7134225" y="2657475"/>
            <a:ext cx="4291013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localStorage</a:t>
            </a: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数据存储实例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1" charset="-122"/>
            </a:endParaRPr>
          </a:p>
        </p:txBody>
      </p:sp>
      <p:pic>
        <p:nvPicPr>
          <p:cNvPr id="2" name="图片 1" descr="8SP2EQJ7O4(TTL{0UZJQ0V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750" y="3933825"/>
            <a:ext cx="7820025" cy="2076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1"/>
          <p:cNvSpPr txBox="1"/>
          <p:nvPr/>
        </p:nvSpPr>
        <p:spPr>
          <a:xfrm>
            <a:off x="7118350" y="4937125"/>
            <a:ext cx="3581400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JSON</a:t>
            </a: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Plist</a:t>
            </a: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存储实例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1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5057775" y="6069013"/>
            <a:ext cx="6656388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sz="2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1" charset="-122"/>
              </a:rPr>
              <a:t>音乐与音效、数据存储、Toggle综合案例</a:t>
            </a:r>
            <a:endParaRPr lang="zh-CN" sz="28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charRg st="0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7">
                                            <p:txEl>
                                              <p:charRg st="0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7">
                                            <p:txEl>
                                              <p:charRg st="0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charRg st="158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7">
                                            <p:txEl>
                                              <p:charRg st="158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7">
                                            <p:txEl>
                                              <p:charRg st="158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505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0" y="0"/>
            <a:ext cx="122269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6" name="Rectangle 6"/>
          <p:cNvSpPr>
            <a:spLocks noGrp="1"/>
          </p:cNvSpPr>
          <p:nvPr>
            <p:ph type="ctrTitle"/>
          </p:nvPr>
        </p:nvSpPr>
        <p:spPr>
          <a:xfrm>
            <a:off x="2095500" y="3143250"/>
            <a:ext cx="7362825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21507" name="图片 3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3" y="5927725"/>
            <a:ext cx="3381375" cy="527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1077</Words>
  <Application>WPS 演示</Application>
  <PresentationFormat>全屏显示(4:3)</PresentationFormat>
  <Paragraphs>58</Paragraphs>
  <Slides>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Franklin Gothic Book</vt:lpstr>
      <vt:lpstr>Arial Unicode MS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2688</cp:revision>
  <dcterms:created xsi:type="dcterms:W3CDTF">2003-05-12T10:17:00Z</dcterms:created>
  <dcterms:modified xsi:type="dcterms:W3CDTF">2019-08-13T03:04:37Z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