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6"/>
  </p:notesMasterIdLst>
  <p:sldIdLst>
    <p:sldId id="858" r:id="rId4"/>
    <p:sldId id="834" r:id="rId5"/>
    <p:sldId id="893" r:id="rId7"/>
    <p:sldId id="864" r:id="rId8"/>
    <p:sldId id="900" r:id="rId9"/>
    <p:sldId id="873" r:id="rId10"/>
    <p:sldId id="901" r:id="rId11"/>
    <p:sldId id="868" r:id="rId12"/>
    <p:sldId id="902" r:id="rId13"/>
    <p:sldId id="870" r:id="rId14"/>
    <p:sldId id="895" r:id="rId15"/>
    <p:sldId id="898" r:id="rId16"/>
    <p:sldId id="896" r:id="rId17"/>
    <p:sldId id="899" r:id="rId18"/>
    <p:sldId id="897" r:id="rId19"/>
    <p:sldId id="863" r:id="rId20"/>
  </p:sldIdLst>
  <p:sldSz cx="12192000" cy="6858000"/>
  <p:notesSz cx="6797675" cy="992822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71" d="100"/>
          <a:sy n="71" d="100"/>
        </p:scale>
        <p:origin x="-1304" y="-112"/>
      </p:cViewPr>
      <p:guideLst>
        <p:guide orient="horz" pos="1584"/>
        <p:guide pos="1856"/>
        <p:guide pos="74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                                   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p>
            <a:pPr lvl="0" fontAlgn="base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fontAlgn="base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fontAlgn="base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fontAlgn="base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fontAlgn="base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fontAlgn="base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fontAlgn="base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1"/>
          <p:cNvSpPr txBox="1"/>
          <p:nvPr/>
        </p:nvSpPr>
        <p:spPr>
          <a:xfrm>
            <a:off x="963613" y="258763"/>
            <a:ext cx="8301038" cy="4079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1" charset="-122"/>
                <a:ea typeface="微软雅黑" panose="020B0503020204020204" pitchFamily="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1" charset="-122"/>
                <a:ea typeface="微软雅黑" panose="020B0503020204020204" pitchFamily="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1" charset="-122"/>
                <a:ea typeface="微软雅黑" panose="020B0503020204020204" pitchFamily="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1" charset="-122"/>
                <a:ea typeface="微软雅黑" panose="020B0503020204020204" pitchFamily="1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1" charset="-122"/>
              <a:ea typeface="微软雅黑" panose="020B0503020204020204" pitchFamily="1" charset="-122"/>
              <a:cs typeface="+mj-cs"/>
            </a:endParaRPr>
          </a:p>
        </p:txBody>
      </p:sp>
      <p:pic>
        <p:nvPicPr>
          <p:cNvPr id="1029" name="Picture 16" descr="C:\Program Files\Microsoft Office\MEDIA\OFFICE14\Lines\BD14769_.gif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1" charset="-122"/>
          <a:cs typeface="微软雅黑" panose="020B0503020204020204" pitchFamily="1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fontAlgn="base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16" descr="C:\Program Files\Microsoft Office\MEDIA\OFFICE14\Lines\BD14769_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1" charset="-122"/>
          <a:cs typeface="微软雅黑" panose="020B0503020204020204" pitchFamily="1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761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Rectangle 2"/>
          <p:cNvSpPr>
            <a:spLocks noGrp="1"/>
          </p:cNvSpPr>
          <p:nvPr>
            <p:ph type="ctrTitle"/>
          </p:nvPr>
        </p:nvSpPr>
        <p:spPr>
          <a:xfrm>
            <a:off x="1809750" y="2428875"/>
            <a:ext cx="7286625" cy="11160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4800" b="1" dirty="0">
                <a:solidFill>
                  <a:srgbClr val="008469"/>
                </a:solidFill>
              </a:rPr>
              <a:t>Cocos2d-JS</a:t>
            </a:r>
            <a:r>
              <a:rPr lang="zh-CN" altLang="en-US" sz="4800" b="1" dirty="0">
                <a:solidFill>
                  <a:srgbClr val="008469"/>
                </a:solidFill>
              </a:rPr>
              <a:t>游戏开发</a:t>
            </a:r>
            <a:endParaRPr lang="zh-CN" altLang="zh-CN" sz="4800" b="1" dirty="0">
              <a:solidFill>
                <a:srgbClr val="008469"/>
              </a:solidFill>
            </a:endParaRPr>
          </a:p>
        </p:txBody>
      </p:sp>
      <p:sp>
        <p:nvSpPr>
          <p:cNvPr id="9219" name="TextBox 4"/>
          <p:cNvSpPr txBox="1"/>
          <p:nvPr/>
        </p:nvSpPr>
        <p:spPr>
          <a:xfrm>
            <a:off x="5275263" y="4203700"/>
            <a:ext cx="528637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微软雅黑" panose="020B0503020204020204" pitchFamily="1" charset="-122"/>
                <a:ea typeface="微软雅黑" panose="020B0503020204020204" pitchFamily="1" charset="-122"/>
              </a:rPr>
              <a:t> ---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</a:rPr>
              <a:t>瓦片地图</a:t>
            </a:r>
            <a:r>
              <a:rPr lang="en-US" altLang="zh-CN" dirty="0">
                <a:latin typeface="微软雅黑" panose="020B0503020204020204" pitchFamily="1" charset="-122"/>
                <a:ea typeface="微软雅黑" panose="020B0503020204020204" pitchFamily="1" charset="-122"/>
              </a:rPr>
              <a:t>(TiledMap)</a:t>
            </a:r>
            <a:endParaRPr lang="zh-CN" altLang="en-US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pic>
        <p:nvPicPr>
          <p:cNvPr id="9220" name="图片 4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5784850"/>
            <a:ext cx="3381375" cy="525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4"/>
          <p:cNvSpPr>
            <a:spLocks noGrp="1"/>
          </p:cNvSpPr>
          <p:nvPr>
            <p:ph sz="quarter" idx="10"/>
          </p:nvPr>
        </p:nvSpPr>
        <p:spPr>
          <a:xfrm>
            <a:off x="1090613" y="911225"/>
            <a:ext cx="8356600" cy="5033963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TMXTiledMap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常用的函数如下： </a:t>
            </a:r>
            <a:b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new </a:t>
            </a:r>
            <a:r>
              <a:rPr kumimoji="1" lang="en-US" altLang="zh-CN" sz="20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cc.TMXTiledMap</a:t>
            </a: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20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tmxFile</a:t>
            </a: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)  //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创建瓦片地图对象</a:t>
            </a:r>
            <a:b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getLayer</a:t>
            </a: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20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layerName</a:t>
            </a: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)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</a:t>
            </a: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通过层名获得层对象</a:t>
            </a:r>
            <a:b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getObjectGroup</a:t>
            </a: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20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groupName</a:t>
            </a: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)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</a:t>
            </a: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通过对象层名获得层中对象组集合</a:t>
            </a:r>
            <a:b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getObjectGroups</a:t>
            </a: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()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</a:t>
            </a: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获得对象层中所有对象组集合</a:t>
            </a:r>
            <a:b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getProperties</a:t>
            </a: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()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</a:t>
            </a: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获得地图属性</a:t>
            </a:r>
            <a:b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getPropertiesForGID</a:t>
            </a: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(GID)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。通过</a:t>
            </a: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GID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获得属性</a:t>
            </a:r>
            <a:br>
              <a:rPr kumimoji="1" lang="zh-CN" altLang="en-US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endParaRPr kumimoji="1" lang="en-US" altLang="zh-CN" sz="2000">
              <a:solidFill>
                <a:srgbClr val="000000"/>
              </a:solidFill>
              <a:latin typeface="Consolas" panose="020B0609020204030204" pitchFamily="1" charset="0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zh-CN" altLang="zh-CN" sz="40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000">
              <a:solidFill>
                <a:srgbClr val="000000"/>
              </a:solidFill>
              <a:latin typeface="Consolas" panose="020B0609020204030204" pitchFamily="1" charset="0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zh-CN" sz="20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5602" name="内容占位符 1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瓦片地图（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TMXTiledMap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内容占位符 1"/>
          <p:cNvSpPr>
            <a:spLocks noGrp="1"/>
          </p:cNvSpPr>
          <p:nvPr>
            <p:ph sz="quarter" idx="10"/>
          </p:nvPr>
        </p:nvSpPr>
        <p:spPr>
          <a:xfrm>
            <a:off x="1090613" y="944563"/>
            <a:ext cx="8818563" cy="4826000"/>
          </a:xfrm>
          <a:noFill/>
          <a:ln>
            <a:noFill/>
          </a:ln>
        </p:spPr>
        <p:txBody>
          <a:bodyPr anchor="t"/>
          <a:p>
            <a:pPr defTabSz="0" fontAlgn="base">
              <a:lnSpc>
                <a:spcPct val="100000"/>
              </a:lnSpc>
              <a:buClr>
                <a:schemeClr val="tx2"/>
              </a:buClr>
            </a:pPr>
            <a:r>
              <a:rPr kumimoji="1" lang="zh-CN" altLang="en-US" strike="noStrike" noProof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获得瓦片地图尺寸及瓦片尺寸</a:t>
            </a:r>
            <a:endParaRPr kumimoji="1" lang="zh-CN" altLang="en-US" strike="noStrike" noProof="1" err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 fontAlgn="base">
              <a:lnSpc>
                <a:spcPct val="11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000" strike="noStrike" noProof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getMapSize()  //获得地图的尺寸，它的单位是瓦片</a:t>
            </a:r>
            <a:endParaRPr kumimoji="1" lang="en-US" altLang="zh-CN" sz="2000" strike="noStrike" noProof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 fontAlgn="base">
              <a:lnSpc>
                <a:spcPct val="11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000" strike="noStrike" noProof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getTileSize()  //获得瓦片尺寸，它的单位是像素</a:t>
            </a:r>
            <a:endParaRPr kumimoji="1" lang="en-US" altLang="zh-CN" sz="2000" strike="noStrike" noProof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 fontAlgn="base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zh-CN" altLang="en-US" sz="2400" strike="noStrike" noProof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 fontAlgn="base"/>
            <a:r>
              <a:rPr kumimoji="1" lang="zh-CN" altLang="en-US" strike="noStrike" noProof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获得瓦片层和对象组示例代码如下：</a:t>
            </a:r>
            <a:b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strike="noStrike" noProof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2000" strike="noStrike" noProof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group = _</a:t>
            </a:r>
            <a:r>
              <a:rPr kumimoji="1" lang="en-US" altLang="zh-CN" sz="2000" strike="noStrike" noProof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tileMap.getObjectGroup</a:t>
            </a:r>
            <a:r>
              <a:rPr kumimoji="1" lang="en-US" altLang="zh-CN" sz="2000" strike="noStrike" noProof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("Objects");</a:t>
            </a:r>
            <a:b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strike="noStrike" noProof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2000" strike="noStrike" noProof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background = _</a:t>
            </a:r>
            <a:r>
              <a:rPr kumimoji="1" lang="en-US" altLang="zh-CN" sz="2000" strike="noStrike" noProof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tileMap.getLayer</a:t>
            </a:r>
            <a:r>
              <a:rPr kumimoji="1" lang="en-US" altLang="zh-CN" sz="2000" strike="noStrike" noProof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("Background");</a:t>
            </a:r>
            <a:b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zh-CN" altLang="en-US" sz="2000" strike="noStrike" noProof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其中</a:t>
            </a:r>
            <a:r>
              <a:rPr kumimoji="1" lang="en-US" altLang="zh-CN" sz="2000" strike="noStrike" noProof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_</a:t>
            </a:r>
            <a:r>
              <a:rPr kumimoji="1" lang="en-US" altLang="zh-CN" sz="2000" strike="noStrike" noProof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tileMap</a:t>
            </a:r>
            <a:r>
              <a:rPr kumimoji="1" lang="zh-CN" altLang="en-US" sz="2000" strike="noStrike" noProof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是瓦片地图对象</a:t>
            </a:r>
            <a:endParaRPr kumimoji="1" lang="zh-CN" altLang="en-US" sz="2000" strike="noStrike" noProof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 fontAlgn="base"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zh-CN" altLang="en-US" sz="2400" strike="noStrike" noProof="1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瓦片地图（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TMXTiledMap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内容占位符 1"/>
          <p:cNvSpPr>
            <a:spLocks noGrp="1"/>
          </p:cNvSpPr>
          <p:nvPr>
            <p:ph sz="quarter" idx="10"/>
          </p:nvPr>
        </p:nvSpPr>
        <p:spPr>
          <a:xfrm>
            <a:off x="1090613" y="914400"/>
            <a:ext cx="7780337" cy="4964113"/>
          </a:xfrm>
          <a:noFill/>
          <a:ln>
            <a:noFill/>
          </a:ln>
        </p:spPr>
        <p:txBody>
          <a:bodyPr anchor="t"/>
          <a:p>
            <a:pPr defTabSz="0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TMXLayer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是地图层类，它的类图如下图所示，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TMXLayer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父类派生自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类，也具有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特点。同时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TMXLayer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派生自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SpriteBatchNode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类，所有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TMXLayer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对象具有批量渲染的能力，瓦片地图层就是由大量重复的图片构成，它们需要渲染提高性能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瓦片地图（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TMXLayer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867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7638" y="2938463"/>
            <a:ext cx="2457450" cy="2762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内容占位符 1"/>
          <p:cNvSpPr>
            <a:spLocks noGrp="1"/>
          </p:cNvSpPr>
          <p:nvPr>
            <p:ph sz="quarter" idx="10"/>
          </p:nvPr>
        </p:nvSpPr>
        <p:spPr>
          <a:xfrm>
            <a:off x="1090613" y="906463"/>
            <a:ext cx="8356600" cy="504348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TMXLayer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常用的函数如下： </a:t>
            </a:r>
            <a:b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getLayer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layerName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)  //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获得层</a:t>
            </a:r>
            <a:b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getLayerSize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()  //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获得层尺寸，它的单位是瓦片</a:t>
            </a:r>
            <a:b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getMapTileSize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()  //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获得瓦片尺寸，它的单位是像素</a:t>
            </a:r>
            <a:b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getPositionAt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pos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)  //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通过瓦片坐标获得像素坐标，瓦片坐标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y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轴方向与像素坐标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y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轴方向相反</a:t>
            </a:r>
            <a:b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getTileGIDAt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pos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)  //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通过瓦片坐标获得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GID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值</a:t>
            </a:r>
            <a:br>
              <a:rPr kumimoji="1" lang="zh-CN" altLang="en-US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endParaRPr kumimoji="1" lang="zh-CN" altLang="en-US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9698" name="内容占位符 2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瓦片地图（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TMXLayer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内容占位符 1"/>
          <p:cNvSpPr>
            <a:spLocks noGrp="1"/>
          </p:cNvSpPr>
          <p:nvPr>
            <p:ph sz="quarter" idx="10"/>
          </p:nvPr>
        </p:nvSpPr>
        <p:spPr>
          <a:xfrm>
            <a:off x="979488" y="925513"/>
            <a:ext cx="763587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TMXObjectGroup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是对象层中的对象组集合，它的类图如下图所示，注意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TMXObjectGroup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与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TMXLayer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不同，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TMXObjectGroup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不是派生自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，不具有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特性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sz="quarter" idx="11"/>
          </p:nvPr>
        </p:nvSpPr>
        <p:spPr>
          <a:xfrm>
            <a:off x="979488" y="227013"/>
            <a:ext cx="6418262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瓦片地图（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TMXObjectGroup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3072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2413" y="3192463"/>
            <a:ext cx="2500312" cy="1906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内容占位符 1"/>
          <p:cNvSpPr>
            <a:spLocks noGrp="1"/>
          </p:cNvSpPr>
          <p:nvPr>
            <p:ph sz="quarter" idx="10"/>
          </p:nvPr>
        </p:nvSpPr>
        <p:spPr>
          <a:xfrm>
            <a:off x="960438" y="942975"/>
            <a:ext cx="8716962" cy="4970463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TMXObjectGroup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常用的函数如下：</a:t>
            </a:r>
            <a:b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propertyNamed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propertyName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)  //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通过属性名获得属性值 </a:t>
            </a:r>
            <a:b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getProperties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()  //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获得对象组的属性</a:t>
            </a:r>
            <a:endParaRPr kumimoji="1" lang="zh-CN" altLang="en-US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</a:t>
            </a:r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getObject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objectName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)  //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通过对象名获得对象</a:t>
            </a:r>
            <a:endParaRPr kumimoji="1" lang="zh-CN" altLang="en-US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</a:t>
            </a:r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getObjects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()  //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获得所有对象（数组）</a:t>
            </a:r>
            <a:endParaRPr kumimoji="1" lang="zh-CN" altLang="en-US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sz="quarter" idx="11"/>
          </p:nvPr>
        </p:nvSpPr>
        <p:spPr>
          <a:xfrm>
            <a:off x="960438" y="255588"/>
            <a:ext cx="626745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瓦片地图（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TMXObjectGroup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6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21888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3277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内容占位符 4"/>
          <p:cNvSpPr>
            <a:spLocks noGrp="1"/>
          </p:cNvSpPr>
          <p:nvPr>
            <p:ph sz="quarter" idx="10"/>
          </p:nvPr>
        </p:nvSpPr>
        <p:spPr>
          <a:xfrm>
            <a:off x="1090613" y="944563"/>
            <a:ext cx="7870825" cy="4970462"/>
          </a:xfrm>
          <a:noFill/>
          <a:ln>
            <a:noFill/>
          </a:ln>
        </p:spPr>
        <p:txBody>
          <a:bodyPr anchor="t"/>
          <a:p>
            <a:pPr defTabSz="0">
              <a:lnSpc>
                <a:spcPct val="100000"/>
              </a:lnSpc>
            </a:pPr>
            <a:r>
              <a:rPr kumimoji="1" lang="zh-CN" altLang="en-US" sz="26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在游戏开发过程中，我们会遇到超过屏幕大小的地图，这类游戏通常会有丰富的背景元素，如果直接使用背景图切换的方式，需要为每个不同的场景准备一张背景图，这样会造成资源浪费（美术工作、内存分配、生成的包的体积）</a:t>
            </a:r>
            <a:endParaRPr kumimoji="1" lang="zh-CN" altLang="en-US" sz="26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</a:pPr>
            <a:endParaRPr kumimoji="1" lang="zh-CN" altLang="en-US" sz="26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</a:pPr>
            <a:r>
              <a:rPr kumimoji="1" lang="zh-CN" altLang="en-US" sz="26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瓦片地图就是为了解决这问题而产生的。一张大的世界地图或者背景图可以由几种地形来表示，每种地形对应一张小的图片，我们称这些小的地形图片为瓦片。把这些瓦片拼接在一起，一个完整的地图就组合出来了，这就是瓦片地图的原理</a:t>
            </a:r>
            <a:endParaRPr kumimoji="1" lang="zh-CN" altLang="en-US" sz="26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概念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86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>
                                            <p:txEl>
                                              <p:charRg st="86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>
                                            <p:txEl>
                                              <p:charRg st="86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内容占位符 3"/>
          <p:cNvSpPr>
            <a:spLocks noGrp="1"/>
          </p:cNvSpPr>
          <p:nvPr>
            <p:ph sz="quarter" idx="10"/>
          </p:nvPr>
        </p:nvSpPr>
        <p:spPr>
          <a:xfrm>
            <a:off x="1203325" y="904875"/>
            <a:ext cx="8078788" cy="4643438"/>
          </a:xfrm>
          <a:noFill/>
          <a:ln>
            <a:noFill/>
          </a:ln>
        </p:spPr>
        <p:txBody>
          <a:bodyPr anchor="t"/>
          <a:p>
            <a:pPr defTabSz="0">
              <a:lnSpc>
                <a:spcPct val="100000"/>
              </a:lnSpc>
            </a:pP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在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Cocos2d-x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中，瓦片地图实现的是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TileMap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方案，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TileMap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要求每个瓦片占据地图上一个四边形或六边形的区域。把不同的瓦片拼接在一起，就可以组成完整的地图了。我们需要很多较小的纹理来创建瓦片。通常我们会将这些较小的纹理放在一张图片中，这样做会提高绘图性能。</a:t>
            </a:r>
            <a:endParaRPr kumimoji="1" lang="zh-CN" altLang="en-US" sz="26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  <a:spcBef>
                <a:spcPts val="1800"/>
              </a:spcBef>
            </a:pP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瓦片地图由编辑器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Tiled Map Editor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制作，并保存为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格式的地图（http://www.mapeditor.org/）</a:t>
            </a:r>
            <a:endParaRPr kumimoji="1" lang="zh-CN" altLang="en-US" sz="26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</a:pPr>
            <a:endParaRPr kumimoji="1" lang="zh-CN" altLang="en-US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TileMap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方案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charRg st="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charRg st="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136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>
                                            <p:txEl>
                                              <p:charRg st="136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>
                                            <p:txEl>
                                              <p:charRg st="136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瓦片地图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4338" name="内容占位符 1"/>
          <p:cNvSpPr>
            <a:spLocks noGrp="1"/>
          </p:cNvSpPr>
          <p:nvPr>
            <p:ph sz="quarter" idx="10"/>
          </p:nvPr>
        </p:nvSpPr>
        <p:spPr>
          <a:xfrm>
            <a:off x="1208088" y="920750"/>
            <a:ext cx="7286625" cy="4643438"/>
          </a:xfrm>
          <a:noFill/>
          <a:ln>
            <a:noFill/>
          </a:ln>
        </p:spPr>
        <p:txBody>
          <a:bodyPr anchor="t"/>
          <a:p>
            <a:pPr defTabSz="0">
              <a:lnSpc>
                <a:spcPct val="100000"/>
              </a:lnSpc>
            </a:pP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地图方向</a:t>
            </a:r>
            <a:b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直角鸟瞰地图（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90°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地图）</a:t>
            </a:r>
            <a:b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等距斜视地图（斜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45°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地图）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en-US" altLang="zh-CN" sz="2400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en-US" altLang="zh-CN" sz="2400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zh-CN" altLang="en-US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1126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588" y="2357438"/>
            <a:ext cx="3203575" cy="3206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425" y="2357438"/>
            <a:ext cx="4005263" cy="3206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瓦片地图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3314" name="内容占位符 1"/>
          <p:cNvSpPr>
            <a:spLocks noGrp="1"/>
          </p:cNvSpPr>
          <p:nvPr>
            <p:ph sz="quarter" idx="10"/>
          </p:nvPr>
        </p:nvSpPr>
        <p:spPr>
          <a:xfrm>
            <a:off x="1219200" y="887413"/>
            <a:ext cx="7286625" cy="4643438"/>
          </a:xfrm>
          <a:noFill/>
          <a:ln>
            <a:noFill/>
          </a:ln>
        </p:spPr>
        <p:txBody>
          <a:bodyPr/>
          <a:p>
            <a:pPr defTabSz="0" fontAlgn="base">
              <a:lnSpc>
                <a:spcPct val="100000"/>
              </a:lnSpc>
              <a:buClr>
                <a:schemeClr val="tx2"/>
              </a:buClr>
            </a:pPr>
            <a:r>
              <a:rPr kumimoji="1" lang="en-US" altLang="zh-CN" strike="noStrike" noProof="1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	</a:t>
            </a:r>
            <a:r>
              <a:rPr kumimoji="1" lang="zh-CN" altLang="en-US" strike="noStrike" noProof="1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地图资源</a:t>
            </a:r>
            <a:b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400" strike="noStrike" noProof="1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</a:t>
            </a:r>
            <a:r>
              <a:rPr kumimoji="1" lang="zh-CN" altLang="en-US" sz="2400" strike="noStrike" noProof="1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建议瓦片地图素材大小为</a:t>
            </a:r>
            <a:r>
              <a:rPr kumimoji="1" lang="en-US" altLang="zh-CN" sz="2400" strike="noStrike" noProof="1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32*32</a:t>
            </a:r>
            <a:r>
              <a:rPr kumimoji="1" lang="zh-CN" altLang="en-US" sz="2400" strike="noStrike" noProof="1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的倍数</a:t>
            </a:r>
            <a:endParaRPr kumimoji="1" lang="zh-CN" altLang="en-US" sz="2400" strike="noStrike" noProof="1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 fontAlgn="base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400" strike="noStrike" noProof="1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- </a:t>
            </a:r>
            <a:r>
              <a:rPr kumimoji="1" lang="zh-CN" altLang="en-US" sz="2400" strike="noStrike" noProof="1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瓦片素材组与其他图片不能混合使用</a:t>
            </a:r>
            <a:endParaRPr kumimoji="1" lang="zh-CN" altLang="en-US" sz="2400" strike="noStrike" noProof="1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 fontAlgn="base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400" strike="noStrike" noProof="1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- </a:t>
            </a:r>
            <a:r>
              <a:rPr kumimoji="1" lang="zh-CN" altLang="en-US" sz="2400" strike="noStrike" noProof="1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只有瓦片素材图能被导入</a:t>
            </a:r>
            <a:r>
              <a:rPr kumimoji="1" lang="en-US" altLang="zh-CN" sz="2400" strike="noStrike" noProof="1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</a:t>
            </a:r>
            <a:r>
              <a:rPr kumimoji="1" lang="zh-CN" altLang="en-US" sz="2400" strike="noStrike" noProof="1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文件</a:t>
            </a:r>
            <a:endParaRPr kumimoji="1" lang="zh-CN" altLang="en-US" sz="2400" strike="noStrike" noProof="1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 fontAlgn="base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400" strike="noStrike" noProof="1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- </a:t>
            </a:r>
            <a:r>
              <a:rPr kumimoji="1" lang="zh-CN" altLang="en-US" sz="2400" strike="noStrike" noProof="1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每个</a:t>
            </a:r>
            <a:r>
              <a:rPr kumimoji="1" lang="en-US" altLang="zh-CN" sz="2400" strike="noStrike" noProof="1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Layer</a:t>
            </a:r>
            <a:r>
              <a:rPr kumimoji="1" lang="zh-CN" altLang="en-US" sz="2400" strike="noStrike" noProof="1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最多支持</a:t>
            </a:r>
            <a:r>
              <a:rPr kumimoji="1" lang="en-US" altLang="zh-CN" sz="2400" strike="noStrike" noProof="1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1</a:t>
            </a:r>
            <a:r>
              <a:rPr kumimoji="1" lang="zh-CN" altLang="en-US" sz="2400" strike="noStrike" noProof="1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套瓦片素材组</a:t>
            </a:r>
            <a:endParaRPr kumimoji="1" lang="zh-CN" altLang="en-US" sz="2400" strike="noStrike" noProof="1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 fontAlgn="base"/>
            <a:endParaRPr kumimoji="1" lang="zh-CN" altLang="en-US" strike="noStrike" noProof="1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1638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0" y="3340100"/>
            <a:ext cx="3173413" cy="812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4"/>
          <p:cNvSpPr>
            <a:spLocks noGrp="1"/>
          </p:cNvSpPr>
          <p:nvPr>
            <p:ph sz="quarter" idx="10"/>
          </p:nvPr>
        </p:nvSpPr>
        <p:spPr>
          <a:xfrm>
            <a:off x="1090613" y="960438"/>
            <a:ext cx="9113837" cy="5710237"/>
          </a:xfrm>
          <a:noFill/>
          <a:ln>
            <a:noFill/>
          </a:ln>
        </p:spPr>
        <p:txBody>
          <a:bodyPr anchor="t"/>
          <a:p>
            <a:pPr defTabSz="0">
              <a:lnSpc>
                <a:spcPct val="100000"/>
              </a:lnSpc>
            </a:pP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瓦片地图坐标系</a:t>
            </a:r>
            <a:endParaRPr kumimoji="1" lang="zh-CN" altLang="en-US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-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瓦片地图坐标系如下图，以瓦片为单位（不是以像素为单位）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- (0, 0):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左上角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- (15, 15):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右下角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zh-CN" altLang="en-US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zh-CN" altLang="en-US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8434" name="内容占位符 1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瓦片地图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18435" name="Picture 4" descr="tiled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0" y="2071688"/>
            <a:ext cx="3817938" cy="3803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AutoShape 6" descr="http://www.cocos2d-x.org/docs/manual/framework/native/graphic/tiled-map/res/025617JFk.png"/>
          <p:cNvSpPr>
            <a:spLocks noChangeAspect="1"/>
          </p:cNvSpPr>
          <p:nvPr/>
        </p:nvSpPr>
        <p:spPr>
          <a:xfrm>
            <a:off x="1562100" y="-420687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/>
            <a:endParaRPr lang="zh-CN" altLang="en-US" dirty="0"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58875" y="885825"/>
            <a:ext cx="7707313" cy="5330825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全局标识（</a:t>
            </a:r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GIDS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zh-CN" altLang="en-US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瓦片的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GID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是一个全局标识量，他的范围从正整数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1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开始，到瓦片地图中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tile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的总量。</a:t>
            </a:r>
            <a:endParaRPr kumimoji="1" lang="zh-CN" altLang="en-US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- 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如果你的地图中有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5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个不同的瓦片，那么：</a:t>
            </a:r>
            <a:endParaRPr kumimoji="1" lang="zh-CN" altLang="en-US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0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的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GID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为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1</a:t>
            </a:r>
            <a:endParaRPr kumimoji="1" lang="en-US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</a:t>
            </a:r>
            <a:r>
              <a:rPr kumimoji="1" lang="zh-CN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1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的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GID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为</a:t>
            </a:r>
            <a:r>
              <a:rPr kumimoji="1" lang="zh-CN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2</a:t>
            </a:r>
            <a:endParaRPr kumimoji="1" lang="zh-CN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</a:t>
            </a:r>
            <a:r>
              <a:rPr kumimoji="1" lang="zh-CN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的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GID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为</a:t>
            </a:r>
            <a:r>
              <a:rPr kumimoji="1" lang="zh-CN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3</a:t>
            </a:r>
            <a:endParaRPr kumimoji="1" lang="zh-CN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以此类推</a:t>
            </a:r>
            <a:endParaRPr kumimoji="1" lang="zh-CN" altLang="en-US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瓦片的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GID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为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0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被用来表示此瓦片为空</a:t>
            </a:r>
            <a:endParaRPr kumimoji="1" lang="zh-CN" altLang="en-US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瓦片地图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charRg st="1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charRg st="1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charRg st="5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charRg st="5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charRg st="8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charRg st="8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charRg st="9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charRg st="9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1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charRg st="11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charRg st="11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2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charRg st="12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charRg st="12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33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charRg st="133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charRg st="133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4"/>
          <p:cNvSpPr>
            <a:spLocks noGrp="1"/>
          </p:cNvSpPr>
          <p:nvPr>
            <p:ph sz="quarter" idx="10"/>
          </p:nvPr>
        </p:nvSpPr>
        <p:spPr>
          <a:xfrm>
            <a:off x="1192213" y="908050"/>
            <a:ext cx="7778750" cy="5041900"/>
          </a:xfrm>
          <a:noFill/>
          <a:ln>
            <a:noFill/>
          </a:ln>
        </p:spPr>
        <p:txBody>
          <a:bodyPr anchor="t"/>
          <a:p>
            <a:pPr defTabSz="0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Cocos2d-JS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中访问瓦片地图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API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，主要的类有：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TMXTiledMap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TMXLayer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和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TMXObjectGroup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等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en-US" altLang="zh-CN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en-US" altLang="zh-CN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en-US" altLang="zh-CN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en-US" altLang="zh-CN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1506" name="内容占位符 1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瓦片地图（</a:t>
            </a:r>
            <a:r>
              <a:rPr kumimoji="1" lang="en-US" altLang="zh-CN" err="1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TMXTiledMap</a:t>
            </a:r>
            <a:r>
              <a:rPr kumimoji="1" lang="zh-CN" altLang="en-US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zh-CN" altLang="en-US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150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2888" y="2058988"/>
            <a:ext cx="4806950" cy="3602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4"/>
          <p:cNvSpPr>
            <a:spLocks noGrp="1"/>
          </p:cNvSpPr>
          <p:nvPr>
            <p:ph sz="quarter" idx="10"/>
          </p:nvPr>
        </p:nvSpPr>
        <p:spPr>
          <a:xfrm>
            <a:off x="1090613" y="908050"/>
            <a:ext cx="7778750" cy="504190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TMXTiledMap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是瓦片地图类，它的类图如下图所示，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TMXTiledMap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派生自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类，具有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特点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3554" name="内容占位符 1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瓦片地图（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TMXTiledMap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355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2038" y="2379663"/>
            <a:ext cx="3168650" cy="276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6" name="文本框 1"/>
          <p:cNvSpPr txBox="1"/>
          <p:nvPr/>
        </p:nvSpPr>
        <p:spPr>
          <a:xfrm>
            <a:off x="6384925" y="5437188"/>
            <a:ext cx="387350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微软雅黑" panose="020B0503020204020204" pitchFamily="1" charset="-122"/>
              </a:rPr>
              <a:t>TiledMap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1" charset="-122"/>
              </a:rPr>
              <a:t>工具实验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2126</Words>
  <Application>WPS 演示</Application>
  <PresentationFormat>全屏显示(4:3)</PresentationFormat>
  <Paragraphs>115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Franklin Gothic Book</vt:lpstr>
      <vt:lpstr>Consolas</vt:lpstr>
      <vt:lpstr>Arial Unicode MS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2687</cp:revision>
  <dcterms:created xsi:type="dcterms:W3CDTF">2003-05-12T10:17:00Z</dcterms:created>
  <dcterms:modified xsi:type="dcterms:W3CDTF">2019-08-13T03:04:58Z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