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6"/>
  </p:notesMasterIdLst>
  <p:sldIdLst>
    <p:sldId id="858" r:id="rId4"/>
    <p:sldId id="893" r:id="rId5"/>
    <p:sldId id="899" r:id="rId7"/>
    <p:sldId id="901" r:id="rId8"/>
    <p:sldId id="894" r:id="rId9"/>
    <p:sldId id="900" r:id="rId10"/>
    <p:sldId id="895" r:id="rId11"/>
    <p:sldId id="863" r:id="rId12"/>
  </p:sldIdLst>
  <p:sldSz cx="12192000" cy="6858000"/>
  <p:notesSz cx="6797675" cy="992822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Objects="1" showGuides="1">
      <p:cViewPr varScale="1">
        <p:scale>
          <a:sx n="47" d="100"/>
          <a:sy n="47" d="100"/>
        </p:scale>
        <p:origin x="-1256" y="-96"/>
      </p:cViewPr>
      <p:guideLst>
        <p:guide orient="horz" pos="1584"/>
        <p:guide pos="1856"/>
        <p:guide pos="74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                                   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15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7550" y="6056313"/>
            <a:ext cx="4033838" cy="469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标题 1"/>
          <p:cNvSpPr txBox="1"/>
          <p:nvPr/>
        </p:nvSpPr>
        <p:spPr>
          <a:xfrm>
            <a:off x="963613" y="258763"/>
            <a:ext cx="8301038" cy="4079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j-cs"/>
              </a:rPr>
              <a:t>DOM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j-cs"/>
              </a:rPr>
              <a:t>模型一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j-cs"/>
            </a:endParaRPr>
          </a:p>
        </p:txBody>
      </p:sp>
      <p:pic>
        <p:nvPicPr>
          <p:cNvPr id="1029" name="Picture 16" descr="C:\Program Files\Microsoft Office\MEDIA\OFFICE14\Lines\BD14769_.gif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09638" y="788988"/>
            <a:ext cx="7620000" cy="952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2" charset="-122"/>
          <a:cs typeface="微软雅黑" panose="020B0503020204020204" pitchFamily="2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0" y="6056313"/>
            <a:ext cx="4033838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16" descr="C:\Program Files\Microsoft Office\MEDIA\OFFICE14\Lines\BD14769_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38" y="788988"/>
            <a:ext cx="7620000" cy="952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2" charset="-122"/>
          <a:cs typeface="微软雅黑" panose="020B0503020204020204" pitchFamily="2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28575"/>
            <a:ext cx="121888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8" name="Rectangle 2"/>
          <p:cNvSpPr>
            <a:spLocks noGrp="1"/>
          </p:cNvSpPr>
          <p:nvPr>
            <p:ph type="ctrTitle"/>
          </p:nvPr>
        </p:nvSpPr>
        <p:spPr>
          <a:xfrm>
            <a:off x="2452688" y="2870200"/>
            <a:ext cx="7286625" cy="111601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4800" b="1" dirty="0">
                <a:solidFill>
                  <a:srgbClr val="008469"/>
                </a:solidFill>
              </a:rPr>
              <a:t>Cocos2d-JS</a:t>
            </a:r>
            <a:r>
              <a:rPr lang="zh-CN" altLang="en-US" sz="4800" b="1" dirty="0">
                <a:solidFill>
                  <a:srgbClr val="008469"/>
                </a:solidFill>
              </a:rPr>
              <a:t>游戏开发</a:t>
            </a:r>
            <a:endParaRPr lang="zh-CN" altLang="zh-CN" sz="4800" b="1" dirty="0">
              <a:solidFill>
                <a:srgbClr val="008469"/>
              </a:solidFill>
            </a:endParaRPr>
          </a:p>
        </p:txBody>
      </p:sp>
      <p:sp>
        <p:nvSpPr>
          <p:cNvPr id="9219" name="TextBox 4"/>
          <p:cNvSpPr txBox="1"/>
          <p:nvPr/>
        </p:nvSpPr>
        <p:spPr>
          <a:xfrm>
            <a:off x="5768975" y="4594225"/>
            <a:ext cx="528637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dirty="0">
                <a:latin typeface="微软雅黑" panose="020B0503020204020204" pitchFamily="2" charset="-122"/>
                <a:ea typeface="微软雅黑" panose="020B0503020204020204" pitchFamily="2" charset="-122"/>
              </a:rPr>
              <a:t> ---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性能优化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9220" name="图片 4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5784850"/>
            <a:ext cx="3381375" cy="525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内容占位符 3"/>
          <p:cNvSpPr>
            <a:spLocks noGrp="1"/>
          </p:cNvSpPr>
          <p:nvPr>
            <p:ph sz="quarter" idx="10"/>
          </p:nvPr>
        </p:nvSpPr>
        <p:spPr>
          <a:xfrm>
            <a:off x="947738" y="835025"/>
            <a:ext cx="7286625" cy="4643438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纹理缓存（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TextureCache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精灵帧缓存（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SpriteFrameCache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动画缓存（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AnimationCache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着色器缓存（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ShaderCache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zh-CN" altLang="en-US" dirty="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10242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缓存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1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1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charRg st="19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1">
                                            <p:txEl>
                                              <p:charRg st="19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1">
                                            <p:txEl>
                                              <p:charRg st="19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charRg st="43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1">
                                            <p:txEl>
                                              <p:charRg st="43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1">
                                            <p:txEl>
                                              <p:charRg st="43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charRg st="64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1">
                                            <p:txEl>
                                              <p:charRg st="64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1">
                                            <p:txEl>
                                              <p:charRg st="64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内容占位符 3"/>
          <p:cNvSpPr>
            <a:spLocks noGrp="1"/>
          </p:cNvSpPr>
          <p:nvPr>
            <p:ph sz="quarter" idx="10"/>
          </p:nvPr>
        </p:nvSpPr>
        <p:spPr>
          <a:xfrm>
            <a:off x="950913" y="833438"/>
            <a:ext cx="7286625" cy="46434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场景生命周期</a:t>
            </a:r>
            <a:br>
              <a:rPr kumimoji="1" lang="en-US" altLang="zh-CN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ctor</a:t>
            </a:r>
            <a:b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onEnter</a:t>
            </a:r>
            <a:b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onExit</a:t>
            </a:r>
            <a:endParaRPr kumimoji="1" lang="en-US" altLang="zh-CN" sz="20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短时间使用的资源可随场景创建和清除</a:t>
            </a:r>
            <a:br>
              <a:rPr kumimoji="1" lang="en-US" altLang="zh-CN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- cc.spriteFrameCache.addSpriteFrames(url,texture);</a:t>
            </a:r>
            <a:b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- cc.spriteFrameCache.removeSpriteFramesFromFile(url);</a:t>
            </a:r>
            <a:endParaRPr kumimoji="1" lang="en-US" altLang="zh-CN" sz="20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长时间使用的资源可贯穿整个游戏</a:t>
            </a:r>
            <a:endParaRPr kumimoji="1" lang="en-US" altLang="zh-CN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zh-CN" altLang="en-US" dirty="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12290" name="内容占位符 4"/>
          <p:cNvSpPr>
            <a:spLocks noGrp="1"/>
          </p:cNvSpPr>
          <p:nvPr>
            <p:ph sz="quarter" idx="11"/>
          </p:nvPr>
        </p:nvSpPr>
        <p:spPr>
          <a:xfrm>
            <a:off x="950913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缓存的创建及清除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19950" y="5668963"/>
            <a:ext cx="3314700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参见缓存案例</a:t>
            </a:r>
            <a:endParaRPr lang="zh-CN" altLang="en-US" sz="280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charRg st="30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9">
                                            <p:txEl>
                                              <p:charRg st="30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9">
                                            <p:txEl>
                                              <p:charRg st="30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charRg st="155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9">
                                            <p:txEl>
                                              <p:charRg st="155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9">
                                            <p:txEl>
                                              <p:charRg st="155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内容占位符 3"/>
          <p:cNvSpPr>
            <a:spLocks noGrp="1"/>
          </p:cNvSpPr>
          <p:nvPr>
            <p:ph sz="quarter" idx="10"/>
          </p:nvPr>
        </p:nvSpPr>
        <p:spPr>
          <a:xfrm>
            <a:off x="947738" y="958850"/>
            <a:ext cx="7286625" cy="4643438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不经常改动的层可以使用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bake</a:t>
            </a:r>
            <a:endParaRPr kumimoji="1" lang="en-US" altLang="zh-CN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var layer = new cc.Layer();</a:t>
            </a:r>
            <a:br>
              <a:rPr kumimoji="1" lang="en-US" altLang="zh-CN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layer.bake();</a:t>
            </a:r>
            <a:br>
              <a:rPr kumimoji="1" lang="en-US" altLang="zh-CN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layer.unbake();</a:t>
            </a:r>
            <a:endParaRPr kumimoji="1" lang="en-US" altLang="zh-CN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14338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Bake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层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19950" y="5668963"/>
            <a:ext cx="3314700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参见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bake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案例</a:t>
            </a:r>
            <a:endParaRPr lang="zh-CN" altLang="en-US" sz="280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charRg st="16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7">
                                            <p:txEl>
                                              <p:charRg st="16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7">
                                            <p:txEl>
                                              <p:charRg st="16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内容占位符 3"/>
          <p:cNvSpPr>
            <a:spLocks noGrp="1"/>
          </p:cNvSpPr>
          <p:nvPr>
            <p:ph sz="quarter" idx="10"/>
          </p:nvPr>
        </p:nvSpPr>
        <p:spPr>
          <a:xfrm>
            <a:off x="947738" y="896938"/>
            <a:ext cx="7286625" cy="46434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图片格式</a:t>
            </a:r>
            <a:b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png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（透明通道）</a:t>
            </a:r>
            <a:b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jpg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（高压缩比、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24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位色、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16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位色）</a:t>
            </a:r>
            <a:endParaRPr kumimoji="1" lang="en-US" altLang="zh-CN" sz="20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颜色通道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RGB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CMYK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、透明通道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Alpha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拼图（减少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IO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读写次数）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纹理像素格式</a:t>
            </a:r>
            <a:b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RGBA8888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RGBA4444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PVR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pvr.ccz</a:t>
            </a:r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en-US" altLang="zh-CN" dirty="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16386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图片纹理优化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5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5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charRg st="42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5">
                                            <p:txEl>
                                              <p:charRg st="42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5">
                                            <p:txEl>
                                              <p:charRg st="42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charRg st="65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5">
                                            <p:txEl>
                                              <p:charRg st="65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5">
                                            <p:txEl>
                                              <p:charRg st="65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charRg st="78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5">
                                            <p:txEl>
                                              <p:charRg st="78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5">
                                            <p:txEl>
                                              <p:charRg st="78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内容占位符 3"/>
          <p:cNvSpPr>
            <a:spLocks noGrp="1"/>
          </p:cNvSpPr>
          <p:nvPr>
            <p:ph sz="quarter" idx="10"/>
          </p:nvPr>
        </p:nvSpPr>
        <p:spPr>
          <a:xfrm>
            <a:off x="947738" y="836613"/>
            <a:ext cx="7286625" cy="46434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纹理异步加载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cc.TextureCache.addImage(url,cb,target)</a:t>
            </a:r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内存管理（引用计数）</a:t>
            </a:r>
            <a:b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retain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（）</a:t>
            </a:r>
            <a:b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release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（）</a:t>
            </a:r>
            <a:b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－例如（实例化而未添加到节点上等情况时）</a:t>
            </a:r>
            <a:endParaRPr kumimoji="1" lang="en-US" altLang="zh-CN" sz="2400" dirty="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18434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纹理缓存异步加载及内存管理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18435" name="文本框 2"/>
          <p:cNvSpPr txBox="1"/>
          <p:nvPr/>
        </p:nvSpPr>
        <p:spPr>
          <a:xfrm>
            <a:off x="7561263" y="4895850"/>
            <a:ext cx="2620962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引用计数案例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3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3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charRg st="48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3">
                                            <p:txEl>
                                              <p:charRg st="48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3">
                                            <p:txEl>
                                              <p:charRg st="48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内容占位符 3"/>
          <p:cNvSpPr>
            <a:spLocks noGrp="1"/>
          </p:cNvSpPr>
          <p:nvPr>
            <p:ph sz="quarter" idx="10"/>
          </p:nvPr>
        </p:nvSpPr>
        <p:spPr>
          <a:xfrm>
            <a:off x="947738" y="942975"/>
            <a:ext cx="7286625" cy="4970463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应用场景（有大量重复对象时，如子弹）</a:t>
            </a:r>
            <a:endParaRPr kumimoji="1" lang="en-US" altLang="zh-CN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对象池</a:t>
            </a:r>
            <a:br>
              <a:rPr kumimoji="1" lang="en-US" altLang="zh-CN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2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2200" err="1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cc.pool</a:t>
            </a:r>
            <a:br>
              <a:rPr kumimoji="1" lang="en-US" altLang="zh-CN" sz="2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2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2200" err="1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cc.pool.putInPool</a:t>
            </a:r>
            <a:r>
              <a:rPr kumimoji="1" lang="en-US" altLang="zh-CN" sz="2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</a:t>
            </a:r>
            <a:r>
              <a:rPr kumimoji="1" lang="en-US" altLang="zh-CN" sz="2200" err="1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obj</a:t>
            </a:r>
            <a:r>
              <a:rPr kumimoji="1" lang="en-US" altLang="zh-CN" sz="2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</a:t>
            </a:r>
            <a:r>
              <a:rPr kumimoji="1" lang="zh-CN" altLang="en-US" sz="2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 sz="2200" err="1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obj.unuse</a:t>
            </a:r>
            <a:r>
              <a:rPr kumimoji="1" lang="en-US" altLang="zh-CN" sz="2200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()</a:t>
            </a:r>
            <a:r>
              <a:rPr kumimoji="1" lang="zh-CN" altLang="en-US" sz="2200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 sz="2200" err="1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obj.reuse</a:t>
            </a:r>
            <a:r>
              <a:rPr kumimoji="1" lang="en-US" altLang="zh-CN" sz="2200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()</a:t>
            </a:r>
            <a:br>
              <a:rPr kumimoji="1" lang="en-US" altLang="zh-CN" sz="2200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2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2200" err="1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cc.pool.getFromPool</a:t>
            </a:r>
            <a:r>
              <a:rPr kumimoji="1" lang="en-US" altLang="zh-CN" sz="2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</a:t>
            </a:r>
            <a:r>
              <a:rPr kumimoji="1" lang="en-US" altLang="zh-CN" sz="2200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“</a:t>
            </a:r>
            <a:r>
              <a:rPr kumimoji="1" lang="en-US" altLang="zh-CN" sz="2200" err="1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MySprite</a:t>
            </a:r>
            <a:r>
              <a:rPr kumimoji="1" lang="en-US" altLang="zh-CN" sz="2200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”</a:t>
            </a:r>
            <a:r>
              <a:rPr kumimoji="1" lang="en-US" altLang="zh-CN" sz="2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,</a:t>
            </a:r>
            <a:r>
              <a:rPr kumimoji="1" lang="en-US" altLang="zh-CN" sz="2200" err="1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args</a:t>
            </a:r>
            <a:r>
              <a:rPr kumimoji="1" lang="en-US" altLang="zh-CN" sz="2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</a:t>
            </a:r>
            <a:br>
              <a:rPr kumimoji="1" lang="en-US" altLang="zh-CN" sz="2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en-US" altLang="zh-CN" sz="2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- </a:t>
            </a:r>
            <a:r>
              <a:rPr kumimoji="1" lang="en-US" altLang="zh-CN" sz="2200" err="1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cc.pool.hasObject</a:t>
            </a:r>
            <a:r>
              <a:rPr kumimoji="1" lang="en-US" altLang="zh-CN" sz="2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</a:t>
            </a:r>
            <a:r>
              <a:rPr kumimoji="1" lang="en-US" altLang="zh-CN" sz="2200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“</a:t>
            </a:r>
            <a:r>
              <a:rPr kumimoji="1" lang="en-US" altLang="zh-CN" sz="2200" err="1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MySprite</a:t>
            </a:r>
            <a:r>
              <a:rPr kumimoji="1" lang="en-US" altLang="zh-CN" sz="2200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”</a:t>
            </a:r>
            <a:r>
              <a:rPr kumimoji="1" lang="en-US" altLang="zh-CN" sz="2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</a:t>
            </a:r>
            <a:br>
              <a:rPr kumimoji="1" lang="en-US" altLang="zh-CN" sz="2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2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2200" err="1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cc.pool.removeObj</a:t>
            </a:r>
            <a:r>
              <a:rPr kumimoji="1" lang="en-US" altLang="zh-CN" sz="2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</a:t>
            </a:r>
            <a:r>
              <a:rPr kumimoji="1" lang="en-US" altLang="zh-CN" sz="2200" err="1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obj</a:t>
            </a:r>
            <a:r>
              <a:rPr kumimoji="1" lang="en-US" altLang="zh-CN" sz="2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</a:t>
            </a:r>
            <a:br>
              <a:rPr kumimoji="1" lang="en-US" altLang="zh-CN" sz="2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2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2200" err="1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cc.pool.drainAllPools</a:t>
            </a:r>
            <a:r>
              <a:rPr kumimoji="1" lang="en-US" altLang="zh-CN" sz="2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 )</a:t>
            </a:r>
            <a:endParaRPr kumimoji="1" lang="en-US" altLang="zh-CN" sz="22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0482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对象池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18435" name="文本框 2"/>
          <p:cNvSpPr txBox="1"/>
          <p:nvPr/>
        </p:nvSpPr>
        <p:spPr>
          <a:xfrm>
            <a:off x="7561263" y="4895850"/>
            <a:ext cx="3303587" cy="9540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缓冲池案例</a:t>
            </a:r>
            <a:endParaRPr lang="zh-CN" altLang="en-US" sz="280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需要配置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config.json</a:t>
            </a:r>
            <a:endParaRPr lang="en-US" altLang="zh-CN" sz="280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1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1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charRg st="19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1">
                                            <p:txEl>
                                              <p:charRg st="19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1">
                                            <p:txEl>
                                              <p:charRg st="19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0"/>
            <a:ext cx="1220311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0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22531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833</Words>
  <Application>WPS 演示</Application>
  <PresentationFormat>全屏显示(4:3)</PresentationFormat>
  <Paragraphs>56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Franklin Gothic Book</vt:lpstr>
      <vt:lpstr>Arial Unicode MS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2667</cp:revision>
  <dcterms:created xsi:type="dcterms:W3CDTF">2003-05-12T10:17:00Z</dcterms:created>
  <dcterms:modified xsi:type="dcterms:W3CDTF">2019-08-13T03:05:10Z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