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EF1"/>
    <a:srgbClr val="535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3F17-C934-44E6-AB7B-28C15475A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44526-40C9-411C-B1BB-A58AD0F3E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1E115-54A5-419A-AE15-EA87832F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8B38-8F3C-44EE-B83D-E6B01BE8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E60B-CE78-42DF-B584-0DC6F33A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56E8-103B-4C9E-81A1-5749FE40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BBC9A-6A67-4807-8C51-492711204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5A66-E893-4CD0-AEFC-804E5325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6B9E-103A-4DDB-BAA3-E2833057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6AF7-F76A-48DB-AC3B-88ED6F75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01E58-F05B-434B-9D1D-1664B8979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372E8-BCA6-4FA0-A6A9-27E9AD413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3837-72B4-409D-9A6A-8CD6B68E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FEF1-0687-47BF-B912-213B17E8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55E9-AECC-476A-95CF-820F6551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5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A754-9A71-4AF1-A3B6-FBB6AFA9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01E5-BE56-43A7-A742-259F1711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7CC9-F820-4715-BDA8-14C06670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BB938-9C7C-4860-9EF7-0827FCE9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2858-88DF-4ED1-8E7D-E1420522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F08D-38F7-43CB-8617-0E2BBD20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5152-CD7A-419D-9618-7CAFCF89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B264-7658-48E8-B6DE-9ACBA849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DA67-3996-4460-9F24-EC89D54A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78E8C-01B4-42F0-A289-1B7AFC63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0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30CE-C62A-409E-8F44-FA28D219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6C0F-F163-498C-B342-C3FD88B1D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F60A0-F278-4F70-A3F8-893A8A52F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C98F-9F77-4CE2-8A74-0D9EBD46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D6D64-5C6E-47AA-92CB-B8C1E1DC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C0965-4A6A-4D2A-8184-B90BFC49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8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C3C1-AE56-44F4-AD8E-4697A340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8CA1F-171A-438F-AD52-2626A3525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B3D07-6A56-455C-8508-E7BF8E1FB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565AC-85FE-4A8A-B5B7-343B9A5CA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5FAE7-38EF-447E-AF04-801F50255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C91DE-02A9-4018-8163-15B1A172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C0C4F-C25D-403F-A73D-A6716D8E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CB383-F0C7-43CC-BB15-1212A190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7C88-E129-4229-B0F7-2B9AAB84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360D1-1C83-452B-88E9-0A27037D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6E610-CCD9-424A-B44B-77FDA175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8142D-BC4C-47F3-B0C7-0B80E4D5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4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16E23-502B-4D50-B2FE-FA545235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3424E-4772-41F3-BF68-0F7EE663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1F940-5D83-4C78-AAF2-25EC1EFE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B6FE-38E5-4A85-B1AC-5D732E98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D437-EA2C-400D-9867-49C00516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DC06A-3CF8-4AE0-B173-F41EFFCC9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80CBA-E9B3-455F-BB2D-2D48AF07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480B-5C25-4DC7-9691-6B393304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2EB93-F47B-4FAF-81CB-2DB3B949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730C-2FA3-4E1C-9925-1910128A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BA29B-CE89-43BA-ADCB-8E1A88206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030B2-DA25-4D1E-AC6E-049883042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EFB26-16B0-4319-98F2-D7E05DF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221E1-A3D0-4A5E-AB31-9FC54114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4E2B5-9E08-441C-A575-091E2DF1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43D50-80CF-4EC3-9F44-742DFF3E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647F3-DB9F-4258-BAF1-5D69AF44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9662-F51A-4C1B-B63B-FF5F2109E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48B3-30F0-4B7F-AB0B-C07FDD90830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3EAC-DBC4-46DC-9E35-AC121C72A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1D7B-1700-4DAB-AE0D-AF5F80A8B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CF208-DF9C-4341-910F-8C13106D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D5E843-2768-42C9-9AA2-E3284BFFB11B}"/>
              </a:ext>
            </a:extLst>
          </p:cNvPr>
          <p:cNvSpPr/>
          <p:nvPr/>
        </p:nvSpPr>
        <p:spPr>
          <a:xfrm>
            <a:off x="684148" y="7241716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Teoria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multiple,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propusă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Howard Gardner,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sugerează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existența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8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tipuri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principale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lingvistică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scriere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citire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verbală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Jurnalist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scriitor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avocat,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 logico-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matematică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Capacitate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rezolvare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problemelor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gândire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Programator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analist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financiar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cercetător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vizual-spațială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vizualizarea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obiectelor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orientarea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spațiu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Arhitect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designer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grafic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pilot, artist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muzicală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Sensibilitate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ritm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tonuri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sunete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Muzician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compozitor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sunet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5529978"/>
            <a:ext cx="2587770" cy="1351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5701525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1751787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FC290-282C-4442-A305-514B6C0ECEB4}"/>
              </a:ext>
            </a:extLst>
          </p:cNvPr>
          <p:cNvSpPr txBox="1"/>
          <p:nvPr/>
        </p:nvSpPr>
        <p:spPr>
          <a:xfrm>
            <a:off x="2223099" y="-952501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2643" y="5746362"/>
            <a:ext cx="926713" cy="9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Sănătate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biotehnologie</a:t>
            </a:r>
            <a:endParaRPr lang="en-US" sz="2200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Tehnician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în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robotică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medicală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Utilizarea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roboților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intervenții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chirurgicale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minim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invazive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biomedicală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robotică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anatomie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umană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Specialist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în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telemedicină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Oferirea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consultații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medicale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distanță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intermediul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tehnologiei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Medicină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digitale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eficientă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-88582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F1FB5-D3CF-4A44-A3D0-27A8150DFE21}"/>
              </a:ext>
            </a:extLst>
          </p:cNvPr>
          <p:cNvSpPr txBox="1"/>
          <p:nvPr/>
        </p:nvSpPr>
        <p:spPr>
          <a:xfrm>
            <a:off x="2223099" y="257174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Profesiile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viitorului</a:t>
            </a:r>
            <a:endParaRPr lang="en-US" sz="2400" dirty="0">
              <a:latin typeface="Daydream" panose="000004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BA0D81-2008-469C-BE3C-D6D952A09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38550" y="-3519600"/>
            <a:ext cx="3114900" cy="31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5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9BA2DC0-DF54-4EC3-9DE6-76EFBB652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50" y="1871550"/>
            <a:ext cx="3114900" cy="311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74226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Sănătate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biotehnologie</a:t>
            </a:r>
            <a:endParaRPr lang="en-US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Tehnician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robotică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medicală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Utilizarea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roboților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intervenții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chirurgicale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minim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invazive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biomedicală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robotică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anatomie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umană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Specialist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telemedicină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Oferirea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consultații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medicale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distanță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intermediul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tehnologiei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Medicină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digitale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eficientă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-88582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F1FB5-D3CF-4A44-A3D0-27A8150DFE21}"/>
              </a:ext>
            </a:extLst>
          </p:cNvPr>
          <p:cNvSpPr txBox="1"/>
          <p:nvPr/>
        </p:nvSpPr>
        <p:spPr>
          <a:xfrm>
            <a:off x="2223099" y="-628651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Profesiile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viitorului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1F7BC-36A3-4443-9B50-BC4E64EAB682}"/>
              </a:ext>
            </a:extLst>
          </p:cNvPr>
          <p:cNvSpPr txBox="1"/>
          <p:nvPr/>
        </p:nvSpPr>
        <p:spPr>
          <a:xfrm>
            <a:off x="2223099" y="257174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aydream" panose="00000400000000000000" pitchFamily="2" charset="0"/>
              </a:rPr>
              <a:t>Hai </a:t>
            </a:r>
            <a:r>
              <a:rPr lang="en-US" sz="2400" dirty="0" err="1">
                <a:latin typeface="Daydream" panose="00000400000000000000" pitchFamily="2" charset="0"/>
              </a:rPr>
              <a:t>sa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aflam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ce</a:t>
            </a:r>
            <a:r>
              <a:rPr lang="en-US" sz="2400" dirty="0">
                <a:latin typeface="Daydream" panose="00000400000000000000" pitchFamily="2" charset="0"/>
              </a:rPr>
              <a:t> job </a:t>
            </a:r>
            <a:r>
              <a:rPr lang="en-US" sz="2400" dirty="0" err="1">
                <a:latin typeface="Daydream" panose="00000400000000000000" pitchFamily="2" charset="0"/>
              </a:rPr>
              <a:t>este</a:t>
            </a:r>
            <a:r>
              <a:rPr lang="en-US" sz="2400" dirty="0">
                <a:latin typeface="Daydream" panose="00000400000000000000" pitchFamily="2" charset="0"/>
              </a:rPr>
              <a:t> perfect </a:t>
            </a:r>
            <a:r>
              <a:rPr lang="en-US" sz="2400" dirty="0" err="1">
                <a:latin typeface="Daydream" panose="00000400000000000000" pitchFamily="2" charset="0"/>
              </a:rPr>
              <a:t>pentru</a:t>
            </a:r>
            <a:r>
              <a:rPr lang="en-US" sz="2400" dirty="0">
                <a:latin typeface="Daydream" panose="00000400000000000000" pitchFamily="2" charset="0"/>
              </a:rPr>
              <a:t> tine!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702390" y="3035394"/>
            <a:ext cx="787211" cy="7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0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257174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Teoria </a:t>
            </a:r>
            <a:r>
              <a:rPr lang="en-US" sz="2200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inteligențelor</a:t>
            </a:r>
            <a:r>
              <a:rPr lang="en-US" sz="2200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multiple, </a:t>
            </a:r>
            <a:r>
              <a:rPr lang="en-US" sz="2200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propusă</a:t>
            </a:r>
            <a:r>
              <a:rPr lang="en-US" sz="2200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Howard Gardner, </a:t>
            </a:r>
            <a:r>
              <a:rPr lang="en-US" sz="2200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sugerează</a:t>
            </a:r>
            <a:r>
              <a:rPr lang="en-US" sz="2200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existența</a:t>
            </a:r>
            <a:r>
              <a:rPr lang="en-US" sz="2200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8 </a:t>
            </a:r>
            <a:r>
              <a:rPr lang="en-US" sz="2200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tipuri</a:t>
            </a:r>
            <a:r>
              <a:rPr lang="en-US" sz="2200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principale</a:t>
            </a:r>
            <a:r>
              <a:rPr lang="en-US" sz="2200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sz="2200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sz="2200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Inteligența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lingvistică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scriere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citire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verbală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Jurnalist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scriitor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avocat,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Inteligența logico-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matematică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Capacitate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rezolvare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problemelor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gândire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Programator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analist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financiar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cercetător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Inteligența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vizual-spațială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vizualizarea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obiectelor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orientarea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spațiu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Arhitect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designer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grafic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pilot, artist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vizual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Inteligența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muzicală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Sensibilitate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ritm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tonuri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sunete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Muzician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compozitor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sunet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26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257174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Inteligența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kinestezică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Controlul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mișcărilor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corporale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coordonare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Sportiv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dansator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kinetoterapeut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chirurg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 startAt="5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Inteligența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interpersonală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Abilitatea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înțelege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eficient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cu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ceilalți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Psiholog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manager, consultant, educator.</a:t>
            </a:r>
          </a:p>
          <a:p>
            <a:pPr>
              <a:buFont typeface="+mj-lt"/>
              <a:buAutoNum type="arabicPeriod" startAt="5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Inteligența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intrapersonală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Capacitatea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auto-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reflecție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auto-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cunoaștere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Scriitor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filosof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antreprenor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coach.</a:t>
            </a:r>
          </a:p>
          <a:p>
            <a:pPr>
              <a:buFont typeface="+mj-lt"/>
              <a:buAutoNum type="arabicPeriod" startAt="5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Inteligența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naturalistă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Înțelegerea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mediului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înconjurător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naturii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potrivite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Biolog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ecologist,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agronom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geolog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B9695-F109-4C6E-B102-CAED0F396441}"/>
              </a:ext>
            </a:extLst>
          </p:cNvPr>
          <p:cNvSpPr txBox="1"/>
          <p:nvPr/>
        </p:nvSpPr>
        <p:spPr>
          <a:xfrm>
            <a:off x="2223099" y="-151447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3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Autoevaluare</a:t>
            </a:r>
            <a:endParaRPr lang="en-US" sz="2200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Teste de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personalitate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aptitudini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MBTI, Holland Codes (RIASEC),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testele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multiplă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Identificarea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valorilor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personale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este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important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tine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într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-o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? (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stabilitate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creativitate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contribuție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socială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punctelor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forte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punctelor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slabe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ai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deja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trebuie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îmbunătățești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?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Explorarea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opțiunilor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carieră</a:t>
            </a:r>
            <a:endParaRPr lang="en-US" sz="2200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Cercetarea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pieței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muncii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Care sunt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domeniile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creștere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? Ce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sunt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căutate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Networking: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Participarea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târguri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cariere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discuții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cu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profesioniști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din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domenii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diverse.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257174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Stagii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voluntariat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Testarea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practică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intereselor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experiențe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directe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Stabilirea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obiectivelor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profesionale</a:t>
            </a:r>
            <a:endParaRPr lang="en-US" sz="2200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Obiective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SMART: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Specifice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măsurabile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realizabile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relevante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limitate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timp.</a:t>
            </a:r>
            <a:endParaRPr lang="en-US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Plan de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acțiune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pași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concreți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trebuie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faci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atinge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aceste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obiective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? (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cursuri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experiențe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dezvoltare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personală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Dezvoltarea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profesională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continuă</a:t>
            </a:r>
            <a:endParaRPr lang="en-US" sz="2200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Învățare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continuă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Cursuri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online (Coursera, Udemy, edX),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ateliere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webinarii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Certificări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acreditări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Care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pot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îmbunătăți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CV-ul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pot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diferenția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pe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piața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muncii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257174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819F2-7320-4CE2-A535-1218C7768F5B}"/>
              </a:ext>
            </a:extLst>
          </p:cNvPr>
          <p:cNvSpPr txBox="1"/>
          <p:nvPr/>
        </p:nvSpPr>
        <p:spPr>
          <a:xfrm>
            <a:off x="2223099" y="-103822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1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Exemple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succes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inteligența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predominantă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Elon Musk (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logico-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matematică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):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Fondator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Tesla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SpaceX.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Caracteristici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Gândire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inovativă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rezolvarea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problemelor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complexe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viziune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pe termen lung.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Oprah Winfrey (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interpersonală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):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Succes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media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filantropie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Caracteristici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Empatie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excelentă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influență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pozitivă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asupra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publicului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Leonardo da Vinci (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vizual-spațială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):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Artist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inventator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Caracteristici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Creativitate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imaginație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bogată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atenție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detalii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257174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95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Marie Curie (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logico-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matematică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și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naturalistă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):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Prima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femeie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care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câștigat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premiu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Nobel,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cercetătoare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domeniul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radioactivității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Caracteristici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Curiozitate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științifică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perseverență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metodologie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riguroasă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Malala Yousafzai (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lingvistică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și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interpersonală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):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Activistă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drepturile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fetelor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educație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Caracteristici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Abilități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puternice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curaj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leadership.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Lecții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învățate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la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oamenii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succes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Rezistența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eșec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Majoritatea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oamenilor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succes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au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înfruntat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eșecuri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obstacole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Învățarea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continuă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Investirea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educație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dezvoltare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personală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Flexibilitate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adaptabilitate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Capacitatea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a se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adapta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la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schimbări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rapide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257174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1E67A-4AB0-444B-A75D-9F1717903401}"/>
              </a:ext>
            </a:extLst>
          </p:cNvPr>
          <p:cNvSpPr txBox="1"/>
          <p:nvPr/>
        </p:nvSpPr>
        <p:spPr>
          <a:xfrm>
            <a:off x="2223099" y="-704851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Profesiile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viitorului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3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măsură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tehnologia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societatea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evoluează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piața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muncii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se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schimbă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Iată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câteva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profesii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ale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viitorului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cerințele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acestea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endParaRPr lang="en-US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Tehnologia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digitalizarea</a:t>
            </a:r>
            <a:endParaRPr lang="en-US" sz="2200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Specialist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în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inteligență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artificială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(IA):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Dezvoltarea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algoritmilor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învățare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automată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automatizarea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proceselor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Programare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(Python, R),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matematică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avansată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analiză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date.</a:t>
            </a:r>
          </a:p>
          <a:p>
            <a:pPr>
              <a:buFont typeface="+mj-lt"/>
              <a:buAutoNum type="arabicPeriod"/>
            </a:pP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Dezvoltator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de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realitate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virtuală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și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augmentată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(VR/AR):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Crearea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interactive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jocuri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educație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traininguri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Programare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(Unity, Unreal Engine), design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grafic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UX/UI.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Expert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în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securitate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cibernetică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Protejarea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datelor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sensibile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prevenirea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atacurilor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cibernetice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Cunoștințe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în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rețele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criptografie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analiză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riscuri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-88582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F1FB5-D3CF-4A44-A3D0-27A8150DFE21}"/>
              </a:ext>
            </a:extLst>
          </p:cNvPr>
          <p:cNvSpPr txBox="1"/>
          <p:nvPr/>
        </p:nvSpPr>
        <p:spPr>
          <a:xfrm>
            <a:off x="2223099" y="257174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Profesiile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viitorului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99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369B0-6D4E-4D74-BFBF-9FE6EA723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9" y="6939678"/>
            <a:ext cx="2587770" cy="13519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55FA5C9-EA94-4601-B516-C787287C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2640" y="5746326"/>
            <a:ext cx="926713" cy="92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7642-60E9-4C52-B014-064BBF174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4" y="7025500"/>
            <a:ext cx="194310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9C4CE4-52A2-4A8D-85EB-2ADA2FB76BF3}"/>
              </a:ext>
            </a:extLst>
          </p:cNvPr>
          <p:cNvSpPr txBox="1"/>
          <p:nvPr/>
        </p:nvSpPr>
        <p:spPr>
          <a:xfrm>
            <a:off x="866774" y="-3010713"/>
            <a:ext cx="104584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>
                <a:latin typeface="Daydream" panose="00000400000000000000" pitchFamily="2" charset="0"/>
              </a:rPr>
              <a:t>Profesiile</a:t>
            </a:r>
            <a:r>
              <a:rPr lang="en-US" sz="8800" dirty="0">
                <a:latin typeface="Daydream" panose="00000400000000000000" pitchFamily="2" charset="0"/>
              </a:rPr>
              <a:t> </a:t>
            </a:r>
            <a:r>
              <a:rPr lang="en-US" sz="8800" dirty="0" err="1">
                <a:latin typeface="Daydream" panose="00000400000000000000" pitchFamily="2" charset="0"/>
              </a:rPr>
              <a:t>Viitorlui</a:t>
            </a:r>
            <a:endParaRPr lang="en-US" sz="8800" dirty="0">
              <a:latin typeface="Daydream" panose="000004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1F45D-DFCC-4841-AE15-73A6490E6F4E}"/>
              </a:ext>
            </a:extLst>
          </p:cNvPr>
          <p:cNvSpPr txBox="1"/>
          <p:nvPr/>
        </p:nvSpPr>
        <p:spPr>
          <a:xfrm>
            <a:off x="2223099" y="-208597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Inteligentele</a:t>
            </a:r>
            <a:r>
              <a:rPr lang="en-US" sz="2400" dirty="0">
                <a:latin typeface="Daydream" panose="00000400000000000000" pitchFamily="2" charset="0"/>
              </a:rPr>
              <a:t> multiple </a:t>
            </a:r>
            <a:r>
              <a:rPr lang="en-US" sz="2400" dirty="0" err="1">
                <a:latin typeface="Daydream" panose="00000400000000000000" pitchFamily="2" charset="0"/>
              </a:rPr>
              <a:t>si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caracteristicile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acestora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344283-536D-4954-B816-E53CD79F6E03}"/>
              </a:ext>
            </a:extLst>
          </p:cNvPr>
          <p:cNvSpPr/>
          <p:nvPr/>
        </p:nvSpPr>
        <p:spPr>
          <a:xfrm>
            <a:off x="684148" y="1555291"/>
            <a:ext cx="10823696" cy="3838575"/>
          </a:xfrm>
          <a:prstGeom prst="roundRect">
            <a:avLst/>
          </a:prstGeom>
          <a:solidFill>
            <a:srgbClr val="7E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Domeniul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ecologic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sz="2200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sustenabilitatea</a:t>
            </a:r>
            <a:endParaRPr lang="en-US" sz="2200" b="1" dirty="0">
              <a:solidFill>
                <a:schemeClr val="tx1"/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Manager al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tranziției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ecologice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Implementarea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strategii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reducerea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amprentei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carbon a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companiilor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Management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proiect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legislație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mediu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analiza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sustenabilității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Specialist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în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energie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regenerabilă</a:t>
            </a:r>
            <a:r>
              <a:rPr lang="en-US" sz="2000" b="1" dirty="0">
                <a:solidFill>
                  <a:schemeClr val="tx1"/>
                </a:solidFill>
                <a:latin typeface="JetBrains Mono NL ExtraBold" panose="02000009000000000000" pitchFamily="49" charset="0"/>
                <a:ea typeface="JetBrains Mono NL ExtraBold" panose="02000009000000000000" pitchFamily="49" charset="0"/>
                <a:cs typeface="JetBrains Mono NL ExtraBold" panose="02000009000000000000" pitchFamily="49" charset="0"/>
              </a:rPr>
              <a:t>:</a:t>
            </a:r>
            <a:endParaRPr lang="en-US" sz="2000" dirty="0">
              <a:solidFill>
                <a:schemeClr val="tx1"/>
              </a:solidFill>
              <a:latin typeface="JetBrains Mono NL ExtraBold" panose="02000009000000000000" pitchFamily="49" charset="0"/>
              <a:ea typeface="JetBrains Mono NL ExtraBold" panose="02000009000000000000" pitchFamily="49" charset="0"/>
              <a:cs typeface="JetBrains Mono NL ExtraBold" panose="02000009000000000000" pitchFamily="49" charset="0"/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Responsabilități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Dezvoltarea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și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implementarea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soluții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bazate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pe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energie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solară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eoliană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hidroelectrică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Competențe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necesare</a:t>
            </a:r>
            <a:r>
              <a:rPr lang="en-US" b="1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Inginerie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cunoștințe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tehnice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inovare</a:t>
            </a:r>
            <a:r>
              <a:rPr lang="en-US" dirty="0">
                <a:solidFill>
                  <a:schemeClr val="tx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148EC-00AF-48ED-82C3-7A5675273F24}"/>
              </a:ext>
            </a:extLst>
          </p:cNvPr>
          <p:cNvSpPr txBox="1"/>
          <p:nvPr/>
        </p:nvSpPr>
        <p:spPr>
          <a:xfrm>
            <a:off x="2223099" y="-1038226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Ghidare</a:t>
            </a:r>
            <a:r>
              <a:rPr lang="en-US" sz="2400" dirty="0">
                <a:latin typeface="Daydream" panose="00000400000000000000" pitchFamily="2" charset="0"/>
              </a:rPr>
              <a:t> in </a:t>
            </a:r>
            <a:r>
              <a:rPr lang="en-US" sz="2400" dirty="0" err="1">
                <a:latin typeface="Daydream" panose="00000400000000000000" pitchFamily="2" charset="0"/>
              </a:rPr>
              <a:t>cariera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F8409-3525-47E3-9D8F-CD45241592FC}"/>
              </a:ext>
            </a:extLst>
          </p:cNvPr>
          <p:cNvSpPr txBox="1"/>
          <p:nvPr/>
        </p:nvSpPr>
        <p:spPr>
          <a:xfrm>
            <a:off x="2223099" y="-885826"/>
            <a:ext cx="774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Carierele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oamenilor</a:t>
            </a:r>
            <a:r>
              <a:rPr lang="en-US" sz="2400" dirty="0">
                <a:latin typeface="Daydream" panose="00000400000000000000" pitchFamily="2" charset="0"/>
              </a:rPr>
              <a:t> de </a:t>
            </a:r>
            <a:r>
              <a:rPr lang="en-US" sz="2400" dirty="0" err="1">
                <a:latin typeface="Daydream" panose="00000400000000000000" pitchFamily="2" charset="0"/>
              </a:rPr>
              <a:t>succes</a:t>
            </a:r>
            <a:endParaRPr lang="en-US" sz="2400" dirty="0">
              <a:latin typeface="Daydream" panose="000004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6F1FB5-D3CF-4A44-A3D0-27A8150DFE21}"/>
              </a:ext>
            </a:extLst>
          </p:cNvPr>
          <p:cNvSpPr txBox="1"/>
          <p:nvPr/>
        </p:nvSpPr>
        <p:spPr>
          <a:xfrm>
            <a:off x="2223099" y="257174"/>
            <a:ext cx="774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Daydream" panose="00000400000000000000" pitchFamily="2" charset="0"/>
              </a:rPr>
              <a:t>Profesiile</a:t>
            </a:r>
            <a:r>
              <a:rPr lang="en-US" sz="2400" dirty="0">
                <a:latin typeface="Daydream" panose="00000400000000000000" pitchFamily="2" charset="0"/>
              </a:rPr>
              <a:t> </a:t>
            </a:r>
            <a:r>
              <a:rPr lang="en-US" sz="2400" dirty="0" err="1">
                <a:latin typeface="Daydream" panose="00000400000000000000" pitchFamily="2" charset="0"/>
              </a:rPr>
              <a:t>viitorului</a:t>
            </a:r>
            <a:endParaRPr lang="en-US" sz="2400" dirty="0">
              <a:latin typeface="Daydre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09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0C0C0"/>
      </a:dk1>
      <a:lt1>
        <a:sysClr val="window" lastClr="19191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1133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Daydream</vt:lpstr>
      <vt:lpstr>JetBrains Mono Medium</vt:lpstr>
      <vt:lpstr>JetBrains Mono NL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Fotk0n</dc:creator>
  <cp:lastModifiedBy>Fotk0n</cp:lastModifiedBy>
  <cp:revision>15</cp:revision>
  <dcterms:created xsi:type="dcterms:W3CDTF">2025-03-08T08:22:34Z</dcterms:created>
  <dcterms:modified xsi:type="dcterms:W3CDTF">2025-03-09T09:39:39Z</dcterms:modified>
</cp:coreProperties>
</file>