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1130B-5554-4741-8142-56D17AB8E1DF}"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42D6-B7AA-482E-A111-0A2C783F5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09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1130B-5554-4741-8142-56D17AB8E1DF}"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255050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1130B-5554-4741-8142-56D17AB8E1DF}"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192320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1130B-5554-4741-8142-56D17AB8E1DF}"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35697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1130B-5554-4741-8142-56D17AB8E1DF}"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42D6-B7AA-482E-A111-0A2C783F5C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1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1130B-5554-4741-8142-56D17AB8E1DF}"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160671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1130B-5554-4741-8142-56D17AB8E1DF}"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142943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1130B-5554-4741-8142-56D17AB8E1DF}"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87522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A51130B-5554-4741-8142-56D17AB8E1DF}" type="datetimeFigureOut">
              <a:rPr lang="en-US" smtClean="0"/>
              <a:t>6/10/2020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104142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51130B-5554-4741-8142-56D17AB8E1DF}" type="datetimeFigureOut">
              <a:rPr lang="en-US" smtClean="0"/>
              <a:t>6/10/2020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5942D6-B7AA-482E-A111-0A2C783F5CFF}" type="slidenum">
              <a:rPr lang="en-US" smtClean="0"/>
              <a:t>‹#›</a:t>
            </a:fld>
            <a:endParaRPr lang="en-US"/>
          </a:p>
        </p:txBody>
      </p:sp>
    </p:spTree>
    <p:extLst>
      <p:ext uri="{BB962C8B-B14F-4D97-AF65-F5344CB8AC3E}">
        <p14:creationId xmlns:p14="http://schemas.microsoft.com/office/powerpoint/2010/main" val="212413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1130B-5554-4741-8142-56D17AB8E1DF}"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942D6-B7AA-482E-A111-0A2C783F5CFF}" type="slidenum">
              <a:rPr lang="en-US" smtClean="0"/>
              <a:t>‹#›</a:t>
            </a:fld>
            <a:endParaRPr lang="en-US"/>
          </a:p>
        </p:txBody>
      </p:sp>
    </p:spTree>
    <p:extLst>
      <p:ext uri="{BB962C8B-B14F-4D97-AF65-F5344CB8AC3E}">
        <p14:creationId xmlns:p14="http://schemas.microsoft.com/office/powerpoint/2010/main" val="2476897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51130B-5554-4741-8142-56D17AB8E1DF}" type="datetimeFigureOut">
              <a:rPr lang="en-US" smtClean="0"/>
              <a:t>6/10/2020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5942D6-B7AA-482E-A111-0A2C783F5C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331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F0FA-7D3E-489E-B4A8-3579C35DE747}"/>
              </a:ext>
            </a:extLst>
          </p:cNvPr>
          <p:cNvSpPr>
            <a:spLocks noGrp="1"/>
          </p:cNvSpPr>
          <p:nvPr>
            <p:ph type="ctrTitle"/>
          </p:nvPr>
        </p:nvSpPr>
        <p:spPr/>
        <p:txBody>
          <a:bodyPr/>
          <a:lstStyle/>
          <a:p>
            <a:r>
              <a:rPr lang="en-US" dirty="0"/>
              <a:t>Indian Trade Analysis and Forecasting</a:t>
            </a:r>
          </a:p>
        </p:txBody>
      </p:sp>
      <p:sp>
        <p:nvSpPr>
          <p:cNvPr id="3" name="Subtitle 2">
            <a:extLst>
              <a:ext uri="{FF2B5EF4-FFF2-40B4-BE49-F238E27FC236}">
                <a16:creationId xmlns:a16="http://schemas.microsoft.com/office/drawing/2014/main" id="{59138817-A4AB-42F6-9ED0-5D7A4A0C4583}"/>
              </a:ext>
            </a:extLst>
          </p:cNvPr>
          <p:cNvSpPr>
            <a:spLocks noGrp="1"/>
          </p:cNvSpPr>
          <p:nvPr>
            <p:ph type="subTitle" idx="1"/>
          </p:nvPr>
        </p:nvSpPr>
        <p:spPr/>
        <p:txBody>
          <a:bodyPr/>
          <a:lstStyle/>
          <a:p>
            <a:r>
              <a:rPr lang="en-US" dirty="0"/>
              <a:t>Akarsh Somani (162) and Gaurav Misra (172)</a:t>
            </a:r>
          </a:p>
        </p:txBody>
      </p:sp>
    </p:spTree>
    <p:extLst>
      <p:ext uri="{BB962C8B-B14F-4D97-AF65-F5344CB8AC3E}">
        <p14:creationId xmlns:p14="http://schemas.microsoft.com/office/powerpoint/2010/main" val="1826536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159F-BDAE-4DB6-9B02-31C1E5F53E4D}"/>
              </a:ext>
            </a:extLst>
          </p:cNvPr>
          <p:cNvSpPr>
            <a:spLocks noGrp="1"/>
          </p:cNvSpPr>
          <p:nvPr>
            <p:ph type="title"/>
          </p:nvPr>
        </p:nvSpPr>
        <p:spPr/>
        <p:txBody>
          <a:bodyPr/>
          <a:lstStyle/>
          <a:p>
            <a:r>
              <a:rPr lang="en-US" dirty="0"/>
              <a:t>Exponential Smoothing and Holt-Winters</a:t>
            </a:r>
          </a:p>
        </p:txBody>
      </p:sp>
      <p:sp>
        <p:nvSpPr>
          <p:cNvPr id="3" name="Content Placeholder 2">
            <a:extLst>
              <a:ext uri="{FF2B5EF4-FFF2-40B4-BE49-F238E27FC236}">
                <a16:creationId xmlns:a16="http://schemas.microsoft.com/office/drawing/2014/main" id="{87DBCE6D-BA6C-4D4B-B563-745E1C7B3536}"/>
              </a:ext>
            </a:extLst>
          </p:cNvPr>
          <p:cNvSpPr>
            <a:spLocks noGrp="1"/>
          </p:cNvSpPr>
          <p:nvPr>
            <p:ph idx="1"/>
          </p:nvPr>
        </p:nvSpPr>
        <p:spPr/>
        <p:txBody>
          <a:bodyPr/>
          <a:lstStyle/>
          <a:p>
            <a:endParaRPr lang="en-US" dirty="0"/>
          </a:p>
          <a:p>
            <a:r>
              <a:rPr lang="en-US" dirty="0"/>
              <a:t>In simple moving average the past observation are equally weighted where as in </a:t>
            </a:r>
            <a:r>
              <a:rPr lang="en-US" b="1" dirty="0"/>
              <a:t>Exponential Smoothing</a:t>
            </a:r>
            <a:r>
              <a:rPr lang="en-US" dirty="0"/>
              <a:t> it exponentially decreases over the time. It has only one smoothing factor.</a:t>
            </a:r>
          </a:p>
          <a:p>
            <a:r>
              <a:rPr lang="en-US" b="1" dirty="0"/>
              <a:t>Holt-Winters</a:t>
            </a:r>
            <a:r>
              <a:rPr lang="en-US" dirty="0"/>
              <a:t> is the extension over the simple exponential smoothing method. Here we use triple smoothing with the factor - seasonal period, trend type and seasonal type. </a:t>
            </a:r>
          </a:p>
        </p:txBody>
      </p:sp>
    </p:spTree>
    <p:extLst>
      <p:ext uri="{BB962C8B-B14F-4D97-AF65-F5344CB8AC3E}">
        <p14:creationId xmlns:p14="http://schemas.microsoft.com/office/powerpoint/2010/main" val="298696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07A9-3CA7-4EB1-A906-558AA61068B0}"/>
              </a:ext>
            </a:extLst>
          </p:cNvPr>
          <p:cNvSpPr>
            <a:spLocks noGrp="1"/>
          </p:cNvSpPr>
          <p:nvPr>
            <p:ph type="title"/>
          </p:nvPr>
        </p:nvSpPr>
        <p:spPr/>
        <p:txBody>
          <a:bodyPr/>
          <a:lstStyle/>
          <a:p>
            <a:r>
              <a:rPr lang="en-US" dirty="0"/>
              <a:t>ARIMA – additional and multiplicative</a:t>
            </a:r>
          </a:p>
        </p:txBody>
      </p:sp>
      <p:sp>
        <p:nvSpPr>
          <p:cNvPr id="3" name="Content Placeholder 2">
            <a:extLst>
              <a:ext uri="{FF2B5EF4-FFF2-40B4-BE49-F238E27FC236}">
                <a16:creationId xmlns:a16="http://schemas.microsoft.com/office/drawing/2014/main" id="{466AA86D-DFED-4E3C-A03D-60FF211AEB75}"/>
              </a:ext>
            </a:extLst>
          </p:cNvPr>
          <p:cNvSpPr>
            <a:spLocks noGrp="1"/>
          </p:cNvSpPr>
          <p:nvPr>
            <p:ph idx="1"/>
          </p:nvPr>
        </p:nvSpPr>
        <p:spPr/>
        <p:txBody>
          <a:bodyPr/>
          <a:lstStyle/>
          <a:p>
            <a:r>
              <a:rPr lang="en-US" dirty="0"/>
              <a:t>ARIMA stands for </a:t>
            </a:r>
            <a:r>
              <a:rPr lang="en-US" i="1" dirty="0"/>
              <a:t>Autoregressive Integrated Moving Average</a:t>
            </a:r>
            <a:r>
              <a:rPr lang="en-US" dirty="0"/>
              <a:t> which is a combination of three terms – </a:t>
            </a:r>
          </a:p>
          <a:p>
            <a:pPr lvl="1"/>
            <a:r>
              <a:rPr lang="en-US" dirty="0"/>
              <a:t>AR – Auto Regressive</a:t>
            </a:r>
          </a:p>
          <a:p>
            <a:pPr lvl="1"/>
            <a:r>
              <a:rPr lang="en-US" dirty="0"/>
              <a:t>I – Integrated (difference between current values and the previous values)</a:t>
            </a:r>
          </a:p>
          <a:p>
            <a:pPr lvl="1"/>
            <a:r>
              <a:rPr lang="en-US" dirty="0"/>
              <a:t>MA – Moving Average</a:t>
            </a:r>
          </a:p>
          <a:p>
            <a:pPr marL="201168" lvl="1" indent="0">
              <a:buNone/>
            </a:pPr>
            <a:endParaRPr lang="en-US" dirty="0"/>
          </a:p>
          <a:p>
            <a:pPr marL="201168" lvl="1" indent="0">
              <a:buNone/>
            </a:pPr>
            <a:r>
              <a:rPr lang="en-US" dirty="0"/>
              <a:t>ARIMA additive – </a:t>
            </a:r>
          </a:p>
          <a:p>
            <a:pPr marL="201168" lvl="1" indent="0">
              <a:buNone/>
            </a:pPr>
            <a:r>
              <a:rPr lang="en-US" dirty="0"/>
              <a:t>	Additive Time Series = Trend + Seasonality + Randomness</a:t>
            </a:r>
          </a:p>
          <a:p>
            <a:pPr marL="201168" lvl="1" indent="0">
              <a:buNone/>
            </a:pPr>
            <a:endParaRPr lang="en-US" dirty="0"/>
          </a:p>
          <a:p>
            <a:pPr marL="201168" lvl="1" indent="0">
              <a:buNone/>
            </a:pPr>
            <a:r>
              <a:rPr lang="en-US" dirty="0"/>
              <a:t>ARIMA multiplicative – </a:t>
            </a:r>
          </a:p>
          <a:p>
            <a:pPr marL="201168" lvl="1" indent="0">
              <a:buNone/>
            </a:pPr>
            <a:r>
              <a:rPr lang="en-US" dirty="0"/>
              <a:t>	Multiplicative Time Series = Trend * Seasonality * Randomness </a:t>
            </a:r>
          </a:p>
          <a:p>
            <a:pPr marL="201168" lvl="1" indent="0">
              <a:buNone/>
            </a:pPr>
            <a:endParaRPr lang="en-US" dirty="0"/>
          </a:p>
        </p:txBody>
      </p:sp>
    </p:spTree>
    <p:extLst>
      <p:ext uri="{BB962C8B-B14F-4D97-AF65-F5344CB8AC3E}">
        <p14:creationId xmlns:p14="http://schemas.microsoft.com/office/powerpoint/2010/main" val="314693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9FD6-CEE3-4E89-A3D2-9A94AF45028D}"/>
              </a:ext>
            </a:extLst>
          </p:cNvPr>
          <p:cNvSpPr>
            <a:spLocks noGrp="1"/>
          </p:cNvSpPr>
          <p:nvPr>
            <p:ph type="title"/>
          </p:nvPr>
        </p:nvSpPr>
        <p:spPr/>
        <p:txBody>
          <a:bodyPr/>
          <a:lstStyle/>
          <a:p>
            <a:r>
              <a:rPr lang="en-US" dirty="0"/>
              <a:t>Seasonal ARIMA</a:t>
            </a:r>
          </a:p>
        </p:txBody>
      </p:sp>
      <p:sp>
        <p:nvSpPr>
          <p:cNvPr id="3" name="Content Placeholder 2">
            <a:extLst>
              <a:ext uri="{FF2B5EF4-FFF2-40B4-BE49-F238E27FC236}">
                <a16:creationId xmlns:a16="http://schemas.microsoft.com/office/drawing/2014/main" id="{F2256217-6441-4524-88F5-92A4181A19DD}"/>
              </a:ext>
            </a:extLst>
          </p:cNvPr>
          <p:cNvSpPr>
            <a:spLocks noGrp="1"/>
          </p:cNvSpPr>
          <p:nvPr>
            <p:ph idx="1"/>
          </p:nvPr>
        </p:nvSpPr>
        <p:spPr/>
        <p:txBody>
          <a:bodyPr/>
          <a:lstStyle/>
          <a:p>
            <a:r>
              <a:rPr lang="en-US" dirty="0"/>
              <a:t>Seasonal ARIMA here is ARIMA Multiplicative method with a seasonality factor m. Here we have chosen the multiplicative factor of 12 as ours is a monthly data.</a:t>
            </a:r>
          </a:p>
          <a:p>
            <a:endParaRPr lang="en-US" dirty="0"/>
          </a:p>
        </p:txBody>
      </p:sp>
      <p:pic>
        <p:nvPicPr>
          <p:cNvPr id="4" name="Picture 3">
            <a:extLst>
              <a:ext uri="{FF2B5EF4-FFF2-40B4-BE49-F238E27FC236}">
                <a16:creationId xmlns:a16="http://schemas.microsoft.com/office/drawing/2014/main" id="{1207F182-2C5B-4884-B493-5D3D39E379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56285" y="2453053"/>
            <a:ext cx="5943600" cy="2971800"/>
          </a:xfrm>
          <a:prstGeom prst="rect">
            <a:avLst/>
          </a:prstGeom>
          <a:noFill/>
          <a:ln>
            <a:noFill/>
          </a:ln>
        </p:spPr>
      </p:pic>
      <p:sp>
        <p:nvSpPr>
          <p:cNvPr id="5" name="TextBox 4">
            <a:extLst>
              <a:ext uri="{FF2B5EF4-FFF2-40B4-BE49-F238E27FC236}">
                <a16:creationId xmlns:a16="http://schemas.microsoft.com/office/drawing/2014/main" id="{9F55B201-E0E1-470F-8FE2-8B92E5EA99A5}"/>
              </a:ext>
            </a:extLst>
          </p:cNvPr>
          <p:cNvSpPr txBox="1"/>
          <p:nvPr/>
        </p:nvSpPr>
        <p:spPr>
          <a:xfrm>
            <a:off x="780757" y="3118750"/>
            <a:ext cx="3923128" cy="1477328"/>
          </a:xfrm>
          <a:prstGeom prst="rect">
            <a:avLst/>
          </a:prstGeom>
          <a:noFill/>
        </p:spPr>
        <p:txBody>
          <a:bodyPr wrap="square" rtlCol="0">
            <a:spAutoFit/>
          </a:bodyPr>
          <a:lstStyle/>
          <a:p>
            <a:r>
              <a:rPr lang="en-US" dirty="0"/>
              <a:t>This is one of the best model that we have tried and as can be seen the prediction is very close to actual.</a:t>
            </a:r>
          </a:p>
          <a:p>
            <a:endParaRPr lang="en-US" dirty="0"/>
          </a:p>
          <a:p>
            <a:r>
              <a:rPr lang="fr-FR" dirty="0"/>
              <a:t>RMSE Import/Export - 3391.32, 1310.58</a:t>
            </a:r>
            <a:endParaRPr lang="en-US" dirty="0"/>
          </a:p>
        </p:txBody>
      </p:sp>
    </p:spTree>
    <p:extLst>
      <p:ext uri="{BB962C8B-B14F-4D97-AF65-F5344CB8AC3E}">
        <p14:creationId xmlns:p14="http://schemas.microsoft.com/office/powerpoint/2010/main" val="202623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A2EE-C121-43C9-BA4B-A9B242509668}"/>
              </a:ext>
            </a:extLst>
          </p:cNvPr>
          <p:cNvSpPr>
            <a:spLocks noGrp="1"/>
          </p:cNvSpPr>
          <p:nvPr>
            <p:ph type="title"/>
          </p:nvPr>
        </p:nvSpPr>
        <p:spPr/>
        <p:txBody>
          <a:bodyPr/>
          <a:lstStyle/>
          <a:p>
            <a:r>
              <a:rPr lang="en-US" dirty="0"/>
              <a:t>LSTM</a:t>
            </a:r>
          </a:p>
        </p:txBody>
      </p:sp>
      <p:sp>
        <p:nvSpPr>
          <p:cNvPr id="3" name="Content Placeholder 2">
            <a:extLst>
              <a:ext uri="{FF2B5EF4-FFF2-40B4-BE49-F238E27FC236}">
                <a16:creationId xmlns:a16="http://schemas.microsoft.com/office/drawing/2014/main" id="{3082308F-9D52-4858-BB10-F94701C2AC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614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4A12-9663-4F93-A4CF-C3FCE901FB7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B8B1920-948C-41D5-AA15-4077964C1E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306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AB91-8980-4F53-9688-21BED7326DE7}"/>
              </a:ext>
            </a:extLst>
          </p:cNvPr>
          <p:cNvSpPr>
            <a:spLocks noGrp="1"/>
          </p:cNvSpPr>
          <p:nvPr>
            <p:ph type="title"/>
          </p:nvPr>
        </p:nvSpPr>
        <p:spPr/>
        <p:txBody>
          <a:bodyPr/>
          <a:lstStyle/>
          <a:p>
            <a:r>
              <a:rPr lang="en-US" dirty="0"/>
              <a:t>Why Trade Data Analysis and Forecasting</a:t>
            </a:r>
          </a:p>
        </p:txBody>
      </p:sp>
      <p:sp>
        <p:nvSpPr>
          <p:cNvPr id="3" name="Content Placeholder 2">
            <a:extLst>
              <a:ext uri="{FF2B5EF4-FFF2-40B4-BE49-F238E27FC236}">
                <a16:creationId xmlns:a16="http://schemas.microsoft.com/office/drawing/2014/main" id="{A879210D-023D-4D55-84FD-4CB00233888D}"/>
              </a:ext>
            </a:extLst>
          </p:cNvPr>
          <p:cNvSpPr>
            <a:spLocks noGrp="1"/>
          </p:cNvSpPr>
          <p:nvPr>
            <p:ph idx="1"/>
          </p:nvPr>
        </p:nvSpPr>
        <p:spPr/>
        <p:txBody>
          <a:bodyPr/>
          <a:lstStyle/>
          <a:p>
            <a:r>
              <a:rPr lang="en-US" dirty="0"/>
              <a:t>Trade is an economic concept which involves Buying and Selling of the commodities, or exchanging goods and services between needy people. Trade is important in a way that it increases competition and decreases overall world wise cost of a product. </a:t>
            </a:r>
          </a:p>
          <a:p>
            <a:r>
              <a:rPr lang="en-US" dirty="0"/>
              <a:t>India is only second largest market place (after China) in terms of human resource. Hence many foreign countries exploit this fact, especially China, to sell their products. Hence our Import Trade matters a lot from economic point of view.</a:t>
            </a:r>
          </a:p>
          <a:p>
            <a:endParaRPr lang="en-US" dirty="0"/>
          </a:p>
        </p:txBody>
      </p:sp>
    </p:spTree>
    <p:extLst>
      <p:ext uri="{BB962C8B-B14F-4D97-AF65-F5344CB8AC3E}">
        <p14:creationId xmlns:p14="http://schemas.microsoft.com/office/powerpoint/2010/main" val="232707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6C76-254B-4957-AFE9-EA111965FE94}"/>
              </a:ext>
            </a:extLst>
          </p:cNvPr>
          <p:cNvSpPr>
            <a:spLocks noGrp="1"/>
          </p:cNvSpPr>
          <p:nvPr>
            <p:ph type="title"/>
          </p:nvPr>
        </p:nvSpPr>
        <p:spPr/>
        <p:txBody>
          <a:bodyPr/>
          <a:lstStyle/>
          <a:p>
            <a:r>
              <a:rPr lang="en-US" dirty="0"/>
              <a:t>Our Motives</a:t>
            </a:r>
          </a:p>
        </p:txBody>
      </p:sp>
      <p:sp>
        <p:nvSpPr>
          <p:cNvPr id="3" name="Content Placeholder 2">
            <a:extLst>
              <a:ext uri="{FF2B5EF4-FFF2-40B4-BE49-F238E27FC236}">
                <a16:creationId xmlns:a16="http://schemas.microsoft.com/office/drawing/2014/main" id="{E344AEE5-F668-445D-8291-E46207E99A59}"/>
              </a:ext>
            </a:extLst>
          </p:cNvPr>
          <p:cNvSpPr>
            <a:spLocks noGrp="1"/>
          </p:cNvSpPr>
          <p:nvPr>
            <p:ph idx="1"/>
          </p:nvPr>
        </p:nvSpPr>
        <p:spPr/>
        <p:txBody>
          <a:bodyPr/>
          <a:lstStyle/>
          <a:p>
            <a:pPr marL="457200" indent="-457200">
              <a:buFont typeface="+mj-lt"/>
              <a:buAutoNum type="arabicPeriod"/>
            </a:pPr>
            <a:r>
              <a:rPr lang="en-US" dirty="0"/>
              <a:t>Which HS Code involves the most import/export?</a:t>
            </a:r>
          </a:p>
          <a:p>
            <a:pPr marL="457200" indent="-457200">
              <a:buFont typeface="+mj-lt"/>
              <a:buAutoNum type="arabicPeriod"/>
            </a:pPr>
            <a:r>
              <a:rPr lang="en-US" dirty="0"/>
              <a:t>From which country we import/export the most?</a:t>
            </a:r>
          </a:p>
          <a:p>
            <a:pPr marL="457200" indent="-457200">
              <a:buFont typeface="+mj-lt"/>
              <a:buAutoNum type="arabicPeriod"/>
            </a:pPr>
            <a:r>
              <a:rPr lang="en-US" dirty="0"/>
              <a:t>Forecasting the Indian import/export data to predict what should be our country’s next move?</a:t>
            </a:r>
          </a:p>
          <a:p>
            <a:pPr marL="457200" indent="-457200">
              <a:buFont typeface="+mj-lt"/>
              <a:buAutoNum type="arabicPeriod"/>
            </a:pPr>
            <a:r>
              <a:rPr lang="en-US" dirty="0"/>
              <a:t>How our trades are evolving across the years?</a:t>
            </a:r>
          </a:p>
          <a:p>
            <a:pPr marL="457200" indent="-457200">
              <a:buFont typeface="+mj-lt"/>
              <a:buAutoNum type="arabicPeriod"/>
            </a:pPr>
            <a:r>
              <a:rPr lang="en-US" dirty="0"/>
              <a:t>Getting Rid of Trade Deficit (Case Study)?</a:t>
            </a:r>
          </a:p>
          <a:p>
            <a:endParaRPr lang="en-US" dirty="0"/>
          </a:p>
        </p:txBody>
      </p:sp>
    </p:spTree>
    <p:extLst>
      <p:ext uri="{BB962C8B-B14F-4D97-AF65-F5344CB8AC3E}">
        <p14:creationId xmlns:p14="http://schemas.microsoft.com/office/powerpoint/2010/main" val="326057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7BB6-61D8-41C1-818D-83C8A4F7E683}"/>
              </a:ext>
            </a:extLst>
          </p:cNvPr>
          <p:cNvSpPr>
            <a:spLocks noGrp="1"/>
          </p:cNvSpPr>
          <p:nvPr>
            <p:ph type="title"/>
          </p:nvPr>
        </p:nvSpPr>
        <p:spPr/>
        <p:txBody>
          <a:bodyPr/>
          <a:lstStyle/>
          <a:p>
            <a:r>
              <a:rPr lang="en-US" dirty="0"/>
              <a:t>About Data</a:t>
            </a:r>
          </a:p>
        </p:txBody>
      </p:sp>
      <p:sp>
        <p:nvSpPr>
          <p:cNvPr id="3" name="Content Placeholder 2">
            <a:extLst>
              <a:ext uri="{FF2B5EF4-FFF2-40B4-BE49-F238E27FC236}">
                <a16:creationId xmlns:a16="http://schemas.microsoft.com/office/drawing/2014/main" id="{8E5BF401-6CA6-4DF9-BEDA-266E07986AA8}"/>
              </a:ext>
            </a:extLst>
          </p:cNvPr>
          <p:cNvSpPr>
            <a:spLocks noGrp="1"/>
          </p:cNvSpPr>
          <p:nvPr>
            <p:ph idx="1"/>
          </p:nvPr>
        </p:nvSpPr>
        <p:spPr/>
        <p:txBody>
          <a:bodyPr/>
          <a:lstStyle/>
          <a:p>
            <a:r>
              <a:rPr lang="en-US" dirty="0"/>
              <a:t>We have taken the trade dataset from Department of Commerce, Govt. of India website. </a:t>
            </a:r>
          </a:p>
          <a:p>
            <a:r>
              <a:rPr lang="en-US" dirty="0"/>
              <a:t>Trade Monthly data is available from January, 2006 to January, 2020. </a:t>
            </a:r>
          </a:p>
          <a:p>
            <a:r>
              <a:rPr lang="en-US" dirty="0"/>
              <a:t>We have total trade amount (Import/Export) for each month which is expressed in million US dollars. </a:t>
            </a:r>
          </a:p>
          <a:p>
            <a:r>
              <a:rPr lang="en-US" dirty="0" err="1"/>
              <a:t>HSCode</a:t>
            </a:r>
            <a:r>
              <a:rPr lang="en-US" dirty="0"/>
              <a:t>: - Harmonized System (HS) of tariff nomenclature is an internationally standardized system of names and numbers to classify traded products.</a:t>
            </a:r>
          </a:p>
          <a:p>
            <a:pPr marL="201168" lvl="1" indent="0">
              <a:buNone/>
            </a:pPr>
            <a:r>
              <a:rPr lang="en-US" dirty="0"/>
              <a:t>Ex – </a:t>
            </a:r>
          </a:p>
          <a:p>
            <a:pPr marL="201168" lvl="1" indent="0">
              <a:buNone/>
            </a:pPr>
            <a:r>
              <a:rPr lang="en-US" dirty="0"/>
              <a:t>1 for Live Animal</a:t>
            </a:r>
          </a:p>
          <a:p>
            <a:pPr marL="201168" lvl="1" indent="0">
              <a:buNone/>
            </a:pPr>
            <a:r>
              <a:rPr lang="en-US" dirty="0"/>
              <a:t>95 for Toys, Games and Sports Requisites …</a:t>
            </a:r>
          </a:p>
          <a:p>
            <a:pPr lvl="1"/>
            <a:endParaRPr lang="en-US" dirty="0"/>
          </a:p>
        </p:txBody>
      </p:sp>
    </p:spTree>
    <p:extLst>
      <p:ext uri="{BB962C8B-B14F-4D97-AF65-F5344CB8AC3E}">
        <p14:creationId xmlns:p14="http://schemas.microsoft.com/office/powerpoint/2010/main" val="395070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33E-AACB-49C0-819F-8920338CF076}"/>
              </a:ext>
            </a:extLst>
          </p:cNvPr>
          <p:cNvSpPr>
            <a:spLocks noGrp="1"/>
          </p:cNvSpPr>
          <p:nvPr>
            <p:ph type="title"/>
          </p:nvPr>
        </p:nvSpPr>
        <p:spPr/>
        <p:txBody>
          <a:bodyPr/>
          <a:lstStyle/>
          <a:p>
            <a:r>
              <a:rPr lang="en-US" dirty="0"/>
              <a:t>How the Trade Data Looks</a:t>
            </a:r>
          </a:p>
        </p:txBody>
      </p:sp>
      <p:pic>
        <p:nvPicPr>
          <p:cNvPr id="4" name="Content Placeholder 3">
            <a:extLst>
              <a:ext uri="{FF2B5EF4-FFF2-40B4-BE49-F238E27FC236}">
                <a16:creationId xmlns:a16="http://schemas.microsoft.com/office/drawing/2014/main" id="{DBAF1874-DCD5-42BA-B8F9-7F6F1308CD2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0942" y="1863848"/>
            <a:ext cx="7162412" cy="4022725"/>
          </a:xfrm>
          <a:prstGeom prst="rect">
            <a:avLst/>
          </a:prstGeom>
        </p:spPr>
      </p:pic>
    </p:spTree>
    <p:extLst>
      <p:ext uri="{BB962C8B-B14F-4D97-AF65-F5344CB8AC3E}">
        <p14:creationId xmlns:p14="http://schemas.microsoft.com/office/powerpoint/2010/main" val="369872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CCE7-7DE4-4276-8546-CC34212408B6}"/>
              </a:ext>
            </a:extLst>
          </p:cNvPr>
          <p:cNvSpPr>
            <a:spLocks noGrp="1"/>
          </p:cNvSpPr>
          <p:nvPr>
            <p:ph type="title"/>
          </p:nvPr>
        </p:nvSpPr>
        <p:spPr/>
        <p:txBody>
          <a:bodyPr/>
          <a:lstStyle/>
          <a:p>
            <a:r>
              <a:rPr lang="en-US" dirty="0" err="1"/>
              <a:t>HSCode</a:t>
            </a:r>
            <a:r>
              <a:rPr lang="en-US" dirty="0"/>
              <a:t> India trade the most</a:t>
            </a:r>
          </a:p>
        </p:txBody>
      </p:sp>
      <p:pic>
        <p:nvPicPr>
          <p:cNvPr id="4" name="Content Placeholder 3">
            <a:extLst>
              <a:ext uri="{FF2B5EF4-FFF2-40B4-BE49-F238E27FC236}">
                <a16:creationId xmlns:a16="http://schemas.microsoft.com/office/drawing/2014/main" id="{C7BEF372-F27F-4DDC-91E8-5D485CDD862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7280" y="1872640"/>
            <a:ext cx="7155130" cy="4022725"/>
          </a:xfrm>
          <a:prstGeom prst="rect">
            <a:avLst/>
          </a:prstGeom>
        </p:spPr>
      </p:pic>
      <p:sp>
        <p:nvSpPr>
          <p:cNvPr id="5" name="TextBox 4">
            <a:extLst>
              <a:ext uri="{FF2B5EF4-FFF2-40B4-BE49-F238E27FC236}">
                <a16:creationId xmlns:a16="http://schemas.microsoft.com/office/drawing/2014/main" id="{D99B2D6F-704A-4629-8F33-9A6A63627A46}"/>
              </a:ext>
            </a:extLst>
          </p:cNvPr>
          <p:cNvSpPr txBox="1"/>
          <p:nvPr/>
        </p:nvSpPr>
        <p:spPr>
          <a:xfrm>
            <a:off x="8414239" y="2162907"/>
            <a:ext cx="2963007" cy="3139321"/>
          </a:xfrm>
          <a:prstGeom prst="rect">
            <a:avLst/>
          </a:prstGeom>
          <a:noFill/>
        </p:spPr>
        <p:txBody>
          <a:bodyPr wrap="square" rtlCol="0">
            <a:spAutoFit/>
          </a:bodyPr>
          <a:lstStyle/>
          <a:p>
            <a:r>
              <a:rPr lang="en-US" dirty="0"/>
              <a:t>27 for Mineral Fuels and Mineral Oils and the product of there distillation.</a:t>
            </a:r>
          </a:p>
          <a:p>
            <a:endParaRPr lang="en-US" dirty="0"/>
          </a:p>
          <a:p>
            <a:r>
              <a:rPr lang="en-US" dirty="0"/>
              <a:t>71 for natural or cultured pearls, precious or semiprecious stones, Pre-Metals, Coins</a:t>
            </a:r>
          </a:p>
          <a:p>
            <a:endParaRPr lang="en-US" dirty="0"/>
          </a:p>
          <a:p>
            <a:r>
              <a:rPr lang="en-US" dirty="0"/>
              <a:t>85 for Electrical Machinery and </a:t>
            </a:r>
            <a:r>
              <a:rPr lang="en-US" dirty="0" err="1"/>
              <a:t>Equipments</a:t>
            </a:r>
            <a:endParaRPr lang="en-US" dirty="0"/>
          </a:p>
        </p:txBody>
      </p:sp>
    </p:spTree>
    <p:extLst>
      <p:ext uri="{BB962C8B-B14F-4D97-AF65-F5344CB8AC3E}">
        <p14:creationId xmlns:p14="http://schemas.microsoft.com/office/powerpoint/2010/main" val="35525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5522-BFDE-4C02-BE49-85BD361D3A50}"/>
              </a:ext>
            </a:extLst>
          </p:cNvPr>
          <p:cNvSpPr>
            <a:spLocks noGrp="1"/>
          </p:cNvSpPr>
          <p:nvPr>
            <p:ph type="title"/>
          </p:nvPr>
        </p:nvSpPr>
        <p:spPr/>
        <p:txBody>
          <a:bodyPr/>
          <a:lstStyle/>
          <a:p>
            <a:r>
              <a:rPr lang="en-US" dirty="0"/>
              <a:t>Country From Which India Trade Most </a:t>
            </a:r>
          </a:p>
        </p:txBody>
      </p:sp>
      <p:pic>
        <p:nvPicPr>
          <p:cNvPr id="4" name="Content Placeholder 3">
            <a:extLst>
              <a:ext uri="{FF2B5EF4-FFF2-40B4-BE49-F238E27FC236}">
                <a16:creationId xmlns:a16="http://schemas.microsoft.com/office/drawing/2014/main" id="{BB5653EC-DCFD-4B94-B431-1BF773E6E56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7280" y="1890225"/>
            <a:ext cx="7145486" cy="4022725"/>
          </a:xfrm>
          <a:prstGeom prst="rect">
            <a:avLst/>
          </a:prstGeom>
        </p:spPr>
      </p:pic>
      <p:sp>
        <p:nvSpPr>
          <p:cNvPr id="5" name="TextBox 4">
            <a:extLst>
              <a:ext uri="{FF2B5EF4-FFF2-40B4-BE49-F238E27FC236}">
                <a16:creationId xmlns:a16="http://schemas.microsoft.com/office/drawing/2014/main" id="{4DCC699E-A326-430A-8F1B-29C397404BE0}"/>
              </a:ext>
            </a:extLst>
          </p:cNvPr>
          <p:cNvSpPr txBox="1"/>
          <p:nvPr/>
        </p:nvSpPr>
        <p:spPr>
          <a:xfrm>
            <a:off x="8625254" y="2286000"/>
            <a:ext cx="2530426" cy="3139321"/>
          </a:xfrm>
          <a:prstGeom prst="rect">
            <a:avLst/>
          </a:prstGeom>
          <a:noFill/>
        </p:spPr>
        <p:txBody>
          <a:bodyPr wrap="square" rtlCol="0">
            <a:spAutoFit/>
          </a:bodyPr>
          <a:lstStyle/>
          <a:p>
            <a:r>
              <a:rPr lang="en-US" dirty="0"/>
              <a:t>China tops the list with around $4379 million Import followed by United Arab Emirates, Saudi Arab and USA. While USA is top most country to which India exports the most $3013 million followed by UAE, China, Hong Kong and Singapore.</a:t>
            </a:r>
          </a:p>
        </p:txBody>
      </p:sp>
    </p:spTree>
    <p:extLst>
      <p:ext uri="{BB962C8B-B14F-4D97-AF65-F5344CB8AC3E}">
        <p14:creationId xmlns:p14="http://schemas.microsoft.com/office/powerpoint/2010/main" val="272600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0F23-AA5A-482B-9292-21909CD3D244}"/>
              </a:ext>
            </a:extLst>
          </p:cNvPr>
          <p:cNvSpPr>
            <a:spLocks noGrp="1"/>
          </p:cNvSpPr>
          <p:nvPr>
            <p:ph type="title"/>
          </p:nvPr>
        </p:nvSpPr>
        <p:spPr/>
        <p:txBody>
          <a:bodyPr/>
          <a:lstStyle/>
          <a:p>
            <a:r>
              <a:rPr lang="en-US" dirty="0"/>
              <a:t>Models we Used for Forecasting</a:t>
            </a:r>
          </a:p>
        </p:txBody>
      </p:sp>
      <p:sp>
        <p:nvSpPr>
          <p:cNvPr id="3" name="Content Placeholder 2">
            <a:extLst>
              <a:ext uri="{FF2B5EF4-FFF2-40B4-BE49-F238E27FC236}">
                <a16:creationId xmlns:a16="http://schemas.microsoft.com/office/drawing/2014/main" id="{5891B381-2B71-49EA-A683-A3160B6C07B2}"/>
              </a:ext>
            </a:extLst>
          </p:cNvPr>
          <p:cNvSpPr>
            <a:spLocks noGrp="1"/>
          </p:cNvSpPr>
          <p:nvPr>
            <p:ph idx="1"/>
          </p:nvPr>
        </p:nvSpPr>
        <p:spPr/>
        <p:txBody>
          <a:bodyPr/>
          <a:lstStyle/>
          <a:p>
            <a:r>
              <a:rPr lang="en-US" dirty="0"/>
              <a:t>Exponential Smoothing</a:t>
            </a:r>
          </a:p>
          <a:p>
            <a:r>
              <a:rPr lang="en-US" dirty="0"/>
              <a:t>Auto Regressive Model</a:t>
            </a:r>
          </a:p>
          <a:p>
            <a:r>
              <a:rPr lang="en-US" dirty="0"/>
              <a:t>Moving Average Model</a:t>
            </a:r>
          </a:p>
          <a:p>
            <a:r>
              <a:rPr lang="en-US" dirty="0"/>
              <a:t>Holt-Winters Model</a:t>
            </a:r>
          </a:p>
          <a:p>
            <a:r>
              <a:rPr lang="en-US" dirty="0"/>
              <a:t>ARIMA Additive</a:t>
            </a:r>
          </a:p>
          <a:p>
            <a:r>
              <a:rPr lang="en-US" dirty="0"/>
              <a:t>ARIMA Multiplicative</a:t>
            </a:r>
          </a:p>
          <a:p>
            <a:r>
              <a:rPr lang="en-US" dirty="0"/>
              <a:t>ARIMA Seasonal</a:t>
            </a:r>
          </a:p>
          <a:p>
            <a:r>
              <a:rPr lang="en-US" dirty="0"/>
              <a:t>RNN </a:t>
            </a:r>
            <a:r>
              <a:rPr lang="en-US" dirty="0">
                <a:sym typeface="Wingdings" panose="05000000000000000000" pitchFamily="2" charset="2"/>
              </a:rPr>
              <a:t> LSTM (Long Short Term Memory)</a:t>
            </a:r>
            <a:endParaRPr lang="en-US" dirty="0"/>
          </a:p>
        </p:txBody>
      </p:sp>
    </p:spTree>
    <p:extLst>
      <p:ext uri="{BB962C8B-B14F-4D97-AF65-F5344CB8AC3E}">
        <p14:creationId xmlns:p14="http://schemas.microsoft.com/office/powerpoint/2010/main" val="217610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034-DF0D-4F26-84D8-CD1B8D30179B}"/>
              </a:ext>
            </a:extLst>
          </p:cNvPr>
          <p:cNvSpPr>
            <a:spLocks noGrp="1"/>
          </p:cNvSpPr>
          <p:nvPr>
            <p:ph type="title"/>
          </p:nvPr>
        </p:nvSpPr>
        <p:spPr/>
        <p:txBody>
          <a:bodyPr/>
          <a:lstStyle/>
          <a:p>
            <a:r>
              <a:rPr lang="en-US" dirty="0"/>
              <a:t>Auto Regressive and Moving Average</a:t>
            </a:r>
          </a:p>
        </p:txBody>
      </p:sp>
      <p:sp>
        <p:nvSpPr>
          <p:cNvPr id="3" name="Content Placeholder 2">
            <a:extLst>
              <a:ext uri="{FF2B5EF4-FFF2-40B4-BE49-F238E27FC236}">
                <a16:creationId xmlns:a16="http://schemas.microsoft.com/office/drawing/2014/main" id="{3C057F40-40A7-4CAE-B87C-F65A17102C19}"/>
              </a:ext>
            </a:extLst>
          </p:cNvPr>
          <p:cNvSpPr>
            <a:spLocks noGrp="1"/>
          </p:cNvSpPr>
          <p:nvPr>
            <p:ph idx="1"/>
          </p:nvPr>
        </p:nvSpPr>
        <p:spPr/>
        <p:txBody>
          <a:bodyPr/>
          <a:lstStyle/>
          <a:p>
            <a:r>
              <a:rPr lang="en-US" dirty="0"/>
              <a:t>AR (</a:t>
            </a:r>
            <a:r>
              <a:rPr lang="en-US" b="1" dirty="0"/>
              <a:t>Auto Regressive</a:t>
            </a:r>
            <a:r>
              <a:rPr lang="en-US" dirty="0"/>
              <a:t>) is used when a value from the time series has dependency on previous values e.g. </a:t>
            </a:r>
            <a:r>
              <a:rPr lang="en-US" dirty="0" err="1"/>
              <a:t>X</a:t>
            </a:r>
            <a:r>
              <a:rPr lang="en-US" baseline="-25000" dirty="0" err="1"/>
              <a:t>t</a:t>
            </a:r>
            <a:r>
              <a:rPr lang="en-US" dirty="0"/>
              <a:t> = f(X</a:t>
            </a:r>
            <a:r>
              <a:rPr lang="en-US" baseline="-25000" dirty="0"/>
              <a:t>t-1</a:t>
            </a:r>
            <a:r>
              <a:rPr lang="en-US" dirty="0"/>
              <a:t>). The order of an auto-regression is the number of immediately preceding values in the series that are used to forecast the current value e.g. order of 2 denotes that the value </a:t>
            </a:r>
            <a:r>
              <a:rPr lang="en-US" dirty="0" err="1"/>
              <a:t>X</a:t>
            </a:r>
            <a:r>
              <a:rPr lang="en-US" baseline="-25000" dirty="0" err="1"/>
              <a:t>t</a:t>
            </a:r>
            <a:r>
              <a:rPr lang="en-US" dirty="0"/>
              <a:t> is dependent on X</a:t>
            </a:r>
            <a:r>
              <a:rPr lang="en-US" baseline="-25000" dirty="0"/>
              <a:t>t-1</a:t>
            </a:r>
            <a:r>
              <a:rPr lang="en-US" dirty="0"/>
              <a:t> and X</a:t>
            </a:r>
            <a:r>
              <a:rPr lang="en-US" baseline="-25000" dirty="0"/>
              <a:t>t-2</a:t>
            </a:r>
            <a:r>
              <a:rPr lang="en-US" dirty="0"/>
              <a:t>.</a:t>
            </a:r>
          </a:p>
          <a:p>
            <a:r>
              <a:rPr lang="en-US" dirty="0"/>
              <a:t>MA (</a:t>
            </a:r>
            <a:r>
              <a:rPr lang="en-US" b="1" dirty="0"/>
              <a:t>Moving Average)</a:t>
            </a:r>
            <a:r>
              <a:rPr lang="en-US" dirty="0"/>
              <a:t> is a technique that calculates the overall trend in the dataset. As the name suggest that we go by taking the Average over a fixed rolling size window. </a:t>
            </a:r>
          </a:p>
          <a:p>
            <a:endParaRPr lang="en-US" dirty="0"/>
          </a:p>
          <a:p>
            <a:endParaRPr lang="en-US" dirty="0"/>
          </a:p>
        </p:txBody>
      </p:sp>
      <p:pic>
        <p:nvPicPr>
          <p:cNvPr id="4" name="Picture 3">
            <a:extLst>
              <a:ext uri="{FF2B5EF4-FFF2-40B4-BE49-F238E27FC236}">
                <a16:creationId xmlns:a16="http://schemas.microsoft.com/office/drawing/2014/main" id="{AD170295-B5A2-4CA5-B861-2B95FC69247C}"/>
              </a:ext>
            </a:extLst>
          </p:cNvPr>
          <p:cNvPicPr/>
          <p:nvPr/>
        </p:nvPicPr>
        <p:blipFill>
          <a:blip r:embed="rId2"/>
          <a:stretch>
            <a:fillRect/>
          </a:stretch>
        </p:blipFill>
        <p:spPr>
          <a:xfrm>
            <a:off x="4008120" y="3857414"/>
            <a:ext cx="3465342" cy="1469195"/>
          </a:xfrm>
          <a:prstGeom prst="rect">
            <a:avLst/>
          </a:prstGeom>
        </p:spPr>
      </p:pic>
    </p:spTree>
    <p:extLst>
      <p:ext uri="{BB962C8B-B14F-4D97-AF65-F5344CB8AC3E}">
        <p14:creationId xmlns:p14="http://schemas.microsoft.com/office/powerpoint/2010/main" val="27114117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382</TotalTime>
  <Words>694</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Indian Trade Analysis and Forecasting</vt:lpstr>
      <vt:lpstr>Why Trade Data Analysis and Forecasting</vt:lpstr>
      <vt:lpstr>Our Motives</vt:lpstr>
      <vt:lpstr>About Data</vt:lpstr>
      <vt:lpstr>How the Trade Data Looks</vt:lpstr>
      <vt:lpstr>HSCode India trade the most</vt:lpstr>
      <vt:lpstr>Country From Which India Trade Most </vt:lpstr>
      <vt:lpstr>Models we Used for Forecasting</vt:lpstr>
      <vt:lpstr>Auto Regressive and Moving Average</vt:lpstr>
      <vt:lpstr>Exponential Smoothing and Holt-Winters</vt:lpstr>
      <vt:lpstr>ARIMA – additional and multiplicative</vt:lpstr>
      <vt:lpstr>Seasonal ARIMA</vt:lpstr>
      <vt:lpstr>LSTM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Trade Analysis and Forecasting</dc:title>
  <dc:creator>Akarsh Somani</dc:creator>
  <cp:lastModifiedBy>Akarsh Somani</cp:lastModifiedBy>
  <cp:revision>8</cp:revision>
  <dcterms:created xsi:type="dcterms:W3CDTF">2020-06-10T04:50:29Z</dcterms:created>
  <dcterms:modified xsi:type="dcterms:W3CDTF">2020-06-10T08:29:57Z</dcterms:modified>
</cp:coreProperties>
</file>