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-102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130B-5554-4741-8142-56D17AB8E1DF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130B-5554-4741-8142-56D17AB8E1DF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130B-5554-4741-8142-56D17AB8E1DF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130B-5554-4741-8142-56D17AB8E1DF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130B-5554-4741-8142-56D17AB8E1DF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130B-5554-4741-8142-56D17AB8E1DF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130B-5554-4741-8142-56D17AB8E1DF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130B-5554-4741-8142-56D17AB8E1DF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130B-5554-4741-8142-56D17AB8E1DF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130B-5554-4741-8142-56D17AB8E1DF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130B-5554-4741-8142-56D17AB8E1DF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5942D6-B7AA-482E-A111-0A2C783F5CF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6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875942D6-B7AA-482E-A111-0A2C783F5CF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A51130B-5554-4741-8142-56D17AB8E1DF}" type="datetimeFigureOut">
              <a:rPr lang="en-US" smtClean="0"/>
              <a:t>6/11/2020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60F0FA-7D3E-489E-B4A8-3579C35DE7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5246" y="958468"/>
            <a:ext cx="8597563" cy="2220890"/>
          </a:xfrm>
        </p:spPr>
        <p:txBody>
          <a:bodyPr/>
          <a:lstStyle/>
          <a:p>
            <a:pPr algn="ctr"/>
            <a:r>
              <a:rPr lang="en-US" dirty="0"/>
              <a:t>Indian Trade Analysis and Forecasting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9138817-A4AB-42F6-9ED0-5D7A4A0C45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999" y="3243764"/>
            <a:ext cx="8616828" cy="2011282"/>
          </a:xfrm>
        </p:spPr>
        <p:txBody>
          <a:bodyPr>
            <a:normAutofit/>
          </a:bodyPr>
          <a:lstStyle/>
          <a:p>
            <a:pPr algn="ctr"/>
            <a:r>
              <a:rPr lang="en-IN" sz="2400" dirty="0"/>
              <a:t>Project Instructor: Dr. Dalia Nandi, Dept. of ECE</a:t>
            </a:r>
          </a:p>
          <a:p>
            <a:pPr algn="ctr"/>
            <a:r>
              <a:rPr lang="en-IN" sz="2400" dirty="0" smtClean="0"/>
              <a:t>Prepared </a:t>
            </a:r>
            <a:r>
              <a:rPr lang="en-IN" sz="2400" dirty="0"/>
              <a:t>by </a:t>
            </a:r>
          </a:p>
          <a:p>
            <a:pPr algn="ctr"/>
            <a:r>
              <a:rPr lang="en-IN" sz="2400" dirty="0"/>
              <a:t>Akarsh Somani(39/CSE/16005/0000162)</a:t>
            </a:r>
          </a:p>
          <a:p>
            <a:pPr algn="ctr"/>
            <a:r>
              <a:rPr lang="en-IN" sz="2400" dirty="0"/>
              <a:t>Gaurav Misra(39/CSE/16015/0000172)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26536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9E159F-BDAE-4DB6-9B02-31C1E5F53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Smoothing and Holt-Winters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DBCE6D-BA6C-4D4B-B563-745E1C7B3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In simple moving average the past observation are equally weighted where as in </a:t>
            </a:r>
            <a:r>
              <a:rPr lang="en-US" b="1" dirty="0"/>
              <a:t>Exponential Smoothing</a:t>
            </a:r>
            <a:r>
              <a:rPr lang="en-US" dirty="0"/>
              <a:t> it exponentially decreases over the time. It has only one smoothing factor.</a:t>
            </a:r>
          </a:p>
          <a:p>
            <a:r>
              <a:rPr lang="en-US" b="1" dirty="0"/>
              <a:t>Holt-Winters</a:t>
            </a:r>
            <a:r>
              <a:rPr lang="en-US" dirty="0"/>
              <a:t> is the extension over the simple exponential smoothing method. Here we use triple smoothing with the factor - seasonal period, trend type and seasonal type. </a:t>
            </a:r>
          </a:p>
        </p:txBody>
      </p:sp>
    </p:spTree>
    <p:extLst>
      <p:ext uri="{BB962C8B-B14F-4D97-AF65-F5344CB8AC3E}">
        <p14:creationId xmlns:p14="http://schemas.microsoft.com/office/powerpoint/2010/main" val="2986968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5A07A9-3CA7-4EB1-A906-558AA6106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 – additional and multiplicative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66AA86D-DFED-4E3C-A03D-60FF211AE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ARIMA stands for </a:t>
            </a:r>
            <a:r>
              <a:rPr lang="en-US" i="1" dirty="0"/>
              <a:t>Autoregressive Integrated Moving Average</a:t>
            </a:r>
            <a:r>
              <a:rPr lang="en-US" dirty="0"/>
              <a:t> which is a combination of three terms – </a:t>
            </a:r>
          </a:p>
          <a:p>
            <a:pPr lvl="1"/>
            <a:r>
              <a:rPr lang="en-US" dirty="0"/>
              <a:t>AR – Auto Regressive</a:t>
            </a:r>
          </a:p>
          <a:p>
            <a:pPr lvl="1"/>
            <a:r>
              <a:rPr lang="en-US" dirty="0"/>
              <a:t>I – Integrated (difference between current values and the previous values)</a:t>
            </a:r>
          </a:p>
          <a:p>
            <a:pPr lvl="1"/>
            <a:r>
              <a:rPr lang="en-US" dirty="0"/>
              <a:t>MA – Moving Average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/>
              <a:t>ARIMA additive – </a:t>
            </a:r>
          </a:p>
          <a:p>
            <a:pPr marL="201168" lvl="1" indent="0">
              <a:buNone/>
            </a:pPr>
            <a:r>
              <a:rPr lang="en-US" dirty="0"/>
              <a:t>	Additive Time Series = Trend + Seasonality + Randomness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/>
              <a:t>ARIMA multiplicative – </a:t>
            </a:r>
          </a:p>
          <a:p>
            <a:pPr marL="201168" lvl="1" indent="0">
              <a:buNone/>
            </a:pPr>
            <a:r>
              <a:rPr lang="en-US" dirty="0"/>
              <a:t>	Multiplicative Time Series = Trend * Seasonality * Randomness </a:t>
            </a:r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938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5F9FD6-CEE3-4E89-A3D2-9A94AF450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Seasonal ARIMA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2256217-6441-4524-88F5-92A4181A1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Seasonal ARIMA here is ARIMA Multiplicative method with a seasonality factor m. Here we have chosen the multiplicative factor of 12 as ours is a monthly data.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207F182-2C5B-4884-B493-5D3D39E3791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737" y="2456760"/>
            <a:ext cx="8706680" cy="38163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6238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48A2EE-C121-43C9-BA4B-A9B242509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Short Term Memory (LSTM)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82308F-9D52-4858-BB10-F94701C2A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566" y="1390880"/>
            <a:ext cx="10160000" cy="4800600"/>
          </a:xfrm>
        </p:spPr>
        <p:txBody>
          <a:bodyPr/>
          <a:lstStyle/>
          <a:p>
            <a:r>
              <a:rPr lang="en-US" dirty="0"/>
              <a:t>Recurrent </a:t>
            </a:r>
            <a:r>
              <a:rPr lang="en-US" dirty="0" smtClean="0"/>
              <a:t>neural networks are used for processing the sequential data, but Unfortunately</a:t>
            </a:r>
            <a:r>
              <a:rPr lang="en-US" dirty="0"/>
              <a:t>, as </a:t>
            </a:r>
            <a:r>
              <a:rPr lang="en-US" dirty="0" smtClean="0"/>
              <a:t>the dependency gets long, </a:t>
            </a:r>
            <a:r>
              <a:rPr lang="en-US" dirty="0"/>
              <a:t>RNNs become unable to learn to connect the information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these cases, LSTMs come to rescue, which</a:t>
            </a:r>
            <a:r>
              <a:rPr lang="en-US" dirty="0" smtClean="0"/>
              <a:t> </a:t>
            </a:r>
            <a:r>
              <a:rPr lang="en-US" dirty="0"/>
              <a:t>are explicitly designed to avoid the long-term dependency problem. </a:t>
            </a:r>
            <a:endParaRPr lang="en-US" dirty="0" smtClean="0"/>
          </a:p>
          <a:p>
            <a:r>
              <a:rPr lang="en-US" dirty="0" smtClean="0"/>
              <a:t>Remembering </a:t>
            </a:r>
            <a:r>
              <a:rPr lang="en-US" dirty="0"/>
              <a:t>information for long periods of time is practically their default </a:t>
            </a:r>
            <a:r>
              <a:rPr lang="en-US" dirty="0" smtClean="0"/>
              <a:t>behavior.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867" y="3731942"/>
            <a:ext cx="6874360" cy="258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144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C04A12-9663-4F93-A4CF-C3FCE901F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Forecasting</a:t>
            </a:r>
            <a:r>
              <a:rPr lang="en-US" dirty="0" smtClean="0"/>
              <a:t> using LSTM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766" y="1964518"/>
            <a:ext cx="8013372" cy="4358624"/>
          </a:xfrm>
        </p:spPr>
      </p:pic>
      <p:sp>
        <p:nvSpPr>
          <p:cNvPr id="5" name="TextBox 4"/>
          <p:cNvSpPr txBox="1"/>
          <p:nvPr/>
        </p:nvSpPr>
        <p:spPr>
          <a:xfrm>
            <a:off x="782198" y="1366092"/>
            <a:ext cx="98050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 smtClean="0"/>
              <a:t>We took 12 previous months trade amount as input for our LSTM Model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293063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Comparison of Models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7934968"/>
              </p:ext>
            </p:extLst>
          </p:nvPr>
        </p:nvGraphicFramePr>
        <p:xfrm>
          <a:off x="2082189" y="3051668"/>
          <a:ext cx="6675188" cy="28706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05873"/>
                <a:gridCol w="2125351"/>
                <a:gridCol w="2043964"/>
              </a:tblGrid>
              <a:tr h="36525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Model\Error</a:t>
                      </a:r>
                      <a:endParaRPr lang="en-IN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Import RMSE</a:t>
                      </a:r>
                      <a:endParaRPr lang="en-IN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Export RMSE</a:t>
                      </a:r>
                      <a:endParaRPr lang="en-IN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317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Exponential Smoothing</a:t>
                      </a:r>
                      <a:endParaRPr lang="en-IN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3771.36</a:t>
                      </a:r>
                      <a:endParaRPr lang="en-IN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2042.23</a:t>
                      </a:r>
                      <a:endParaRPr lang="en-IN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317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Auto Regressive (AR) model</a:t>
                      </a:r>
                      <a:endParaRPr lang="en-IN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>
                          <a:effectLst/>
                        </a:rPr>
                        <a:t>2718.07</a:t>
                      </a:r>
                      <a:endParaRPr lang="en-IN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>
                          <a:effectLst/>
                        </a:rPr>
                        <a:t>1738.07</a:t>
                      </a:r>
                      <a:endParaRPr lang="en-IN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317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Moving Average (MA) model</a:t>
                      </a:r>
                      <a:endParaRPr lang="en-IN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>
                          <a:effectLst/>
                        </a:rPr>
                        <a:t>7743.73</a:t>
                      </a:r>
                      <a:endParaRPr lang="en-IN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>
                          <a:effectLst/>
                        </a:rPr>
                        <a:t>4284.66</a:t>
                      </a:r>
                      <a:endParaRPr lang="en-IN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317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Holt-Winters Method</a:t>
                      </a:r>
                      <a:endParaRPr lang="en-IN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>
                          <a:effectLst/>
                        </a:rPr>
                        <a:t>4417.84</a:t>
                      </a:r>
                      <a:endParaRPr lang="en-IN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>
                          <a:effectLst/>
                        </a:rPr>
                        <a:t>1850.49</a:t>
                      </a:r>
                      <a:endParaRPr lang="en-IN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317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ARIMA Multiplicative</a:t>
                      </a:r>
                      <a:endParaRPr lang="en-IN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>
                          <a:effectLst/>
                        </a:rPr>
                        <a:t>3739.46</a:t>
                      </a:r>
                      <a:endParaRPr lang="en-IN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>
                          <a:effectLst/>
                        </a:rPr>
                        <a:t>1646.06</a:t>
                      </a:r>
                      <a:endParaRPr lang="en-IN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317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ARIMA Additive</a:t>
                      </a:r>
                      <a:endParaRPr lang="en-IN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>
                          <a:effectLst/>
                        </a:rPr>
                        <a:t>3286.15</a:t>
                      </a:r>
                      <a:endParaRPr lang="en-IN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>
                          <a:effectLst/>
                        </a:rPr>
                        <a:t>2026.4</a:t>
                      </a:r>
                      <a:endParaRPr lang="en-IN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317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Seasonal ARIMA</a:t>
                      </a:r>
                      <a:endParaRPr lang="en-IN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>
                          <a:effectLst/>
                        </a:rPr>
                        <a:t>3391.32</a:t>
                      </a:r>
                      <a:endParaRPr lang="en-IN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b="1" dirty="0">
                          <a:effectLst/>
                        </a:rPr>
                        <a:t>1310.58</a:t>
                      </a:r>
                      <a:endParaRPr lang="en-IN" sz="1200" b="1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317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LSTM</a:t>
                      </a:r>
                      <a:endParaRPr lang="en-IN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effectLst/>
                        </a:rPr>
                        <a:t>2637.71</a:t>
                      </a:r>
                      <a:endParaRPr lang="en-IN" sz="1200" b="1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2043.39</a:t>
                      </a:r>
                      <a:endParaRPr lang="en-IN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38130" y="1399142"/>
            <a:ext cx="96177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200" dirty="0" smtClean="0"/>
              <a:t>For monthly Import’s data, LSTM stands up to expectations with minimum RMSE of 2637.71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200" dirty="0" smtClean="0"/>
              <a:t>For monthly Export’s data, Seasonal ARIMA outperforms other models with minimum RMSE of 1310.58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791623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here </a:t>
            </a:r>
            <a:r>
              <a:rPr lang="en-US" dirty="0"/>
              <a:t>is an upwards trend in Import forecast and slightly upward trend in the Export forecast</a:t>
            </a:r>
            <a:r>
              <a:rPr lang="en-US" dirty="0" smtClean="0"/>
              <a:t>.</a:t>
            </a:r>
          </a:p>
          <a:p>
            <a:r>
              <a:rPr lang="en-US" dirty="0"/>
              <a:t>W</a:t>
            </a:r>
            <a:r>
              <a:rPr lang="en-US" dirty="0" smtClean="0"/>
              <a:t>e’re </a:t>
            </a:r>
            <a:r>
              <a:rPr lang="en-US" dirty="0"/>
              <a:t>in huge trade </a:t>
            </a:r>
            <a:r>
              <a:rPr lang="en-US" dirty="0" smtClean="0"/>
              <a:t>deficit (Export-Import) </a:t>
            </a:r>
            <a:r>
              <a:rPr lang="en-US" dirty="0"/>
              <a:t>with China in terms of </a:t>
            </a:r>
            <a:r>
              <a:rPr lang="en-US" dirty="0" smtClean="0"/>
              <a:t>trade. Hence we </a:t>
            </a:r>
            <a:r>
              <a:rPr lang="en-US" dirty="0"/>
              <a:t>need to make strict policies towards Chinese </a:t>
            </a:r>
            <a:r>
              <a:rPr lang="en-US" dirty="0" smtClean="0"/>
              <a:t>products as soon as possible.</a:t>
            </a:r>
          </a:p>
          <a:p>
            <a:r>
              <a:rPr lang="en-US" dirty="0"/>
              <a:t>S</a:t>
            </a:r>
            <a:r>
              <a:rPr lang="en-US" dirty="0" smtClean="0"/>
              <a:t>urprisingly </a:t>
            </a:r>
            <a:r>
              <a:rPr lang="en-US" dirty="0"/>
              <a:t>Seasonal ARIMA outperformed LSTM </a:t>
            </a:r>
            <a:r>
              <a:rPr lang="en-US" dirty="0" smtClean="0"/>
              <a:t>in Forecasting </a:t>
            </a:r>
            <a:r>
              <a:rPr lang="en-US" dirty="0"/>
              <a:t>Export Data, which </a:t>
            </a:r>
            <a:r>
              <a:rPr lang="en-US" dirty="0" smtClean="0"/>
              <a:t>shows that </a:t>
            </a:r>
            <a:r>
              <a:rPr lang="en-US" dirty="0"/>
              <a:t>ARIMA captures seasonality much better than any other model, even with </a:t>
            </a:r>
            <a:r>
              <a:rPr lang="en-US" b="1" dirty="0"/>
              <a:t>lesser data and randomness</a:t>
            </a:r>
            <a:r>
              <a:rPr lang="en-US" b="1" dirty="0" smtClean="0"/>
              <a:t>.</a:t>
            </a:r>
          </a:p>
          <a:p>
            <a:r>
              <a:rPr lang="en-US" dirty="0"/>
              <a:t>LSTM model performed better for Import Data as </a:t>
            </a:r>
            <a:r>
              <a:rPr lang="en-US" dirty="0" smtClean="0"/>
              <a:t>expected because of it’s capability of retaining information of long period of time.</a:t>
            </a:r>
          </a:p>
          <a:p>
            <a:r>
              <a:rPr lang="en-US" dirty="0" smtClean="0"/>
              <a:t>LSTM underperformed for Export data because of </a:t>
            </a:r>
            <a:r>
              <a:rPr lang="en-US" b="1" dirty="0" smtClean="0"/>
              <a:t>lesser data and first few unexpected high fluctuations.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1139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Future Prospects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Making Existing Models more </a:t>
            </a:r>
            <a:r>
              <a:rPr lang="en-US" dirty="0" smtClean="0"/>
              <a:t>robust by tuning them even more.</a:t>
            </a:r>
            <a:endParaRPr lang="en-IN" dirty="0"/>
          </a:p>
          <a:p>
            <a:pPr lvl="0"/>
            <a:r>
              <a:rPr lang="en-US" dirty="0"/>
              <a:t>Using New models </a:t>
            </a:r>
            <a:r>
              <a:rPr lang="en-US" dirty="0" smtClean="0"/>
              <a:t>specially </a:t>
            </a:r>
            <a:r>
              <a:rPr lang="en-US" dirty="0"/>
              <a:t>Attention </a:t>
            </a:r>
            <a:r>
              <a:rPr lang="en-US" dirty="0" smtClean="0"/>
              <a:t>Models which can even store more information than LSTMs.</a:t>
            </a:r>
            <a:endParaRPr lang="en-IN" dirty="0"/>
          </a:p>
          <a:p>
            <a:pPr lvl="0"/>
            <a:r>
              <a:rPr lang="en-US" dirty="0"/>
              <a:t>Include some factor to encounter the randomness in </a:t>
            </a:r>
            <a:r>
              <a:rPr lang="en-US" dirty="0" smtClean="0"/>
              <a:t>data which causes high frequency fluctuations which in turn results in below expected performance of models.</a:t>
            </a:r>
            <a:endParaRPr lang="en-IN" dirty="0"/>
          </a:p>
          <a:p>
            <a:pPr lvl="0"/>
            <a:r>
              <a:rPr lang="en-US" dirty="0"/>
              <a:t>Getting more data points for better </a:t>
            </a:r>
            <a:r>
              <a:rPr lang="en-US" dirty="0" smtClean="0"/>
              <a:t>forecasting specially for LSTM model since it operates on a neural network which needs more and more data for better predictions.</a:t>
            </a:r>
            <a:endParaRPr lang="en-IN" dirty="0"/>
          </a:p>
          <a:p>
            <a:pPr lvl="0"/>
            <a:r>
              <a:rPr lang="en-US" dirty="0"/>
              <a:t>Using this thesis for </a:t>
            </a:r>
            <a:r>
              <a:rPr lang="en-US" dirty="0" smtClean="0"/>
              <a:t>even more case studies similar to the one we discussed above.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8375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Thank You!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6848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ADAB91-8980-4F53-9688-21BED7326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Trade?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879210D-023D-4D55-84FD-4CB002338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Trade is an economic concept which involves Buying and Selling of the commodities, or exchanging goods and services between needy people. </a:t>
            </a:r>
            <a:endParaRPr lang="en-US" dirty="0" smtClean="0"/>
          </a:p>
          <a:p>
            <a:r>
              <a:rPr lang="en-US" dirty="0" smtClean="0"/>
              <a:t>Trade </a:t>
            </a:r>
            <a:r>
              <a:rPr lang="en-US" dirty="0"/>
              <a:t>is important in a way that it increases competition and decreases overall world wise cost of a product. </a:t>
            </a:r>
            <a:endParaRPr lang="en-US" dirty="0" smtClean="0"/>
          </a:p>
          <a:p>
            <a:r>
              <a:rPr lang="en-US" dirty="0" smtClean="0"/>
              <a:t>Trade covers for the scarcity of some commodity which may be unavailable in the country in need, like India doesn’t produce petroleum products so we import it from Arab countries.</a:t>
            </a:r>
          </a:p>
          <a:p>
            <a:r>
              <a:rPr lang="en-US" dirty="0" smtClean="0"/>
              <a:t>In exchange, a country can offer to sell commodities which are rich in that country, like India exports metals, pearls, clothes and mineral oils which are scarce there.</a:t>
            </a:r>
            <a:endParaRPr lang="en-US" dirty="0"/>
          </a:p>
          <a:p>
            <a:r>
              <a:rPr lang="en-US" dirty="0" smtClean="0"/>
              <a:t>So in this way countries help each other and also make some fortune out of resources available.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078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3B6C76-254B-4957-AFE9-EA111965F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Significance of Analysis and Forecasting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344AEE5-F668-445D-8291-E46207E99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42900"/>
            <a:r>
              <a:rPr lang="en-US" dirty="0" smtClean="0"/>
              <a:t>Country Importing more becomes dependent on other countries thus letting others control their economy.</a:t>
            </a:r>
          </a:p>
          <a:p>
            <a:pPr indent="-342900"/>
            <a:r>
              <a:rPr lang="en-US" dirty="0" smtClean="0"/>
              <a:t>Country Exporting more becomes stronger economy with the help of profits earned.</a:t>
            </a:r>
          </a:p>
          <a:p>
            <a:pPr indent="-342900"/>
            <a:r>
              <a:rPr lang="en-US" dirty="0" smtClean="0"/>
              <a:t>Trade Analysis provides a raw understanding of how our country’s economy depends on Imported products. So we can distribute our total import into many countries so that no country can control our economy.</a:t>
            </a:r>
          </a:p>
          <a:p>
            <a:pPr indent="-342900"/>
            <a:r>
              <a:rPr lang="en-US" dirty="0" smtClean="0"/>
              <a:t>Inflation happens when Import increases and our productivity decreases for the particular product.</a:t>
            </a:r>
          </a:p>
          <a:p>
            <a:pPr indent="-342900"/>
            <a:r>
              <a:rPr lang="en-US" dirty="0" smtClean="0"/>
              <a:t>Knowing next month’s import value’s increasing trend, we can encourage that commodity’s production to compensate the costs.</a:t>
            </a:r>
          </a:p>
          <a:p>
            <a:pPr indent="-342900"/>
            <a:r>
              <a:rPr lang="en-US" dirty="0" smtClean="0"/>
              <a:t>Knowing next month’s export value’s increasing trend, we can increase our profits, sensing the more demand from the importing country.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573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397BB6-61D8-41C1-818D-83C8A4F7E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E5BF401-6CA6-4DF9-BEDA-266E07986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</a:t>
            </a:r>
            <a:r>
              <a:rPr lang="en-US" dirty="0" smtClean="0"/>
              <a:t>scraped</a:t>
            </a:r>
            <a:r>
              <a:rPr lang="en-US" dirty="0" smtClean="0"/>
              <a:t> </a:t>
            </a:r>
            <a:r>
              <a:rPr lang="en-US" dirty="0"/>
              <a:t>the trade dataset from Department of Commerce, Govt. of India website. </a:t>
            </a:r>
          </a:p>
          <a:p>
            <a:r>
              <a:rPr lang="en-US" dirty="0" smtClean="0"/>
              <a:t>Monthly Trade </a:t>
            </a:r>
            <a:r>
              <a:rPr lang="en-US" dirty="0"/>
              <a:t>data is available from January, 2006 to January, 2020. </a:t>
            </a:r>
          </a:p>
          <a:p>
            <a:r>
              <a:rPr lang="en-US" dirty="0"/>
              <a:t>We have total trade amount (Import/Export) for each month which is expressed in million US dollars. </a:t>
            </a:r>
          </a:p>
          <a:p>
            <a:r>
              <a:rPr lang="en-US" dirty="0" smtClean="0"/>
              <a:t>HS Code - </a:t>
            </a:r>
            <a:r>
              <a:rPr lang="en-US" dirty="0"/>
              <a:t>Harmonized System (HS) of tariff nomenclature is an internationally standardized system of names and numbers to classify traded </a:t>
            </a:r>
            <a:r>
              <a:rPr lang="en-US" dirty="0" smtClean="0"/>
              <a:t>products, </a:t>
            </a:r>
            <a:r>
              <a:rPr lang="en-US" sz="2200" dirty="0" smtClean="0"/>
              <a:t>e.g.</a:t>
            </a:r>
            <a:r>
              <a:rPr lang="en-US" sz="2200" dirty="0" smtClean="0"/>
              <a:t> 1 </a:t>
            </a:r>
            <a:r>
              <a:rPr lang="en-US" sz="2200" dirty="0"/>
              <a:t>for Live </a:t>
            </a:r>
            <a:r>
              <a:rPr lang="en-US" sz="2200" dirty="0" smtClean="0"/>
              <a:t>Animal, 95 </a:t>
            </a:r>
            <a:r>
              <a:rPr lang="en-US" sz="2200" dirty="0"/>
              <a:t>for Toys, Games and Sports Requisites </a:t>
            </a:r>
            <a:r>
              <a:rPr lang="en-US" sz="2200" dirty="0" smtClean="0"/>
              <a:t>…</a:t>
            </a:r>
          </a:p>
          <a:p>
            <a:r>
              <a:rPr lang="en-US" dirty="0" smtClean="0"/>
              <a:t>Data can be viewed in terms of Country wise or HS code wise.</a:t>
            </a:r>
            <a:endParaRPr lang="en-US" sz="22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704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89A33E-AACB-49C0-819F-8920338CF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Trade Data Looks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DBAF1874-DCD5-42BA-B8F9-7F6F1308CD2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485" y="1852831"/>
            <a:ext cx="9231016" cy="441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722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09CCE7-7DE4-4276-8546-CC3421240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Commodities which we traded the most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C7BEF372-F27F-4DDC-91E8-5D485CDD862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60" y="1872640"/>
            <a:ext cx="7690550" cy="40544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99B2D6F-704A-4629-8F33-9A6A63627A46}"/>
              </a:ext>
            </a:extLst>
          </p:cNvPr>
          <p:cNvSpPr txBox="1"/>
          <p:nvPr/>
        </p:nvSpPr>
        <p:spPr>
          <a:xfrm>
            <a:off x="8414239" y="2162907"/>
            <a:ext cx="29630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27 for Mineral Fuels and Mineral Oils and the product of there </a:t>
            </a:r>
            <a:r>
              <a:rPr lang="en-US" dirty="0" smtClean="0"/>
              <a:t>distillation.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71 </a:t>
            </a:r>
            <a:r>
              <a:rPr lang="en-US" dirty="0"/>
              <a:t>for natural or cultured pearls, precious or semiprecious stones, Pre-Metals, </a:t>
            </a:r>
            <a:r>
              <a:rPr lang="en-US" dirty="0" smtClean="0"/>
              <a:t>Coins etc.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85 </a:t>
            </a:r>
            <a:r>
              <a:rPr lang="en-US" dirty="0"/>
              <a:t>for Electrical Machinery and </a:t>
            </a:r>
            <a:r>
              <a:rPr lang="en-US" dirty="0" smtClean="0"/>
              <a:t>Equipment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53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6B5522-BFDE-4C02-BE49-85BD361D3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Countries which we traded the most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BB5653EC-DCFD-4B94-B431-1BF773E6E56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93" y="1890225"/>
            <a:ext cx="7724973" cy="41910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DCC699E-A326-430A-8F1B-29C397404BE0}"/>
              </a:ext>
            </a:extLst>
          </p:cNvPr>
          <p:cNvSpPr txBox="1"/>
          <p:nvPr/>
        </p:nvSpPr>
        <p:spPr>
          <a:xfrm>
            <a:off x="8537119" y="2120747"/>
            <a:ext cx="253042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China tops the list with around $4379 </a:t>
            </a:r>
            <a:r>
              <a:rPr lang="en-US" dirty="0" smtClean="0"/>
              <a:t>million trade </a:t>
            </a:r>
            <a:r>
              <a:rPr lang="en-US" dirty="0"/>
              <a:t>Import followed by United Arab Emirates, Saudi Arab and USA.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While USA </a:t>
            </a:r>
            <a:r>
              <a:rPr lang="en-US" dirty="0"/>
              <a:t>is top most country to which India exports the most $3013 million followed by UAE, China, Hong Kong and Singapore.</a:t>
            </a:r>
          </a:p>
        </p:txBody>
      </p:sp>
    </p:spTree>
    <p:extLst>
      <p:ext uri="{BB962C8B-B14F-4D97-AF65-F5344CB8AC3E}">
        <p14:creationId xmlns:p14="http://schemas.microsoft.com/office/powerpoint/2010/main" val="2726008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0B0F23-AA5A-482B-9292-21909CD3D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we Used for Forecasting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91B381-2B71-49EA-A683-A3160B6C0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Exponential Smoothing</a:t>
            </a:r>
          </a:p>
          <a:p>
            <a:r>
              <a:rPr lang="en-US" dirty="0"/>
              <a:t>Auto Regressive Model</a:t>
            </a:r>
          </a:p>
          <a:p>
            <a:r>
              <a:rPr lang="en-US" dirty="0"/>
              <a:t>Moving Average Model</a:t>
            </a:r>
          </a:p>
          <a:p>
            <a:r>
              <a:rPr lang="en-US" dirty="0"/>
              <a:t>Holt-Winters Model</a:t>
            </a:r>
          </a:p>
          <a:p>
            <a:r>
              <a:rPr lang="en-US" dirty="0"/>
              <a:t>ARIMA Additive</a:t>
            </a:r>
          </a:p>
          <a:p>
            <a:r>
              <a:rPr lang="en-US" dirty="0"/>
              <a:t>ARIMA Multiplicative</a:t>
            </a:r>
          </a:p>
          <a:p>
            <a:r>
              <a:rPr lang="en-US" dirty="0"/>
              <a:t>ARIMA Seasonal</a:t>
            </a:r>
          </a:p>
          <a:p>
            <a:r>
              <a:rPr lang="en-US" dirty="0"/>
              <a:t>RNN </a:t>
            </a:r>
            <a:r>
              <a:rPr lang="en-US" dirty="0">
                <a:sym typeface="Wingdings" panose="05000000000000000000" pitchFamily="2" charset="2"/>
              </a:rPr>
              <a:t> LSTM (Long Short Term Memory)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103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732034-DF0D-4F26-84D8-CD1B8D301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Regressive and Moving Average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057F40-40A7-4CAE-B87C-F65A17102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 (</a:t>
            </a:r>
            <a:r>
              <a:rPr lang="en-US" b="1" dirty="0"/>
              <a:t>Auto Regressive</a:t>
            </a:r>
            <a:r>
              <a:rPr lang="en-US" dirty="0"/>
              <a:t>) is used when a value from the time series has dependency on previous values e.g. </a:t>
            </a:r>
            <a:r>
              <a:rPr lang="en-US" dirty="0" err="1"/>
              <a:t>X</a:t>
            </a:r>
            <a:r>
              <a:rPr lang="en-US" baseline="-25000" dirty="0" err="1"/>
              <a:t>t</a:t>
            </a:r>
            <a:r>
              <a:rPr lang="en-US" dirty="0"/>
              <a:t> = f(X</a:t>
            </a:r>
            <a:r>
              <a:rPr lang="en-US" baseline="-25000" dirty="0"/>
              <a:t>t-1</a:t>
            </a:r>
            <a:r>
              <a:rPr lang="en-US" dirty="0"/>
              <a:t>). The order of an auto-regression is the number of immediately preceding values in the series that are used to forecast the current value e.g. order of 2 denotes that the value </a:t>
            </a:r>
            <a:r>
              <a:rPr lang="en-US" dirty="0" err="1"/>
              <a:t>X</a:t>
            </a:r>
            <a:r>
              <a:rPr lang="en-US" baseline="-25000" dirty="0" err="1"/>
              <a:t>t</a:t>
            </a:r>
            <a:r>
              <a:rPr lang="en-US" dirty="0"/>
              <a:t> is dependent on X</a:t>
            </a:r>
            <a:r>
              <a:rPr lang="en-US" baseline="-25000" dirty="0"/>
              <a:t>t-1</a:t>
            </a:r>
            <a:r>
              <a:rPr lang="en-US" dirty="0"/>
              <a:t> and X</a:t>
            </a:r>
            <a:r>
              <a:rPr lang="en-US" baseline="-25000" dirty="0"/>
              <a:t>t-2</a:t>
            </a:r>
            <a:r>
              <a:rPr lang="en-US" dirty="0"/>
              <a:t>.</a:t>
            </a:r>
          </a:p>
          <a:p>
            <a:r>
              <a:rPr lang="en-US" dirty="0"/>
              <a:t>MA (</a:t>
            </a:r>
            <a:r>
              <a:rPr lang="en-US" b="1" dirty="0"/>
              <a:t>Moving Average)</a:t>
            </a:r>
            <a:r>
              <a:rPr lang="en-US" dirty="0"/>
              <a:t> is a technique that calculates the overall trend in the dataset. As the name suggest that we go by taking the Average over a fixed rolling size window.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D170295-B5A2-4CA5-B861-2B95FC69247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008120" y="3857414"/>
            <a:ext cx="3465342" cy="146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4117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556</TotalTime>
  <Words>1138</Words>
  <Application>Microsoft Office PowerPoint</Application>
  <PresentationFormat>Custom</PresentationFormat>
  <Paragraphs>110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Adjacency</vt:lpstr>
      <vt:lpstr>Indian Trade Analysis and Forecasting</vt:lpstr>
      <vt:lpstr>What is Trade?</vt:lpstr>
      <vt:lpstr>Significance of Analysis and Forecasting</vt:lpstr>
      <vt:lpstr>About Data</vt:lpstr>
      <vt:lpstr>How the Trade Data Looks</vt:lpstr>
      <vt:lpstr>Commodities which we traded the most</vt:lpstr>
      <vt:lpstr>Countries which we traded the most</vt:lpstr>
      <vt:lpstr>Models we Used for Forecasting</vt:lpstr>
      <vt:lpstr>Auto Regressive and Moving Average</vt:lpstr>
      <vt:lpstr>Exponential Smoothing and Holt-Winters</vt:lpstr>
      <vt:lpstr>ARIMA – additional and multiplicative</vt:lpstr>
      <vt:lpstr>Seasonal ARIMA</vt:lpstr>
      <vt:lpstr>Long Short Term Memory (LSTM)</vt:lpstr>
      <vt:lpstr>Forecasting using LSTM</vt:lpstr>
      <vt:lpstr>Comparison of Models</vt:lpstr>
      <vt:lpstr>Conclusion</vt:lpstr>
      <vt:lpstr>Future Prospects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Indian Trade Analysis and Forecasting</dc:title>
  <dc:creator>Akarsh Somani</dc:creator>
  <cp:lastModifiedBy>Windows User</cp:lastModifiedBy>
  <cp:revision>36</cp:revision>
  <dcterms:created xsi:type="dcterms:W3CDTF">2020-06-10T04:50:29Z</dcterms:created>
  <dcterms:modified xsi:type="dcterms:W3CDTF">2020-06-11T13:22:55Z</dcterms:modified>
</cp:coreProperties>
</file>