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sldIdLst>
    <p:sldId id="256" r:id="rId2"/>
    <p:sldId id="257" r:id="rId3"/>
    <p:sldId id="258" r:id="rId4"/>
    <p:sldId id="269" r:id="rId5"/>
    <p:sldId id="259" r:id="rId6"/>
    <p:sldId id="260" r:id="rId7"/>
    <p:sldId id="263" r:id="rId8"/>
    <p:sldId id="261" r:id="rId9"/>
    <p:sldId id="262" r:id="rId10"/>
    <p:sldId id="264" r:id="rId11"/>
    <p:sldId id="265" r:id="rId12"/>
    <p:sldId id="266" r:id="rId13"/>
    <p:sldId id="267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68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B625-8C21-4C2F-B7C7-4A63003C96B1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86F96B-0ECE-4F26-954E-E7D48FA1EF7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B625-8C21-4C2F-B7C7-4A63003C96B1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6F96B-0ECE-4F26-954E-E7D48FA1EF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B625-8C21-4C2F-B7C7-4A63003C96B1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6F96B-0ECE-4F26-954E-E7D48FA1EF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B625-8C21-4C2F-B7C7-4A63003C96B1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6F96B-0ECE-4F26-954E-E7D48FA1EF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B625-8C21-4C2F-B7C7-4A63003C96B1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6F96B-0ECE-4F26-954E-E7D48FA1EF7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B625-8C21-4C2F-B7C7-4A63003C96B1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6F96B-0ECE-4F26-954E-E7D48FA1EF7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B625-8C21-4C2F-B7C7-4A63003C96B1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6F96B-0ECE-4F26-954E-E7D48FA1EF7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B625-8C21-4C2F-B7C7-4A63003C96B1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6F96B-0ECE-4F26-954E-E7D48FA1EF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B625-8C21-4C2F-B7C7-4A63003C96B1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6F96B-0ECE-4F26-954E-E7D48FA1EF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B625-8C21-4C2F-B7C7-4A63003C96B1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6F96B-0ECE-4F26-954E-E7D48FA1EF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B625-8C21-4C2F-B7C7-4A63003C96B1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6F96B-0ECE-4F26-954E-E7D48FA1EF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122B625-8C21-4C2F-B7C7-4A63003C96B1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3A86F96B-0ECE-4F26-954E-E7D48FA1EF7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r.hwaiat.com/Products.aspx?CID=249&amp;&amp;new022d261d-a6c1-479b-9c72-21e922357299" TargetMode="External"/><Relationship Id="rId3" Type="http://schemas.openxmlformats.org/officeDocument/2006/relationships/hyperlink" Target="https://apparelresources.com/business-news/sourcing/increase-import-silk-fabrics-vietnam-big-threat-india/" TargetMode="External"/><Relationship Id="rId7" Type="http://schemas.openxmlformats.org/officeDocument/2006/relationships/hyperlink" Target="https://retail.regionaldirectory.us/ceramic-studios-and-products/" TargetMode="External"/><Relationship Id="rId2" Type="http://schemas.openxmlformats.org/officeDocument/2006/relationships/hyperlink" Target="https://www.indiaspend.com/indias-leather-exports-decline-as-cow-related-violence-increases-99395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nvestopedia.com/terms/t/trade.asp" TargetMode="External"/><Relationship Id="rId5" Type="http://schemas.openxmlformats.org/officeDocument/2006/relationships/hyperlink" Target="https://economictimes.indiatimes.com/news/economy/indicators/indias-exports-fall-in-january-so-do-imports/articleshow/62934403.cms?from=mdr&amp;utm_source=contentofinterest&amp;utm_medium=text&amp;utm_campaign=cppst" TargetMode="External"/><Relationship Id="rId10" Type="http://schemas.openxmlformats.org/officeDocument/2006/relationships/hyperlink" Target="https://colah.github.io/posts/2015-08-Understanding-LSTMs/" TargetMode="External"/><Relationship Id="rId4" Type="http://schemas.openxmlformats.org/officeDocument/2006/relationships/hyperlink" Target="https://www.tpci.in/blogs/product-profile-ceramics/" TargetMode="External"/><Relationship Id="rId9" Type="http://schemas.openxmlformats.org/officeDocument/2006/relationships/hyperlink" Target="https://www.irishtimes.com/news/environment/increasing-fossil-fuel-use-push-carbon-emissions-to-record-high-1.3721474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AB0C9-0332-4019-B48C-2340827025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031" y="749244"/>
            <a:ext cx="8825659" cy="958049"/>
          </a:xfrm>
        </p:spPr>
        <p:txBody>
          <a:bodyPr>
            <a:normAutofit/>
          </a:bodyPr>
          <a:lstStyle/>
          <a:p>
            <a:r>
              <a:rPr lang="en-US" sz="4000" dirty="0"/>
              <a:t>Indian Trade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77B092-722A-4F72-BEFF-BE8F716528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4428" y="2260095"/>
            <a:ext cx="8825659" cy="86142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by</a:t>
            </a:r>
            <a:r>
              <a:rPr lang="en-US" dirty="0"/>
              <a:t> Akarsh Somani(162) and Gaurav Misra(172)</a:t>
            </a:r>
          </a:p>
          <a:p>
            <a:r>
              <a:rPr lang="en-US" b="1" dirty="0"/>
              <a:t>under</a:t>
            </a:r>
            <a:r>
              <a:rPr lang="en-US" dirty="0"/>
              <a:t> the supervision of Dr. Dalia Nandi</a:t>
            </a:r>
          </a:p>
          <a:p>
            <a:endParaRPr lang="en-US" dirty="0"/>
          </a:p>
        </p:txBody>
      </p:sp>
      <p:pic>
        <p:nvPicPr>
          <p:cNvPr id="3076" name="Picture 4" descr="Image result for trade images">
            <a:extLst>
              <a:ext uri="{FF2B5EF4-FFF2-40B4-BE49-F238E27FC236}">
                <a16:creationId xmlns:a16="http://schemas.microsoft.com/office/drawing/2014/main" id="{226EE1B8-3D32-46E0-8E69-44A0DC5BF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8267" y="3217767"/>
            <a:ext cx="4518735" cy="2923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8839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38435-A209-4BAB-B183-2C1B0CDC9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440" y="243785"/>
            <a:ext cx="10515600" cy="869885"/>
          </a:xfrm>
        </p:spPr>
        <p:txBody>
          <a:bodyPr/>
          <a:lstStyle/>
          <a:p>
            <a:r>
              <a:rPr lang="en-US" sz="4800" dirty="0"/>
              <a:t>Indian trade on Silk(HS Code - 50)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1DE5EB-1277-45F1-95A7-99527F98D3B5}"/>
              </a:ext>
            </a:extLst>
          </p:cNvPr>
          <p:cNvSpPr txBox="1"/>
          <p:nvPr/>
        </p:nvSpPr>
        <p:spPr>
          <a:xfrm>
            <a:off x="549861" y="1351147"/>
            <a:ext cx="109747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Currently, any import of silk fabrics from Vietnam attracts zero per cent duty, which makes India’s silk fabrics expensive. This has significantly affected the domestic market of India.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17BCE0-6B48-4ADB-B82F-D60CA066382E}"/>
              </a:ext>
            </a:extLst>
          </p:cNvPr>
          <p:cNvSpPr txBox="1"/>
          <p:nvPr/>
        </p:nvSpPr>
        <p:spPr>
          <a:xfrm>
            <a:off x="7910005" y="2406553"/>
            <a:ext cx="383515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Bharat Gandhi, Chairman, The Federation of Indian Art Silk Weaving Industry, averred that the phenomenal rise in the import of silk fabrics from Vietnam in last 2 years has deteriorated the conditions of silk fabric manufacturers hailing from Indian cities of Bhagalpur, Varanasi, Bengaluru, Surat and some parts of Tamil Nadu.</a:t>
            </a:r>
            <a:r>
              <a:rPr lang="en-US" sz="2000" baseline="-25000" dirty="0"/>
              <a:t>[2]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9AFA8E-5564-4EFD-BB2B-5DB4A9142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57" y="2087692"/>
            <a:ext cx="7250789" cy="432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50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D6FF-9149-40D5-9D02-8851E43A2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295" y="264695"/>
            <a:ext cx="10972800" cy="866274"/>
          </a:xfrm>
        </p:spPr>
        <p:txBody>
          <a:bodyPr/>
          <a:lstStyle/>
          <a:p>
            <a:r>
              <a:rPr lang="en-US" sz="4800" dirty="0"/>
              <a:t>Indian export on Ceramic Products.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9648EB-DCD0-4EE7-B638-78108FEAFC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416" y="1961777"/>
            <a:ext cx="6223051" cy="41957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E1805E-8782-4036-8E1D-F8A678B8CC90}"/>
              </a:ext>
            </a:extLst>
          </p:cNvPr>
          <p:cNvSpPr txBox="1"/>
          <p:nvPr/>
        </p:nvSpPr>
        <p:spPr>
          <a:xfrm>
            <a:off x="7113251" y="3118546"/>
            <a:ext cx="4557198" cy="3583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During 2017, India was the 24th largest ceramic trading nation in the world and accounted for a share of around 0.9% in total ceramics trade. During the period, from 2010 to 2017, India’s ceramics trade increased from US $836.8 million to US $1.8 billion at a CAGR of 10.07%.</a:t>
            </a:r>
          </a:p>
          <a:p>
            <a:r>
              <a:rPr lang="en-US" sz="2000" dirty="0"/>
              <a:t> </a:t>
            </a:r>
          </a:p>
          <a:p>
            <a:r>
              <a:rPr lang="en-US" sz="2000" dirty="0"/>
              <a:t>-By CATR, (Centre for Advance Trade Research) | August 29, 2018[3]</a:t>
            </a:r>
          </a:p>
        </p:txBody>
      </p:sp>
      <p:pic>
        <p:nvPicPr>
          <p:cNvPr id="1026" name="Picture 2" descr="Image result for ceramic products">
            <a:extLst>
              <a:ext uri="{FF2B5EF4-FFF2-40B4-BE49-F238E27FC236}">
                <a16:creationId xmlns:a16="http://schemas.microsoft.com/office/drawing/2014/main" id="{388B9117-A343-4690-8E31-0F9878696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418" y="1450856"/>
            <a:ext cx="1499015" cy="1499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eramic products">
            <a:extLst>
              <a:ext uri="{FF2B5EF4-FFF2-40B4-BE49-F238E27FC236}">
                <a16:creationId xmlns:a16="http://schemas.microsoft.com/office/drawing/2014/main" id="{73969381-ACCE-44B6-B785-548A28889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5921" y="1450856"/>
            <a:ext cx="2564528" cy="1538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6104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E3211-60B0-4337-BCE0-C89960DC2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-355106"/>
            <a:ext cx="9404723" cy="2627790"/>
          </a:xfrm>
        </p:spPr>
        <p:txBody>
          <a:bodyPr>
            <a:normAutofit fontScale="90000"/>
          </a:bodyPr>
          <a:lstStyle/>
          <a:p>
            <a:r>
              <a:rPr lang="en-US" dirty="0"/>
              <a:t>Import/Export of HS Code 27– </a:t>
            </a:r>
            <a:br>
              <a:rPr lang="en-US" dirty="0"/>
            </a:br>
            <a:r>
              <a:rPr lang="en-US" sz="1200" dirty="0"/>
              <a:t>MINERAL FUELS, MINERAL OILS AND PRODUCTS OF THEIR DISTILLATION; BITUMINOUS SUBSTANCES; MINERAL WAXES.</a:t>
            </a:r>
            <a:br>
              <a:rPr lang="en-US" sz="1200" dirty="0"/>
            </a:br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3E23F2-751A-4B05-BEE6-F3431F160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053" y="1608067"/>
            <a:ext cx="5893595" cy="38355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DCB73E-5CE5-4014-88EF-2812AA2B209B}"/>
              </a:ext>
            </a:extLst>
          </p:cNvPr>
          <p:cNvSpPr txBox="1"/>
          <p:nvPr/>
        </p:nvSpPr>
        <p:spPr>
          <a:xfrm>
            <a:off x="1213281" y="5587020"/>
            <a:ext cx="99074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Petroleum and crude oil imports continued to inflate India’s import bill, rising 42.64% from last year to $11.65 billion.</a:t>
            </a:r>
          </a:p>
          <a:p>
            <a:pPr algn="r"/>
            <a:r>
              <a:rPr lang="en-US" sz="2000" dirty="0"/>
              <a:t>-Feb 16, 2018, India Times</a:t>
            </a:r>
            <a:r>
              <a:rPr lang="en-US" sz="2000" baseline="-25000" dirty="0"/>
              <a:t>[4]</a:t>
            </a:r>
          </a:p>
        </p:txBody>
      </p:sp>
      <p:pic>
        <p:nvPicPr>
          <p:cNvPr id="2050" name="Picture 2" descr="Image result for mineral fuels">
            <a:extLst>
              <a:ext uri="{FF2B5EF4-FFF2-40B4-BE49-F238E27FC236}">
                <a16:creationId xmlns:a16="http://schemas.microsoft.com/office/drawing/2014/main" id="{D9BA148F-A949-457C-909F-8A60772BE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589" y="2114310"/>
            <a:ext cx="4770267" cy="253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7231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94D99-1BCF-42E3-A986-DA6785A3E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5874" y="287582"/>
            <a:ext cx="9404723" cy="1400530"/>
          </a:xfrm>
        </p:spPr>
        <p:txBody>
          <a:bodyPr>
            <a:noAutofit/>
          </a:bodyPr>
          <a:lstStyle/>
          <a:p>
            <a:r>
              <a:rPr lang="en-US" sz="4800" dirty="0"/>
              <a:t>Top Countries From which Mineral products are Imported.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028581-C473-4FE1-84E4-55841C51B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158" y="1784365"/>
            <a:ext cx="8021589" cy="499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572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Forecasting on Monthly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Can we find some pattern in our data to predict what could be total trade amount of next month?</a:t>
            </a:r>
          </a:p>
        </p:txBody>
      </p:sp>
    </p:spTree>
    <p:extLst>
      <p:ext uri="{BB962C8B-B14F-4D97-AF65-F5344CB8AC3E}">
        <p14:creationId xmlns:p14="http://schemas.microsoft.com/office/powerpoint/2010/main" val="3785116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6569"/>
            <a:ext cx="10972800" cy="1600200"/>
          </a:xfrm>
        </p:spPr>
        <p:txBody>
          <a:bodyPr/>
          <a:lstStyle/>
          <a:p>
            <a:r>
              <a:rPr lang="en-IN" dirty="0"/>
              <a:t>Can we see pattern by just visualizing it?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24" y="1900990"/>
            <a:ext cx="8741413" cy="4525963"/>
          </a:xfrm>
        </p:spPr>
      </p:pic>
    </p:spTree>
    <p:extLst>
      <p:ext uri="{BB962C8B-B14F-4D97-AF65-F5344CB8AC3E}">
        <p14:creationId xmlns:p14="http://schemas.microsoft.com/office/powerpoint/2010/main" val="3550981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632" y="360947"/>
            <a:ext cx="10972800" cy="1600200"/>
          </a:xfrm>
        </p:spPr>
        <p:txBody>
          <a:bodyPr>
            <a:normAutofit/>
          </a:bodyPr>
          <a:lstStyle/>
          <a:p>
            <a:r>
              <a:rPr lang="en-IN" dirty="0"/>
              <a:t>How to Forecast Trade Amount for Next Month?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2296" y="2515629"/>
            <a:ext cx="8946541" cy="4195481"/>
          </a:xfrm>
        </p:spPr>
        <p:txBody>
          <a:bodyPr>
            <a:normAutofit/>
          </a:bodyPr>
          <a:lstStyle/>
          <a:p>
            <a:r>
              <a:rPr lang="en-IN" sz="2000" dirty="0"/>
              <a:t>Using Moving Average Model</a:t>
            </a:r>
          </a:p>
          <a:p>
            <a:r>
              <a:rPr lang="en-IN" sz="2000" dirty="0"/>
              <a:t>Using ARIMA (Auto Regressive Integrated Moving Average Model)</a:t>
            </a:r>
          </a:p>
          <a:p>
            <a:r>
              <a:rPr lang="en-IN" sz="2000" dirty="0"/>
              <a:t>Using CNN (Convolutional Neural Networks) models</a:t>
            </a:r>
          </a:p>
          <a:p>
            <a:r>
              <a:rPr lang="en-IN" sz="2000" dirty="0"/>
              <a:t>Using RNN (Recurrent Neural Networks) models</a:t>
            </a:r>
          </a:p>
          <a:p>
            <a:r>
              <a:rPr lang="en-IN" sz="2000" dirty="0"/>
              <a:t>Using LSTM (Long Short Term Memory) models, which are basically a modifications over RNNs</a:t>
            </a:r>
          </a:p>
        </p:txBody>
      </p:sp>
    </p:spTree>
    <p:extLst>
      <p:ext uri="{BB962C8B-B14F-4D97-AF65-F5344CB8AC3E}">
        <p14:creationId xmlns:p14="http://schemas.microsoft.com/office/powerpoint/2010/main" val="4157127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LSTMs are the way to go, 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568" y="2093496"/>
            <a:ext cx="10972800" cy="4525963"/>
          </a:xfrm>
        </p:spPr>
        <p:txBody>
          <a:bodyPr>
            <a:normAutofit/>
          </a:bodyPr>
          <a:lstStyle/>
          <a:p>
            <a:r>
              <a:rPr lang="en-IN" sz="2000" dirty="0"/>
              <a:t>Moving Average models may perform moderately in short term forecasting but are not reliable since there’s no weightage of past values taken.</a:t>
            </a:r>
          </a:p>
          <a:p>
            <a:r>
              <a:rPr lang="en-GB" sz="2000" dirty="0"/>
              <a:t>ARIMA method is appropriate only for a time series that is stationary.</a:t>
            </a:r>
          </a:p>
          <a:p>
            <a:r>
              <a:rPr lang="en-GB" sz="2000" dirty="0"/>
              <a:t>CNNs are inappropriate for sequential data as they can’t use past values to make predictions.</a:t>
            </a:r>
          </a:p>
          <a:p>
            <a:r>
              <a:rPr lang="en-GB" sz="2000" dirty="0"/>
              <a:t>RNNs are used for processing sequential data  but perform badly in case of </a:t>
            </a:r>
            <a:r>
              <a:rPr lang="en-GB" sz="2000" i="1" dirty="0"/>
              <a:t>long-term dependency</a:t>
            </a:r>
            <a:r>
              <a:rPr lang="en-GB" sz="2000" dirty="0"/>
              <a:t>, this happens because of vanishing gradient problem.</a:t>
            </a:r>
          </a:p>
          <a:p>
            <a:r>
              <a:rPr lang="en-IN" sz="2000" dirty="0"/>
              <a:t>LSTMs store past information and know what to forget and what not to forget which is a modification over RNNs.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6751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569" y="457635"/>
            <a:ext cx="10972800" cy="974558"/>
          </a:xfrm>
        </p:spPr>
        <p:txBody>
          <a:bodyPr/>
          <a:lstStyle/>
          <a:p>
            <a:r>
              <a:rPr lang="en-IN" dirty="0"/>
              <a:t>Long Short Term Memory (LSTM)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361" y="3752865"/>
            <a:ext cx="6991341" cy="2626948"/>
          </a:xfrm>
        </p:spPr>
      </p:pic>
      <p:sp>
        <p:nvSpPr>
          <p:cNvPr id="9" name="TextBox 8"/>
          <p:cNvSpPr txBox="1"/>
          <p:nvPr/>
        </p:nvSpPr>
        <p:spPr>
          <a:xfrm>
            <a:off x="1178804" y="1636730"/>
            <a:ext cx="9088915" cy="188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ts val="1000"/>
              </a:spcBef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Char char=""/>
            </a:pPr>
            <a:r>
              <a:rPr lang="en-GB" sz="2000" dirty="0"/>
              <a:t>Special kind of RNN, capable of learning long-term dependencies.</a:t>
            </a:r>
          </a:p>
          <a:p>
            <a:pPr marL="342900" lvl="0" indent="-342900">
              <a:spcBef>
                <a:spcPts val="1000"/>
              </a:spcBef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Char char=""/>
            </a:pPr>
            <a:r>
              <a:rPr lang="en-GB" sz="2000" dirty="0"/>
              <a:t>Remembering information for long periods of time is practically their default behaviour.</a:t>
            </a:r>
          </a:p>
          <a:p>
            <a:pPr marL="342900" lvl="0" indent="-342900">
              <a:spcBef>
                <a:spcPts val="1000"/>
              </a:spcBef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Char char=""/>
            </a:pPr>
            <a:r>
              <a:rPr lang="en-GB" sz="2000" dirty="0"/>
              <a:t>There are three different gates that regulate information flow in an LSTM cell. A forget gate, input gate, and output gate.</a:t>
            </a:r>
          </a:p>
        </p:txBody>
      </p:sp>
    </p:spTree>
    <p:extLst>
      <p:ext uri="{BB962C8B-B14F-4D97-AF65-F5344CB8AC3E}">
        <p14:creationId xmlns:p14="http://schemas.microsoft.com/office/powerpoint/2010/main" val="3728173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568" y="288757"/>
            <a:ext cx="10972800" cy="998621"/>
          </a:xfrm>
        </p:spPr>
        <p:txBody>
          <a:bodyPr/>
          <a:lstStyle/>
          <a:p>
            <a:r>
              <a:rPr lang="en-IN" dirty="0"/>
              <a:t>Forecasting Results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442" y="1509312"/>
            <a:ext cx="9192657" cy="4838241"/>
          </a:xfrm>
        </p:spPr>
      </p:pic>
    </p:spTree>
    <p:extLst>
      <p:ext uri="{BB962C8B-B14F-4D97-AF65-F5344CB8AC3E}">
        <p14:creationId xmlns:p14="http://schemas.microsoft.com/office/powerpoint/2010/main" val="4228584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58FC9-94A0-4C20-81DE-50234A381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05325"/>
            <a:ext cx="10972800" cy="950495"/>
          </a:xfrm>
        </p:spPr>
        <p:txBody>
          <a:bodyPr/>
          <a:lstStyle/>
          <a:p>
            <a:r>
              <a:rPr lang="en-US" dirty="0"/>
              <a:t>About Data-Set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438C1-EE3F-4055-B936-9601FB3EF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330" y="1476262"/>
            <a:ext cx="8946541" cy="46491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Yearly Data</a:t>
            </a:r>
          </a:p>
          <a:p>
            <a:r>
              <a:rPr lang="en-US" sz="2000" dirty="0"/>
              <a:t>Data Source - </a:t>
            </a:r>
            <a:r>
              <a:rPr lang="en-US" sz="2000" i="1" dirty="0"/>
              <a:t>Kaggle</a:t>
            </a:r>
            <a:r>
              <a:rPr lang="en-US" sz="2000" dirty="0"/>
              <a:t>.</a:t>
            </a:r>
          </a:p>
          <a:p>
            <a:r>
              <a:rPr lang="en-US" sz="2000" dirty="0"/>
              <a:t>Data available ranges between 2010 to 2018.</a:t>
            </a:r>
          </a:p>
          <a:p>
            <a:r>
              <a:rPr lang="en-US" sz="2000" dirty="0"/>
              <a:t>The trade amount is represented in million US $.</a:t>
            </a:r>
          </a:p>
          <a:p>
            <a:r>
              <a:rPr lang="en-US" sz="2000" dirty="0"/>
              <a:t>Data includes HS Code, Commodity, Value, Country and Year.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Monthly Data</a:t>
            </a:r>
          </a:p>
          <a:p>
            <a:r>
              <a:rPr lang="en-US" sz="2000" dirty="0"/>
              <a:t>Data source - </a:t>
            </a:r>
            <a:r>
              <a:rPr lang="en-US" sz="2000" i="1" dirty="0"/>
              <a:t>Department of Commerce</a:t>
            </a:r>
            <a:r>
              <a:rPr lang="en-US" sz="2000" dirty="0"/>
              <a:t> website.</a:t>
            </a:r>
          </a:p>
          <a:p>
            <a:r>
              <a:rPr lang="en-US" sz="2000" dirty="0"/>
              <a:t>Data available ranges between Jan, 2006 to Sept, 2019.</a:t>
            </a:r>
          </a:p>
          <a:p>
            <a:r>
              <a:rPr lang="en-US" sz="2000" dirty="0"/>
              <a:t>The trade amount is represented in million US $.</a:t>
            </a:r>
          </a:p>
          <a:p>
            <a:r>
              <a:rPr lang="en-US" sz="2000" dirty="0"/>
              <a:t>Data includes the total amount of trade in a month.</a:t>
            </a:r>
          </a:p>
        </p:txBody>
      </p:sp>
    </p:spTree>
    <p:extLst>
      <p:ext uri="{BB962C8B-B14F-4D97-AF65-F5344CB8AC3E}">
        <p14:creationId xmlns:p14="http://schemas.microsoft.com/office/powerpoint/2010/main" val="491999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568" y="180474"/>
            <a:ext cx="10972800" cy="1600200"/>
          </a:xfrm>
        </p:spPr>
        <p:txBody>
          <a:bodyPr/>
          <a:lstStyle/>
          <a:p>
            <a:r>
              <a:rPr lang="en-IN" dirty="0"/>
              <a:t>Key Takeaways from the Forecasting Curve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97242"/>
            <a:ext cx="10972800" cy="4128922"/>
          </a:xfrm>
        </p:spPr>
        <p:txBody>
          <a:bodyPr>
            <a:normAutofit/>
          </a:bodyPr>
          <a:lstStyle/>
          <a:p>
            <a:r>
              <a:rPr lang="en-IN" sz="2000" dirty="0"/>
              <a:t>The mean of Error in forecasting is 3363.970323 and standard deviation is 2352.545462.</a:t>
            </a:r>
          </a:p>
          <a:p>
            <a:r>
              <a:rPr lang="en-IN" sz="2000" dirty="0"/>
              <a:t>To get more accurate forecasting we should fine tune our model’s parameter in a better way.</a:t>
            </a:r>
          </a:p>
          <a:p>
            <a:r>
              <a:rPr lang="en-IN" sz="2000" dirty="0"/>
              <a:t>We can also modify our model’s network structure.</a:t>
            </a:r>
          </a:p>
          <a:p>
            <a:r>
              <a:rPr lang="en-IN" sz="2000" dirty="0"/>
              <a:t>The brighter side is that </a:t>
            </a:r>
            <a:r>
              <a:rPr lang="en-IN" sz="2000" b="1" dirty="0"/>
              <a:t>our model is able to forecast right trend of trade import amount</a:t>
            </a:r>
            <a:r>
              <a:rPr lang="en-IN" sz="2000" dirty="0"/>
              <a:t>.</a:t>
            </a:r>
          </a:p>
          <a:p>
            <a:r>
              <a:rPr lang="en-IN" sz="2000" dirty="0"/>
              <a:t>As we have only 165 data points (150 training + 15 validation), it’s too much to ask for a very high accuracy.</a:t>
            </a:r>
          </a:p>
          <a:p>
            <a:r>
              <a:rPr lang="en-IN" sz="2000" dirty="0"/>
              <a:t>More data points will improve our model’s accuracy.</a:t>
            </a:r>
          </a:p>
        </p:txBody>
      </p:sp>
    </p:spTree>
    <p:extLst>
      <p:ext uri="{BB962C8B-B14F-4D97-AF65-F5344CB8AC3E}">
        <p14:creationId xmlns:p14="http://schemas.microsoft.com/office/powerpoint/2010/main" val="13970236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7356"/>
            <a:ext cx="10972800" cy="950495"/>
          </a:xfrm>
        </p:spPr>
        <p:txBody>
          <a:bodyPr/>
          <a:lstStyle/>
          <a:p>
            <a:r>
              <a:rPr lang="en-IN" dirty="0"/>
              <a:t>Future To-Do’s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33338"/>
            <a:ext cx="10972800" cy="4525963"/>
          </a:xfrm>
        </p:spPr>
        <p:txBody>
          <a:bodyPr>
            <a:normAutofit/>
          </a:bodyPr>
          <a:lstStyle/>
          <a:p>
            <a:r>
              <a:rPr lang="en-IN" sz="2000" dirty="0"/>
              <a:t>Going Back to data and searching all kind of patterns.</a:t>
            </a:r>
          </a:p>
          <a:p>
            <a:r>
              <a:rPr lang="en-IN" sz="2000" dirty="0"/>
              <a:t>Finding any major country impacting our import/export.</a:t>
            </a:r>
          </a:p>
          <a:p>
            <a:r>
              <a:rPr lang="en-IN" sz="2000" dirty="0"/>
              <a:t>Drawing more insights about trade.</a:t>
            </a:r>
          </a:p>
          <a:p>
            <a:r>
              <a:rPr lang="en-IN" sz="2000" dirty="0"/>
              <a:t>Collecting more data points.</a:t>
            </a:r>
          </a:p>
          <a:p>
            <a:r>
              <a:rPr lang="en-IN" sz="2000" dirty="0"/>
              <a:t>Forecasting on export data.</a:t>
            </a:r>
          </a:p>
          <a:p>
            <a:r>
              <a:rPr lang="en-IN" sz="2000" dirty="0"/>
              <a:t>Forecasting for trade with specific HS-code or country.</a:t>
            </a:r>
          </a:p>
          <a:p>
            <a:r>
              <a:rPr lang="en-IN" sz="2000" dirty="0"/>
              <a:t>Fine tune existing model.</a:t>
            </a:r>
          </a:p>
        </p:txBody>
      </p:sp>
    </p:spTree>
    <p:extLst>
      <p:ext uri="{BB962C8B-B14F-4D97-AF65-F5344CB8AC3E}">
        <p14:creationId xmlns:p14="http://schemas.microsoft.com/office/powerpoint/2010/main" val="1420672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33761-C3D0-4742-97A2-D741852EC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21106"/>
            <a:ext cx="10972800" cy="902368"/>
          </a:xfrm>
        </p:spPr>
        <p:txBody>
          <a:bodyPr/>
          <a:lstStyle/>
          <a:p>
            <a:r>
              <a:rPr lang="en-US" dirty="0"/>
              <a:t>References -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46796-335B-4CEC-889D-A26EE232F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96113"/>
            <a:ext cx="8946541" cy="472046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[1] - </a:t>
            </a:r>
            <a:r>
              <a:rPr lang="en-US" u="sng" dirty="0">
                <a:hlinkClick r:id="rId2"/>
              </a:rPr>
              <a:t>https://www.indiaspend.com/indias-leather-exports-decline-as-cow-related-violence-increases-99395/</a:t>
            </a:r>
            <a:endParaRPr lang="en-US" dirty="0"/>
          </a:p>
          <a:p>
            <a:r>
              <a:rPr lang="en-US" dirty="0"/>
              <a:t>[2] - </a:t>
            </a:r>
            <a:r>
              <a:rPr lang="en-US" dirty="0">
                <a:hlinkClick r:id="rId3"/>
              </a:rPr>
              <a:t>https://apparelresources.com/business-news/sourcing/increase-import-silk-fabrics-vietnam-big-threat-india/</a:t>
            </a:r>
            <a:endParaRPr lang="en-US" dirty="0"/>
          </a:p>
          <a:p>
            <a:r>
              <a:rPr lang="en-US" dirty="0"/>
              <a:t>[3] - </a:t>
            </a:r>
            <a:r>
              <a:rPr lang="en-US" u="sng" dirty="0">
                <a:hlinkClick r:id="rId4"/>
              </a:rPr>
              <a:t>https://www.tpci.in/blogs/product-profile-ceramics/</a:t>
            </a:r>
            <a:endParaRPr lang="en-US" u="sng" dirty="0"/>
          </a:p>
          <a:p>
            <a:r>
              <a:rPr lang="en-US" dirty="0"/>
              <a:t>[4] - </a:t>
            </a:r>
            <a:r>
              <a:rPr lang="en-US" dirty="0">
                <a:hlinkClick r:id="rId5"/>
              </a:rPr>
              <a:t>https://economictimes.indiatimes.com/news/economy/indicators/indias-exports-fall-in-january-so-do-imports/articleshow/62934403.cms?from=mdr&amp;utm_source=contentofinterest&amp;utm_medium=text&amp;utm_campaign=cppst</a:t>
            </a:r>
            <a:endParaRPr lang="en-US" dirty="0"/>
          </a:p>
          <a:p>
            <a:r>
              <a:rPr lang="en-US" dirty="0"/>
              <a:t>Image Source - </a:t>
            </a:r>
            <a:r>
              <a:rPr lang="en-US" dirty="0">
                <a:hlinkClick r:id="rId6"/>
              </a:rPr>
              <a:t>https://www.investopedia.com/terms/t/trade.asp</a:t>
            </a:r>
            <a:endParaRPr lang="en-US" dirty="0"/>
          </a:p>
          <a:p>
            <a:r>
              <a:rPr lang="en-US" dirty="0">
                <a:hlinkClick r:id="rId7"/>
              </a:rPr>
              <a:t>https://retail.regionaldirectory.us/ceramic-studios-and-products/</a:t>
            </a:r>
            <a:endParaRPr lang="en-US" dirty="0"/>
          </a:p>
          <a:p>
            <a:r>
              <a:rPr lang="en-US" dirty="0">
                <a:hlinkClick r:id="rId8"/>
              </a:rPr>
              <a:t>https://www.ar.hwaiat.com/Products.aspx?CID=249&amp;&amp;new022d261d-a6c1-479b-9c72-21e922357299</a:t>
            </a:r>
            <a:endParaRPr lang="en-US" dirty="0"/>
          </a:p>
          <a:p>
            <a:r>
              <a:rPr lang="en-US" dirty="0">
                <a:hlinkClick r:id="rId9"/>
              </a:rPr>
              <a:t>https://www.irishtimes.com/news/environment/increasing-fossil-fuel-use-push-carbon-emissions-to-record-high-1.3721474</a:t>
            </a:r>
            <a:endParaRPr lang="en-US" dirty="0"/>
          </a:p>
          <a:p>
            <a:r>
              <a:rPr lang="en-US" dirty="0">
                <a:hlinkClick r:id="rId10"/>
              </a:rPr>
              <a:t>https://colah.github.io/posts/2015-08-Understanding-LSTMs/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2390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Hold tight, we’re coding!!!</a:t>
            </a:r>
          </a:p>
        </p:txBody>
      </p:sp>
    </p:spTree>
    <p:extLst>
      <p:ext uri="{BB962C8B-B14F-4D97-AF65-F5344CB8AC3E}">
        <p14:creationId xmlns:p14="http://schemas.microsoft.com/office/powerpoint/2010/main" val="1518136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8B131-0ACF-4C4A-8FDF-58428146F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8" y="397042"/>
            <a:ext cx="10972800" cy="962526"/>
          </a:xfrm>
        </p:spPr>
        <p:txBody>
          <a:bodyPr/>
          <a:lstStyle/>
          <a:p>
            <a:r>
              <a:rPr lang="en-US" dirty="0"/>
              <a:t>How the data looks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DD122B-D2BF-432B-8FFA-8DE51E0A16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t="1" r="-2" b="43969"/>
          <a:stretch/>
        </p:blipFill>
        <p:spPr>
          <a:xfrm>
            <a:off x="281762" y="1627548"/>
            <a:ext cx="11628471" cy="2268000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558" y="4145914"/>
            <a:ext cx="5895474" cy="191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850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Yearly Data Insights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Can we draw some useful insights by performing various data analytics techniques</a:t>
            </a:r>
          </a:p>
        </p:txBody>
      </p:sp>
    </p:spTree>
    <p:extLst>
      <p:ext uri="{BB962C8B-B14F-4D97-AF65-F5344CB8AC3E}">
        <p14:creationId xmlns:p14="http://schemas.microsoft.com/office/powerpoint/2010/main" val="3321815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E724B-005D-46E0-995D-2B752C5AB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569" y="143478"/>
            <a:ext cx="10972800" cy="878305"/>
          </a:xfrm>
        </p:spPr>
        <p:txBody>
          <a:bodyPr/>
          <a:lstStyle/>
          <a:p>
            <a:r>
              <a:rPr lang="en-US" dirty="0"/>
              <a:t>Plots and inferences	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C1D54CC-0E73-486A-9B5B-3A37C34DF1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465" y="1167064"/>
            <a:ext cx="6275944" cy="53840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E3C54A-AECB-4B28-8430-406E9812B3B7}"/>
              </a:ext>
            </a:extLst>
          </p:cNvPr>
          <p:cNvSpPr txBox="1"/>
          <p:nvPr/>
        </p:nvSpPr>
        <p:spPr>
          <a:xfrm>
            <a:off x="6676008" y="1382731"/>
            <a:ext cx="5157927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27 - Mineral Fuels, Mineral Oils And Products Of Their Distillation; Bituminous Substances; Mineral Waxes</a:t>
            </a:r>
          </a:p>
          <a:p>
            <a:endParaRPr lang="en-US" sz="2000" dirty="0"/>
          </a:p>
          <a:p>
            <a:r>
              <a:rPr lang="en-US" sz="2000" dirty="0"/>
              <a:t>71 - Natural Or Cultured Pearls, Precious Or Semiprecious Stones, pre. Metals, Clad With Pre. Metal And Articles. Jewelry; Coin.</a:t>
            </a:r>
          </a:p>
          <a:p>
            <a:endParaRPr lang="en-US" sz="2000" dirty="0"/>
          </a:p>
          <a:p>
            <a:r>
              <a:rPr lang="en-US" sz="2000" dirty="0"/>
              <a:t>85 - Electrical Machinery And Equipment And Parts Thereof; Sound Recorders And Reproducers, Television Image And Sound Recorders And Reproducers, and Parts.</a:t>
            </a:r>
          </a:p>
          <a:p>
            <a:endParaRPr lang="en-US" sz="2000" dirty="0"/>
          </a:p>
          <a:p>
            <a:r>
              <a:rPr lang="en-US" sz="2000" dirty="0"/>
              <a:t>84 - Nuclear Reactors, Boilers, Machinery And Mechanical Appliances; Parts Thereof.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206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F4D6B-5F5E-4074-9A37-2D2984DC3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9" y="312820"/>
            <a:ext cx="10972800" cy="926432"/>
          </a:xfrm>
        </p:spPr>
        <p:txBody>
          <a:bodyPr/>
          <a:lstStyle/>
          <a:p>
            <a:r>
              <a:rPr lang="en-US" dirty="0"/>
              <a:t>Plots and inferences	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10DAF70-D6B3-4545-A20E-57AC71BE3D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727" y="1357752"/>
            <a:ext cx="6549333" cy="52561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A1051F-706E-4D28-AB84-0AD846B5F16B}"/>
              </a:ext>
            </a:extLst>
          </p:cNvPr>
          <p:cNvSpPr txBox="1"/>
          <p:nvPr/>
        </p:nvSpPr>
        <p:spPr>
          <a:xfrm>
            <a:off x="7403977" y="2301084"/>
            <a:ext cx="41419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r>
              <a:rPr lang="en-US" sz="2000" dirty="0"/>
              <a:t>Maximum import is from China and the Maximum export is to U.S.A.</a:t>
            </a:r>
          </a:p>
        </p:txBody>
      </p:sp>
    </p:spTree>
    <p:extLst>
      <p:ext uri="{BB962C8B-B14F-4D97-AF65-F5344CB8AC3E}">
        <p14:creationId xmlns:p14="http://schemas.microsoft.com/office/powerpoint/2010/main" val="324787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9D104-A797-43C0-9A3C-A6BF4AABA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88758"/>
            <a:ext cx="10972800" cy="1600200"/>
          </a:xfrm>
        </p:spPr>
        <p:txBody>
          <a:bodyPr/>
          <a:lstStyle/>
          <a:p>
            <a:r>
              <a:rPr lang="en-US" dirty="0"/>
              <a:t>India’s Trade with China and U.S.A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09B964-309D-4A1E-A228-7A9D77197F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077" y="2209520"/>
            <a:ext cx="5774923" cy="41957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A66658-7C22-494A-A58C-12012A893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09520"/>
            <a:ext cx="5774923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077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409C3-0ED0-4851-9FD6-925F00DD5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418" y="397042"/>
            <a:ext cx="9404723" cy="978096"/>
          </a:xfrm>
        </p:spPr>
        <p:txBody>
          <a:bodyPr/>
          <a:lstStyle/>
          <a:p>
            <a:r>
              <a:rPr lang="en-US" dirty="0"/>
              <a:t>Plots and Inferences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AD72399-75FE-466F-8028-2A15408B26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2" y="2097026"/>
            <a:ext cx="7248179" cy="41957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F71EF3-8B3F-4EA5-BF7D-7C1A1AC8DFDD}"/>
              </a:ext>
            </a:extLst>
          </p:cNvPr>
          <p:cNvSpPr txBox="1"/>
          <p:nvPr/>
        </p:nvSpPr>
        <p:spPr>
          <a:xfrm>
            <a:off x="8037096" y="2225842"/>
            <a:ext cx="35748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can see a Bump in Import from year 2016-2017.</a:t>
            </a:r>
          </a:p>
          <a:p>
            <a:endParaRPr lang="en-US" sz="2000" dirty="0"/>
          </a:p>
          <a:p>
            <a:r>
              <a:rPr lang="en-US" sz="2000" dirty="0"/>
              <a:t>That year GST came in picture and the custom duty was revised. </a:t>
            </a:r>
          </a:p>
        </p:txBody>
      </p:sp>
    </p:spTree>
    <p:extLst>
      <p:ext uri="{BB962C8B-B14F-4D97-AF65-F5344CB8AC3E}">
        <p14:creationId xmlns:p14="http://schemas.microsoft.com/office/powerpoint/2010/main" val="2230411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8BBB3-BC0B-4E40-88D5-93247FE96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India’s export on skins, hides and leather is decreasing.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08905F-C968-4050-8C22-BB0E4C935C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2" y="1968658"/>
            <a:ext cx="7248179" cy="41957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88A363-4EA3-4092-B170-387CE6950DA5}"/>
              </a:ext>
            </a:extLst>
          </p:cNvPr>
          <p:cNvSpPr txBox="1"/>
          <p:nvPr/>
        </p:nvSpPr>
        <p:spPr>
          <a:xfrm>
            <a:off x="8265111" y="1862126"/>
            <a:ext cx="2565647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India’s Leather Exports Decline, As Cow-Related Violence Increases.</a:t>
            </a:r>
          </a:p>
          <a:p>
            <a:endParaRPr lang="en-US" sz="2000" b="1" dirty="0"/>
          </a:p>
          <a:p>
            <a:r>
              <a:rPr lang="en-US" sz="2000" dirty="0"/>
              <a:t>Export growth slowed to 9.37% in 2014-15 and declined more than 19 percentage points in 2015-16, the data show.</a:t>
            </a:r>
          </a:p>
          <a:p>
            <a:endParaRPr lang="en-US" sz="2000" dirty="0"/>
          </a:p>
          <a:p>
            <a:r>
              <a:rPr lang="en-US" sz="2000" dirty="0"/>
              <a:t>- by </a:t>
            </a:r>
            <a:r>
              <a:rPr lang="en-US" sz="2000" dirty="0" err="1"/>
              <a:t>Indiaspend</a:t>
            </a:r>
            <a:r>
              <a:rPr lang="en-US" sz="2000" baseline="-25000" dirty="0"/>
              <a:t>[1]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578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1446</TotalTime>
  <Words>1155</Words>
  <Application>Microsoft Office PowerPoint</Application>
  <PresentationFormat>Widescreen</PresentationFormat>
  <Paragraphs>98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Century Gothic</vt:lpstr>
      <vt:lpstr>Courier New</vt:lpstr>
      <vt:lpstr>Palatino Linotype</vt:lpstr>
      <vt:lpstr>Wingdings 3</vt:lpstr>
      <vt:lpstr>Executive</vt:lpstr>
      <vt:lpstr>Indian Trade Data Analysis</vt:lpstr>
      <vt:lpstr>About Data-Set</vt:lpstr>
      <vt:lpstr>How the data looks</vt:lpstr>
      <vt:lpstr>Yearly Data Insights</vt:lpstr>
      <vt:lpstr>Plots and inferences </vt:lpstr>
      <vt:lpstr>Plots and inferences </vt:lpstr>
      <vt:lpstr>India’s Trade with China and U.S.A</vt:lpstr>
      <vt:lpstr>Plots and Inferences</vt:lpstr>
      <vt:lpstr>India’s export on skins, hides and leather is decreasing.</vt:lpstr>
      <vt:lpstr>Indian trade on Silk(HS Code - 50)</vt:lpstr>
      <vt:lpstr>Indian export on Ceramic Products.</vt:lpstr>
      <vt:lpstr>Import/Export of HS Code 27–  MINERAL FUELS, MINERAL OILS AND PRODUCTS OF THEIR DISTILLATION; BITUMINOUS SUBSTANCES; MINERAL WAXES. </vt:lpstr>
      <vt:lpstr>Top Countries From which Mineral products are Imported. </vt:lpstr>
      <vt:lpstr>Forecasting on Monthly Data</vt:lpstr>
      <vt:lpstr>Can we see pattern by just visualizing it?</vt:lpstr>
      <vt:lpstr>How to Forecast Trade Amount for Next Month?</vt:lpstr>
      <vt:lpstr>LSTMs are the way to go, why?</vt:lpstr>
      <vt:lpstr>Long Short Term Memory (LSTM)</vt:lpstr>
      <vt:lpstr>Forecasting Results</vt:lpstr>
      <vt:lpstr>Key Takeaways from the Forecasting Curve</vt:lpstr>
      <vt:lpstr>Future To-Do’s</vt:lpstr>
      <vt:lpstr>References -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Import-Export Data Analysis</dc:title>
  <dc:creator>Akarsh Somani</dc:creator>
  <cp:lastModifiedBy>Akarsh Somani</cp:lastModifiedBy>
  <cp:revision>78</cp:revision>
  <dcterms:created xsi:type="dcterms:W3CDTF">2019-11-18T06:38:36Z</dcterms:created>
  <dcterms:modified xsi:type="dcterms:W3CDTF">2019-12-04T07:04:12Z</dcterms:modified>
</cp:coreProperties>
</file>