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5557-884C-4FCB-95D9-08759F1375F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9F618-F654-4761-9935-9BE6E0A1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2D24-85B5-400A-91B9-9495F0975DC4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BA36-AAB8-4F8C-AF34-8AFAFFEDA80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E367-2725-418E-A4F2-1082DF34ECAF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F34B-B3FE-4DF3-ABAD-F52A80057AC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F1A5-D23C-49BB-8D18-15E32DC8403D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FC0F-1496-41B8-BF5B-2C710A87D333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D9F6-07A4-4594-B0B6-BC831824C0FA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381B-490F-4E17-B2F0-C93B19F6129D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7C3F-2FCB-4D47-8790-CF330D8A8D95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29BA-C0F9-4D10-847B-834D10DF3912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0CED-98C1-444C-B36E-0BE9B8B28197}" type="datetime1">
              <a:rPr lang="en-US" smtClean="0"/>
              <a:t>6/13/2020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964A93-42AD-46FD-AC9E-B333E61E5980}" type="datetime1">
              <a:rPr lang="en-US" smtClean="0"/>
              <a:t>6/13/2020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F0FA-7D3E-489E-B4A8-3579C35DE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246" y="958468"/>
            <a:ext cx="8597563" cy="22208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Trade Analysis 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38817-A4AB-42F6-9ED0-5D7A4A0C4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613" y="3888250"/>
            <a:ext cx="8616828" cy="2011282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Instructor: Dr. Dalia Nandi, Dept. of ECE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 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Akarsh Somani(39/CSE/16005/0000162)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Gaurav Misra(39/CSE/16015/0000172)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6AE17-1A1B-4C63-A60B-07DD0275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2034-DF0D-4F26-84D8-CD1B8D30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 and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7F40-40A7-4CAE-B87C-F65A1710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model is used when a value from the time series has dependency on previous values e.g.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Order of an AR model is the number of immediately preceding values in the series that are used to forecast the current value e.g. order = 2 denotes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dependent on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technique that calculates the overall trend in the dataset. As the name suggest that we take the Average over a fixed rolling size window.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70295-B5A2-4CA5-B861-2B95FC6924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3455" y="4237892"/>
            <a:ext cx="5152290" cy="20398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D4AFB-E8FA-4E9E-BD5E-873DED22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159F-BDAE-4DB6-9B02-31C1E5F5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 and Holt-Winters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CE6D-BA6C-4D4B-B563-745E1C7B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moving average the past observation are equally weighted where as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exponentially decreases over the time. It has only one smoothing factor.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extension over the simple exponential smoothing method. Here we use triple smoothing with the factor - seasonal period, trend type and seasonal type.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E101C-24F8-4EA6-8DF9-4090DB14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6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07A9-3CA7-4EB1-A906-558AA61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– additional and multiplicative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A86D-DFED-4E3C-A03D-60FF211A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stands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Integrated Moving Average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a combination of three terms –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– Auto Regressive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– Integrated (difference between current values and the previous values)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– Moving Average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additive – 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Additive Time Series = Trend + Seasonality + Randomness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multiplicative – 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Multiplicative Time Series = Trend * Seasonality * Randomness 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9BBB6-068B-4391-B822-EF58584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9FD6-CEE3-4E89-A3D2-9A94AF45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56217-6441-4524-88F5-92A4181A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 is an ARIMA Multiplicative method with seasonality factor (m). Here we have chosen the multiplicative factor of 12 as ours is a monthly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7F182-2C5B-4884-B493-5D3D39E379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37" y="2456760"/>
            <a:ext cx="8706680" cy="38163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51C23-AF9C-406D-A710-68EF2CF2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3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A2EE-C121-43C9-BA4B-A9B24250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308F-9D52-4858-BB10-F94701C2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6" y="1390880"/>
            <a:ext cx="10160000" cy="480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are used for processing the sequential data, but Unfortunately, as the dependency gets long, RNNs become unable to learn to connect the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cases, LSTMs come to rescue, which are explicitly designed to avoid the long-term dependency problem.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67" y="3383027"/>
            <a:ext cx="6874360" cy="25828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09442-B16A-41A6-9580-3008C963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4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4A12-9663-4F93-A4CF-C3FCE901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using LSTM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66" y="1964518"/>
            <a:ext cx="8013372" cy="4358624"/>
          </a:xfrm>
        </p:spPr>
      </p:pic>
      <p:sp>
        <p:nvSpPr>
          <p:cNvPr id="5" name="TextBox 4"/>
          <p:cNvSpPr txBox="1"/>
          <p:nvPr/>
        </p:nvSpPr>
        <p:spPr>
          <a:xfrm>
            <a:off x="782198" y="1366092"/>
            <a:ext cx="9805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took 12 previous months trade amount as input for our LSTM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71A8FC-BA34-47D9-8027-24189943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934968"/>
              </p:ext>
            </p:extLst>
          </p:nvPr>
        </p:nvGraphicFramePr>
        <p:xfrm>
          <a:off x="2082189" y="3051668"/>
          <a:ext cx="6675188" cy="2870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2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Model\Error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Import RMSE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Export RMSE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Exponential Smoothing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3771.36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2042.23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Auto Regressive (AR) model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2718.07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1738.07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Moving Average (MA) model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7743.73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4284.66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Holt-Winters Method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4417.84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1850.49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ARIMA Multiplicative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3739.46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1646.06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ARIMA Additive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3286.15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2026.4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Seasonal ARIMA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3391.32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1310.58</a:t>
                      </a:r>
                      <a:endParaRPr lang="en-IN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LSTM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2637.71</a:t>
                      </a:r>
                      <a:endParaRPr lang="en-IN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2043.39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8130" y="1399142"/>
            <a:ext cx="9617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monthly Import’s data, LSTM stands up to expectations with minimum RMSE of 2637.71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monthly Export’s data, Seasonal ARIMA outperforms other models with minimum RMSE of 1310.58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7FC5F-1629-47D5-A3A0-3A0A7313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3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slightly upwards trend in Export forecast and slightly downward trend in the Export forecast.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 Perform better for Forecasting Export Data, which shows that ARIMA captures seasonality much better than any other model, even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lesser data and randomness.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 performed better for Import Data because of it’s capability of retaining information for long periods of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 in huge trade deficit (Export-Import) with China in terms of trade. Hence we need to make strict policies towards Chinese products as soon as possible.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171F2-7743-4C10-A1C3-5323B506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Existing Models more robust by tuning them even more.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New models specially Attention Models which can even store more information than LSTMs.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some factor to encounter the randomness in data which causes high frequency fluctuations which results in under-performance of models.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more data points for better forecasting specially for LSTM model since a neural network needs more and more data for better predictions.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AD629-4519-4FAA-BFF2-E80BBA6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Chatfield, C. "The Holt-Winters Forecasting Procedure." </a:t>
            </a:r>
            <a:r>
              <a:rPr lang="en-IN" dirty="0" err="1"/>
              <a:t>ResearchGate</a:t>
            </a:r>
            <a:r>
              <a:rPr lang="en-IN" dirty="0"/>
              <a:t>, 1978.</a:t>
            </a:r>
          </a:p>
          <a:p>
            <a:r>
              <a:rPr lang="en-IN" dirty="0" err="1"/>
              <a:t>Lyashenko</a:t>
            </a:r>
            <a:r>
              <a:rPr lang="en-IN" dirty="0"/>
              <a:t>, Oksana. "The Application of the ARIMA-models for forecasting the Dynamics of Foreign Trade of Ukraine." </a:t>
            </a:r>
            <a:r>
              <a:rPr lang="en-IN" dirty="0" err="1"/>
              <a:t>ResearchGate</a:t>
            </a:r>
            <a:r>
              <a:rPr lang="en-IN" dirty="0"/>
              <a:t>, 2020.</a:t>
            </a:r>
          </a:p>
          <a:p>
            <a:r>
              <a:rPr lang="en-IN" dirty="0" err="1"/>
              <a:t>Nimisha</a:t>
            </a:r>
            <a:r>
              <a:rPr lang="en-IN" dirty="0"/>
              <a:t> </a:t>
            </a:r>
            <a:r>
              <a:rPr lang="en-IN" dirty="0" err="1"/>
              <a:t>Tomar</a:t>
            </a:r>
            <a:r>
              <a:rPr lang="en-IN" dirty="0"/>
              <a:t>, </a:t>
            </a:r>
            <a:r>
              <a:rPr lang="en-IN" dirty="0" err="1"/>
              <a:t>Durga</a:t>
            </a:r>
            <a:r>
              <a:rPr lang="en-IN" dirty="0"/>
              <a:t> Patel, </a:t>
            </a:r>
            <a:r>
              <a:rPr lang="en-IN" dirty="0" err="1"/>
              <a:t>Akshat</a:t>
            </a:r>
            <a:r>
              <a:rPr lang="en-IN" dirty="0"/>
              <a:t> Jain. "Air Quality Index Forecasting using Auto-regression Models." </a:t>
            </a:r>
            <a:r>
              <a:rPr lang="en-IN" dirty="0" err="1"/>
              <a:t>ResearchGate</a:t>
            </a:r>
            <a:r>
              <a:rPr lang="en-IN" dirty="0"/>
              <a:t>, 2020.</a:t>
            </a:r>
          </a:p>
          <a:p>
            <a:r>
              <a:rPr lang="en-IN" dirty="0"/>
              <a:t>S. </a:t>
            </a:r>
            <a:r>
              <a:rPr lang="en-IN" dirty="0" err="1"/>
              <a:t>Vemuri,R</a:t>
            </a:r>
            <a:r>
              <a:rPr lang="en-IN" dirty="0"/>
              <a:t>. </a:t>
            </a:r>
            <a:r>
              <a:rPr lang="en-IN" dirty="0" err="1"/>
              <a:t>Balasubramanian</a:t>
            </a:r>
            <a:r>
              <a:rPr lang="en-IN" dirty="0"/>
              <a:t>, E.F. Hill. "Load Forecasting using Moving Average Stochastic Models." </a:t>
            </a:r>
            <a:r>
              <a:rPr lang="en-IN" dirty="0" err="1"/>
              <a:t>ResearchGate</a:t>
            </a:r>
            <a:r>
              <a:rPr lang="en-IN" dirty="0"/>
              <a:t>, 1974.</a:t>
            </a:r>
          </a:p>
          <a:p>
            <a:r>
              <a:rPr lang="en-IN" dirty="0" err="1"/>
              <a:t>Sandip</a:t>
            </a:r>
            <a:r>
              <a:rPr lang="en-IN" dirty="0"/>
              <a:t> Roy, </a:t>
            </a:r>
            <a:r>
              <a:rPr lang="en-IN" dirty="0" err="1"/>
              <a:t>Sankar</a:t>
            </a:r>
            <a:r>
              <a:rPr lang="en-IN" dirty="0"/>
              <a:t> Prasad </a:t>
            </a:r>
            <a:r>
              <a:rPr lang="en-IN" dirty="0" err="1"/>
              <a:t>Biswas</a:t>
            </a:r>
            <a:r>
              <a:rPr lang="en-IN" dirty="0"/>
              <a:t>, </a:t>
            </a:r>
            <a:r>
              <a:rPr lang="en-IN" dirty="0" err="1"/>
              <a:t>Subhajyoti</a:t>
            </a:r>
            <a:r>
              <a:rPr lang="en-IN" dirty="0"/>
              <a:t> </a:t>
            </a:r>
            <a:r>
              <a:rPr lang="en-IN" dirty="0" err="1"/>
              <a:t>Mahata</a:t>
            </a:r>
            <a:r>
              <a:rPr lang="en-IN" dirty="0"/>
              <a:t>, Rajesh Bose. "Time Series Forecasting using Exponential Smoothing to Predict the Major Atmospheric Pollutants." </a:t>
            </a:r>
            <a:r>
              <a:rPr lang="en-IN" dirty="0" err="1"/>
              <a:t>ResearchGate</a:t>
            </a:r>
            <a:r>
              <a:rPr lang="en-IN" dirty="0"/>
              <a:t>, 2018.</a:t>
            </a:r>
          </a:p>
          <a:p>
            <a:r>
              <a:rPr lang="en-IN" dirty="0"/>
              <a:t>Yi-Ting Tsai, Yu-</a:t>
            </a:r>
            <a:r>
              <a:rPr lang="en-IN" dirty="0" err="1"/>
              <a:t>Ren</a:t>
            </a:r>
            <a:r>
              <a:rPr lang="en-IN" dirty="0"/>
              <a:t> </a:t>
            </a:r>
            <a:r>
              <a:rPr lang="en-IN" dirty="0" err="1"/>
              <a:t>Zeng</a:t>
            </a:r>
            <a:r>
              <a:rPr lang="en-IN" dirty="0"/>
              <a:t>, </a:t>
            </a:r>
            <a:r>
              <a:rPr lang="en-IN" dirty="0" err="1"/>
              <a:t>Yue</a:t>
            </a:r>
            <a:r>
              <a:rPr lang="en-IN" dirty="0"/>
              <a:t>-Shan Chang. "Air Pollution Forecasting Using RNN with LSTM." </a:t>
            </a:r>
            <a:r>
              <a:rPr lang="en-IN" dirty="0" err="1"/>
              <a:t>ReasearchGate</a:t>
            </a:r>
            <a:r>
              <a:rPr lang="en-IN" dirty="0"/>
              <a:t>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6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AB91-8980-4F53-9688-21BED732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Trade?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210D-023D-4D55-84FD-4CB00233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is an economic concept which involves Buying and Selling of the commodities, or exchanging goods and services between needy people.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is important in a way that it increases competition and decreases overall world wise cost of a product.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doesn’t produce petroleum products so we import it from Arab countries and export commodities like metals, pearls, clothes and mineral oils to them.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 countries help each other using trade.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1CA14-90D6-43A5-9C6F-E3022722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7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0768F-32BC-4171-85D7-92F5DC43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6C76-254B-4957-AFE9-EA111965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Analysis 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AEE5-F668-445D-8291-E46207E9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Importing more becomes dependent and Country Exporting more becomes economically Stronger.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Analysis provides a raw understanding of how our country’s economy depends on Imported products. So we can distribute our total import into many countries so that no country can control our economy.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 happens when Import increases and our productivity decreases for the particular product.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Future’s import/export value, we can take precautionary measures for the smooth trading.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8CF41-44B1-46C6-BCE6-5CA6D346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7BB6-61D8-41C1-818D-83C8A4F7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F401-6CA6-4DF9-BEDA-266E0798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scraped the trade dataset from Department of Commerce, Govt. of India website.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Trade data is available from January, 2006 to January, 2020 - Country wise and HS code wise.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amount (Import/Export) for each month is expressed in million US dollars.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Harmonized System (HS code) of tariff nomenclature is an internationally standardized system of names and numbers to classify traded products,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1 for Live Animal, 95 for Toys, Games and Sports Requisites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Commodity is the description of the Harmonized System items.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CD94F-6B9D-40B2-8BBA-DEFBF5BD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0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2232"/>
            <a:ext cx="10160000" cy="4800600"/>
          </a:xfrm>
        </p:spPr>
        <p:txBody>
          <a:bodyPr/>
          <a:lstStyle/>
          <a:p>
            <a:r>
              <a:rPr lang="en-IN" dirty="0"/>
              <a:t>Python3</a:t>
            </a:r>
          </a:p>
          <a:p>
            <a:r>
              <a:rPr lang="en-IN" dirty="0"/>
              <a:t>Libraries used – </a:t>
            </a:r>
          </a:p>
          <a:p>
            <a:pPr lvl="1"/>
            <a:r>
              <a:rPr lang="en-IN" dirty="0" err="1"/>
              <a:t>Numpy</a:t>
            </a:r>
            <a:r>
              <a:rPr lang="en-IN" dirty="0"/>
              <a:t>, Matplotlib and Pandas for Basic Data Analysis</a:t>
            </a:r>
          </a:p>
          <a:p>
            <a:pPr lvl="1"/>
            <a:r>
              <a:rPr lang="en-IN" dirty="0" err="1"/>
              <a:t>Tensorflow</a:t>
            </a:r>
            <a:r>
              <a:rPr lang="en-IN" dirty="0"/>
              <a:t>, </a:t>
            </a:r>
            <a:r>
              <a:rPr lang="en-IN" dirty="0" err="1"/>
              <a:t>Keras</a:t>
            </a:r>
            <a:r>
              <a:rPr lang="en-IN" dirty="0"/>
              <a:t> and Scikit-learn for LSTM Implementation </a:t>
            </a:r>
          </a:p>
          <a:p>
            <a:pPr lvl="1"/>
            <a:r>
              <a:rPr lang="en-IN" dirty="0" err="1"/>
              <a:t>Scikit</a:t>
            </a:r>
            <a:r>
              <a:rPr lang="en-IN" dirty="0"/>
              <a:t>-learn and </a:t>
            </a:r>
            <a:r>
              <a:rPr lang="en-IN" dirty="0" err="1"/>
              <a:t>Statmodels</a:t>
            </a:r>
            <a:r>
              <a:rPr lang="en-IN" dirty="0"/>
              <a:t> for other statistical models implementation e.g. ARIMA and Holt winters method.</a:t>
            </a:r>
          </a:p>
          <a:p>
            <a:r>
              <a:rPr lang="en-IN" dirty="0" err="1"/>
              <a:t>Jupyter</a:t>
            </a:r>
            <a:r>
              <a:rPr lang="en-IN" dirty="0"/>
              <a:t> Notebook (IDE For Data Analysis and Visualization)</a:t>
            </a:r>
          </a:p>
          <a:p>
            <a:pPr marL="11430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A33E-AACB-49C0-819F-8920338C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Trade Data Looks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AF1874-DCD5-42BA-B8F9-7F6F1308CD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85" y="1852831"/>
            <a:ext cx="9231016" cy="44157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FF20B-E954-4E5A-95AB-691E2CBB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CCE7-7DE4-4276-8546-CC342124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Commodities which we traded the most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BEF372-F27F-4DDC-91E8-5D485CDD86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0" y="1872640"/>
            <a:ext cx="7690550" cy="4054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9B2D6F-704A-4629-8F33-9A6A63627A46}"/>
              </a:ext>
            </a:extLst>
          </p:cNvPr>
          <p:cNvSpPr txBox="1"/>
          <p:nvPr/>
        </p:nvSpPr>
        <p:spPr>
          <a:xfrm>
            <a:off x="8414240" y="2162907"/>
            <a:ext cx="2523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for Mineral Fuels and Mineral Oils and the product of there distillation.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 for natural or cultured pearls, precious or semiprecious stones, Pre-Metals, Coins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for Electrical Machinery and Equipment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55A3F-581D-486B-872C-90B0A238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5522-BFDE-4C02-BE49-85BD361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which we traded the most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5653EC-DCFD-4B94-B431-1BF773E6E5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3" y="1890225"/>
            <a:ext cx="7724973" cy="4191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CC699E-A326-430A-8F1B-29C397404BE0}"/>
              </a:ext>
            </a:extLst>
          </p:cNvPr>
          <p:cNvSpPr txBox="1"/>
          <p:nvPr/>
        </p:nvSpPr>
        <p:spPr>
          <a:xfrm>
            <a:off x="8242766" y="2059201"/>
            <a:ext cx="2530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 tops the list with around $4379 million trade Import followed by United Arab Emirates, Saudi Arab and USA.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USA is the top country to which India exports the most $3013 million followed by UAE, China, Hong Kong and Singapore.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847A6-4A8E-4B65-A738-3703496D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0F23-AA5A-482B-9292-21909CD3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we Used for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B381-2B71-49EA-A683-A3160B6C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Holt-Winters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Additive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Multiplicative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Seasonal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LSTM (Long Short Term Memory)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DF0D-8D91-4829-A4D1-ADB83A2B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03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735</TotalTime>
  <Words>1249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Times New Roman</vt:lpstr>
      <vt:lpstr>Adjacency</vt:lpstr>
      <vt:lpstr>Indian Trade Analysis and Forecasting</vt:lpstr>
      <vt:lpstr>What is Trade?</vt:lpstr>
      <vt:lpstr>Significance of Analysis and Forecasting</vt:lpstr>
      <vt:lpstr>About Data</vt:lpstr>
      <vt:lpstr>Technologies Used</vt:lpstr>
      <vt:lpstr>How the Trade Data Looks</vt:lpstr>
      <vt:lpstr>Commodities which we traded the most</vt:lpstr>
      <vt:lpstr>Countries which we traded the most</vt:lpstr>
      <vt:lpstr>Models we Used for Forecasting</vt:lpstr>
      <vt:lpstr>Auto Regressive and Moving Average</vt:lpstr>
      <vt:lpstr>Exponential Smoothing and Holt-Winters</vt:lpstr>
      <vt:lpstr>ARIMA – additional and multiplicative</vt:lpstr>
      <vt:lpstr>Seasonal ARIMA</vt:lpstr>
      <vt:lpstr>Long Short Term Memory (LSTM)</vt:lpstr>
      <vt:lpstr>Forecasting using LSTM</vt:lpstr>
      <vt:lpstr>Comparison of Models</vt:lpstr>
      <vt:lpstr>Conclusion</vt:lpstr>
      <vt:lpstr>Future Prospects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Trade Analysis and Forecasting</dc:title>
  <dc:creator>Akarsh Somani</dc:creator>
  <cp:lastModifiedBy>Akarsh Somani</cp:lastModifiedBy>
  <cp:revision>68</cp:revision>
  <dcterms:created xsi:type="dcterms:W3CDTF">2020-06-10T04:50:29Z</dcterms:created>
  <dcterms:modified xsi:type="dcterms:W3CDTF">2020-06-13T08:43:08Z</dcterms:modified>
</cp:coreProperties>
</file>