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3" r:id="rId7"/>
    <p:sldId id="265" r:id="rId8"/>
    <p:sldId id="261" r:id="rId9"/>
    <p:sldId id="260" r:id="rId10"/>
    <p:sldId id="266" r:id="rId11"/>
    <p:sldId id="259"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רון אברהם" userId="7c8d8c3b282af0b9" providerId="LiveId" clId="{5E388A33-4D1A-4D8C-AF2B-EAB0D4A5EA2F}"/>
    <pc:docChg chg="undo custSel addSld modSld">
      <pc:chgData name="רון אברהם" userId="7c8d8c3b282af0b9" providerId="LiveId" clId="{5E388A33-4D1A-4D8C-AF2B-EAB0D4A5EA2F}" dt="2023-02-05T16:35:59.445" v="60" actId="20577"/>
      <pc:docMkLst>
        <pc:docMk/>
      </pc:docMkLst>
      <pc:sldChg chg="addSp delSp modSp mod setBg">
        <pc:chgData name="רון אברהם" userId="7c8d8c3b282af0b9" providerId="LiveId" clId="{5E388A33-4D1A-4D8C-AF2B-EAB0D4A5EA2F}" dt="2023-02-05T16:35:03.310" v="24" actId="27614"/>
        <pc:sldMkLst>
          <pc:docMk/>
          <pc:sldMk cId="3664868973" sldId="260"/>
        </pc:sldMkLst>
        <pc:spChg chg="mod">
          <ac:chgData name="רון אברהם" userId="7c8d8c3b282af0b9" providerId="LiveId" clId="{5E388A33-4D1A-4D8C-AF2B-EAB0D4A5EA2F}" dt="2023-02-05T16:35:00.591" v="23" actId="26606"/>
          <ac:spMkLst>
            <pc:docMk/>
            <pc:sldMk cId="3664868973" sldId="260"/>
            <ac:spMk id="2" creationId="{0ED83C5B-4CA8-B3B7-50A7-1EB9A41F9CD7}"/>
          </ac:spMkLst>
        </pc:spChg>
        <pc:spChg chg="mod ord">
          <ac:chgData name="רון אברהם" userId="7c8d8c3b282af0b9" providerId="LiveId" clId="{5E388A33-4D1A-4D8C-AF2B-EAB0D4A5EA2F}" dt="2023-02-05T16:35:00.591" v="23" actId="26606"/>
          <ac:spMkLst>
            <pc:docMk/>
            <pc:sldMk cId="3664868973" sldId="260"/>
            <ac:spMk id="3" creationId="{6F1E3CDB-A0CC-B897-6AE9-95FA15C48960}"/>
          </ac:spMkLst>
        </pc:spChg>
        <pc:spChg chg="add del">
          <ac:chgData name="רון אברהם" userId="7c8d8c3b282af0b9" providerId="LiveId" clId="{5E388A33-4D1A-4D8C-AF2B-EAB0D4A5EA2F}" dt="2023-02-05T16:34:53.065" v="18" actId="26606"/>
          <ac:spMkLst>
            <pc:docMk/>
            <pc:sldMk cId="3664868973" sldId="260"/>
            <ac:spMk id="7" creationId="{42A5316D-ED2F-4F89-B4B4-8D9240B1A348}"/>
          </ac:spMkLst>
        </pc:spChg>
        <pc:spChg chg="add del">
          <ac:chgData name="רון אברהם" userId="7c8d8c3b282af0b9" providerId="LiveId" clId="{5E388A33-4D1A-4D8C-AF2B-EAB0D4A5EA2F}" dt="2023-02-05T16:34:58.959" v="20" actId="26606"/>
          <ac:spMkLst>
            <pc:docMk/>
            <pc:sldMk cId="3664868973" sldId="260"/>
            <ac:spMk id="9" creationId="{66E48AFA-8884-4F68-A44F-D2C1E8609C5A}"/>
          </ac:spMkLst>
        </pc:spChg>
        <pc:spChg chg="add del">
          <ac:chgData name="רון אברהם" userId="7c8d8c3b282af0b9" providerId="LiveId" clId="{5E388A33-4D1A-4D8C-AF2B-EAB0D4A5EA2F}" dt="2023-02-05T16:34:46.784" v="14" actId="26606"/>
          <ac:spMkLst>
            <pc:docMk/>
            <pc:sldMk cId="3664868973" sldId="260"/>
            <ac:spMk id="10" creationId="{42A5316D-ED2F-4F89-B4B4-8D9240B1A348}"/>
          </ac:spMkLst>
        </pc:spChg>
        <pc:spChg chg="add del">
          <ac:chgData name="רון אברהם" userId="7c8d8c3b282af0b9" providerId="LiveId" clId="{5E388A33-4D1A-4D8C-AF2B-EAB0D4A5EA2F}" dt="2023-02-05T16:34:58.959" v="20" actId="26606"/>
          <ac:spMkLst>
            <pc:docMk/>
            <pc:sldMk cId="3664868973" sldId="260"/>
            <ac:spMk id="12" creationId="{969D19A6-08CB-498C-93EC-3FFB021FC68A}"/>
          </ac:spMkLst>
        </pc:spChg>
        <pc:spChg chg="add del">
          <ac:chgData name="רון אברהם" userId="7c8d8c3b282af0b9" providerId="LiveId" clId="{5E388A33-4D1A-4D8C-AF2B-EAB0D4A5EA2F}" dt="2023-02-05T16:35:00.588" v="22" actId="26606"/>
          <ac:spMkLst>
            <pc:docMk/>
            <pc:sldMk cId="3664868973" sldId="260"/>
            <ac:spMk id="14" creationId="{45D37F4E-DDB4-456B-97E0-9937730A039F}"/>
          </ac:spMkLst>
        </pc:spChg>
        <pc:spChg chg="add del">
          <ac:chgData name="רון אברהם" userId="7c8d8c3b282af0b9" providerId="LiveId" clId="{5E388A33-4D1A-4D8C-AF2B-EAB0D4A5EA2F}" dt="2023-02-05T16:35:00.588" v="22" actId="26606"/>
          <ac:spMkLst>
            <pc:docMk/>
            <pc:sldMk cId="3664868973" sldId="260"/>
            <ac:spMk id="15" creationId="{B2DD41CD-8F47-4F56-AD12-4E2FF7696987}"/>
          </ac:spMkLst>
        </pc:spChg>
        <pc:spChg chg="add">
          <ac:chgData name="רון אברהם" userId="7c8d8c3b282af0b9" providerId="LiveId" clId="{5E388A33-4D1A-4D8C-AF2B-EAB0D4A5EA2F}" dt="2023-02-05T16:35:00.591" v="23" actId="26606"/>
          <ac:spMkLst>
            <pc:docMk/>
            <pc:sldMk cId="3664868973" sldId="260"/>
            <ac:spMk id="17" creationId="{66E48AFA-8884-4F68-A44F-D2C1E8609C5A}"/>
          </ac:spMkLst>
        </pc:spChg>
        <pc:spChg chg="add">
          <ac:chgData name="רון אברהם" userId="7c8d8c3b282af0b9" providerId="LiveId" clId="{5E388A33-4D1A-4D8C-AF2B-EAB0D4A5EA2F}" dt="2023-02-05T16:35:00.591" v="23" actId="26606"/>
          <ac:spMkLst>
            <pc:docMk/>
            <pc:sldMk cId="3664868973" sldId="260"/>
            <ac:spMk id="18" creationId="{969D19A6-08CB-498C-93EC-3FFB021FC68A}"/>
          </ac:spMkLst>
        </pc:spChg>
        <pc:picChg chg="add mod">
          <ac:chgData name="רון אברהם" userId="7c8d8c3b282af0b9" providerId="LiveId" clId="{5E388A33-4D1A-4D8C-AF2B-EAB0D4A5EA2F}" dt="2023-02-05T16:35:03.310" v="24" actId="27614"/>
          <ac:picMkLst>
            <pc:docMk/>
            <pc:sldMk cId="3664868973" sldId="260"/>
            <ac:picMk id="5" creationId="{A81CA6A9-0A2B-EDFF-C194-4F7F4A837065}"/>
          </ac:picMkLst>
        </pc:picChg>
      </pc:sldChg>
      <pc:sldChg chg="addSp delSp modSp new mod">
        <pc:chgData name="רון אברהם" userId="7c8d8c3b282af0b9" providerId="LiveId" clId="{5E388A33-4D1A-4D8C-AF2B-EAB0D4A5EA2F}" dt="2023-02-05T16:35:59.445" v="60" actId="20577"/>
        <pc:sldMkLst>
          <pc:docMk/>
          <pc:sldMk cId="815100490" sldId="266"/>
        </pc:sldMkLst>
        <pc:spChg chg="del">
          <ac:chgData name="רון אברהם" userId="7c8d8c3b282af0b9" providerId="LiveId" clId="{5E388A33-4D1A-4D8C-AF2B-EAB0D4A5EA2F}" dt="2023-02-05T16:35:38.649" v="30" actId="478"/>
          <ac:spMkLst>
            <pc:docMk/>
            <pc:sldMk cId="815100490" sldId="266"/>
            <ac:spMk id="2" creationId="{2D721AA4-A6D2-E2B7-B59A-2B50DE756BD4}"/>
          </ac:spMkLst>
        </pc:spChg>
        <pc:spChg chg="mod">
          <ac:chgData name="רון אברהם" userId="7c8d8c3b282af0b9" providerId="LiveId" clId="{5E388A33-4D1A-4D8C-AF2B-EAB0D4A5EA2F}" dt="2023-02-05T16:35:59.445" v="60" actId="20577"/>
          <ac:spMkLst>
            <pc:docMk/>
            <pc:sldMk cId="815100490" sldId="266"/>
            <ac:spMk id="3" creationId="{46B1374F-AC75-971F-80D3-9A78CE2BD1BE}"/>
          </ac:spMkLst>
        </pc:spChg>
        <pc:picChg chg="add mod">
          <ac:chgData name="רון אברהם" userId="7c8d8c3b282af0b9" providerId="LiveId" clId="{5E388A33-4D1A-4D8C-AF2B-EAB0D4A5EA2F}" dt="2023-02-05T16:35:37.103" v="29" actId="1076"/>
          <ac:picMkLst>
            <pc:docMk/>
            <pc:sldMk cId="815100490" sldId="266"/>
            <ac:picMk id="5" creationId="{9B6B1C34-3F92-F50C-28AE-C63855B391A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7062-1887-4F4B-85B6-86A44C503F4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764C63A-FF50-48AA-BB36-C0E2D2675B18}">
      <dgm:prSet/>
      <dgm:spPr/>
      <dgm:t>
        <a:bodyPr/>
        <a:lstStyle/>
        <a:p>
          <a:r>
            <a:rPr lang="he-IL" dirty="0"/>
            <a:t>כיום מילוי טפסים אינטראקטיבים הינם תהליך בסיסי לקבלת שירות. עם התפתחות השירותים הקיימים, טפסים אלו הפכו להיות מורכבים ומלאים במושגים ומידע אשר משתמש בסיסי אינו מתמצא בפרטים אלו, דבר זה עלול להקשות על המשתמש לקבל את השירות המיטבי, ואת התנאים אותם הוא ראוי לקבל וכך עלול לא למצא את הפוטנציאל המקסימלי מהשירות. </a:t>
          </a:r>
          <a:endParaRPr lang="en-US" dirty="0"/>
        </a:p>
      </dgm:t>
    </dgm:pt>
    <dgm:pt modelId="{36004043-B664-4856-A677-66F66A7D6838}" type="parTrans" cxnId="{A60C19C8-CB79-4412-9C92-79C684BF12AD}">
      <dgm:prSet/>
      <dgm:spPr/>
      <dgm:t>
        <a:bodyPr/>
        <a:lstStyle/>
        <a:p>
          <a:endParaRPr lang="en-US"/>
        </a:p>
      </dgm:t>
    </dgm:pt>
    <dgm:pt modelId="{8215AA4A-F711-4686-8D67-815425ED06D1}" type="sibTrans" cxnId="{A60C19C8-CB79-4412-9C92-79C684BF12AD}">
      <dgm:prSet/>
      <dgm:spPr/>
      <dgm:t>
        <a:bodyPr/>
        <a:lstStyle/>
        <a:p>
          <a:endParaRPr lang="en-US"/>
        </a:p>
      </dgm:t>
    </dgm:pt>
    <dgm:pt modelId="{8C40B3DB-0019-4C8E-9D0B-432C93EFA6B6}">
      <dgm:prSet/>
      <dgm:spPr/>
      <dgm:t>
        <a:bodyPr/>
        <a:lstStyle/>
        <a:p>
          <a:r>
            <a:rPr lang="he-IL" dirty="0"/>
            <a:t>כלי זה נועד להקל על משתמשים ולספק תמיכה מקצה לקצה עם מילוי טפסים והגשתם על בסיס הצעות מותאמות למשתמש, וכך נאפשר למשתמשים חדשים או אלו שמעוניינים בתמיכה זו למלא טפסים אלו בצורה מקצועית ונכונה.</a:t>
          </a:r>
          <a:endParaRPr lang="en-US" dirty="0"/>
        </a:p>
      </dgm:t>
    </dgm:pt>
    <dgm:pt modelId="{D056E703-0C03-4DE5-9B4D-B7F45BD77E95}" type="parTrans" cxnId="{DF3C86EA-B70C-463C-AEE0-78012B8AEBCD}">
      <dgm:prSet/>
      <dgm:spPr/>
      <dgm:t>
        <a:bodyPr/>
        <a:lstStyle/>
        <a:p>
          <a:endParaRPr lang="en-US"/>
        </a:p>
      </dgm:t>
    </dgm:pt>
    <dgm:pt modelId="{30FDF2F1-0CFB-4F9D-8E69-C8DD2E72B7E5}" type="sibTrans" cxnId="{DF3C86EA-B70C-463C-AEE0-78012B8AEBCD}">
      <dgm:prSet/>
      <dgm:spPr/>
      <dgm:t>
        <a:bodyPr/>
        <a:lstStyle/>
        <a:p>
          <a:endParaRPr lang="en-US"/>
        </a:p>
      </dgm:t>
    </dgm:pt>
    <dgm:pt modelId="{3CAE4E6B-A4A0-48F2-A0B6-7321A5910D66}" type="pres">
      <dgm:prSet presAssocID="{4BBB7062-1887-4F4B-85B6-86A44C503F4F}" presName="hierChild1" presStyleCnt="0">
        <dgm:presLayoutVars>
          <dgm:chPref val="1"/>
          <dgm:dir/>
          <dgm:animOne val="branch"/>
          <dgm:animLvl val="lvl"/>
          <dgm:resizeHandles/>
        </dgm:presLayoutVars>
      </dgm:prSet>
      <dgm:spPr/>
    </dgm:pt>
    <dgm:pt modelId="{251DF9F2-B6D4-4BC2-A802-A1F2299669BE}" type="pres">
      <dgm:prSet presAssocID="{2764C63A-FF50-48AA-BB36-C0E2D2675B18}" presName="hierRoot1" presStyleCnt="0"/>
      <dgm:spPr/>
    </dgm:pt>
    <dgm:pt modelId="{47DD04EE-326E-4982-B0F4-995B2BCC3001}" type="pres">
      <dgm:prSet presAssocID="{2764C63A-FF50-48AA-BB36-C0E2D2675B18}" presName="composite" presStyleCnt="0"/>
      <dgm:spPr/>
    </dgm:pt>
    <dgm:pt modelId="{DC267FD8-FE05-4391-93F8-4EC96BFB8ED2}" type="pres">
      <dgm:prSet presAssocID="{2764C63A-FF50-48AA-BB36-C0E2D2675B18}" presName="background" presStyleLbl="node0" presStyleIdx="0" presStyleCnt="2"/>
      <dgm:spPr/>
    </dgm:pt>
    <dgm:pt modelId="{F1C24183-F6EE-4299-AA8E-5E6F574EB9E7}" type="pres">
      <dgm:prSet presAssocID="{2764C63A-FF50-48AA-BB36-C0E2D2675B18}" presName="text" presStyleLbl="fgAcc0" presStyleIdx="0" presStyleCnt="2">
        <dgm:presLayoutVars>
          <dgm:chPref val="3"/>
        </dgm:presLayoutVars>
      </dgm:prSet>
      <dgm:spPr/>
    </dgm:pt>
    <dgm:pt modelId="{F71E16CB-C5DF-46A3-A11B-ED1B30D47FD9}" type="pres">
      <dgm:prSet presAssocID="{2764C63A-FF50-48AA-BB36-C0E2D2675B18}" presName="hierChild2" presStyleCnt="0"/>
      <dgm:spPr/>
    </dgm:pt>
    <dgm:pt modelId="{26FF2C05-A49A-44B3-AD69-4BFBC4517354}" type="pres">
      <dgm:prSet presAssocID="{8C40B3DB-0019-4C8E-9D0B-432C93EFA6B6}" presName="hierRoot1" presStyleCnt="0"/>
      <dgm:spPr/>
    </dgm:pt>
    <dgm:pt modelId="{04A00B36-3C6C-448D-A9D7-7B00EA778572}" type="pres">
      <dgm:prSet presAssocID="{8C40B3DB-0019-4C8E-9D0B-432C93EFA6B6}" presName="composite" presStyleCnt="0"/>
      <dgm:spPr/>
    </dgm:pt>
    <dgm:pt modelId="{E53FB351-E326-4E08-BD21-BB9EEB9263E2}" type="pres">
      <dgm:prSet presAssocID="{8C40B3DB-0019-4C8E-9D0B-432C93EFA6B6}" presName="background" presStyleLbl="node0" presStyleIdx="1" presStyleCnt="2"/>
      <dgm:spPr/>
    </dgm:pt>
    <dgm:pt modelId="{C5674684-E4F7-4349-90A1-C5434F862EAA}" type="pres">
      <dgm:prSet presAssocID="{8C40B3DB-0019-4C8E-9D0B-432C93EFA6B6}" presName="text" presStyleLbl="fgAcc0" presStyleIdx="1" presStyleCnt="2">
        <dgm:presLayoutVars>
          <dgm:chPref val="3"/>
        </dgm:presLayoutVars>
      </dgm:prSet>
      <dgm:spPr/>
    </dgm:pt>
    <dgm:pt modelId="{D4DB52DE-F0A3-456D-B923-E5885DE6A89D}" type="pres">
      <dgm:prSet presAssocID="{8C40B3DB-0019-4C8E-9D0B-432C93EFA6B6}" presName="hierChild2" presStyleCnt="0"/>
      <dgm:spPr/>
    </dgm:pt>
  </dgm:ptLst>
  <dgm:cxnLst>
    <dgm:cxn modelId="{D2BE6C00-C4AF-4553-AD62-170BD4029267}" type="presOf" srcId="{2764C63A-FF50-48AA-BB36-C0E2D2675B18}" destId="{F1C24183-F6EE-4299-AA8E-5E6F574EB9E7}" srcOrd="0" destOrd="0" presId="urn:microsoft.com/office/officeart/2005/8/layout/hierarchy1"/>
    <dgm:cxn modelId="{6A15D85E-A44C-46D1-A823-C05DE74F9B03}" type="presOf" srcId="{4BBB7062-1887-4F4B-85B6-86A44C503F4F}" destId="{3CAE4E6B-A4A0-48F2-A0B6-7321A5910D66}" srcOrd="0" destOrd="0" presId="urn:microsoft.com/office/officeart/2005/8/layout/hierarchy1"/>
    <dgm:cxn modelId="{5BBD4EBC-0D62-4871-AA01-7BA56C7D4257}" type="presOf" srcId="{8C40B3DB-0019-4C8E-9D0B-432C93EFA6B6}" destId="{C5674684-E4F7-4349-90A1-C5434F862EAA}" srcOrd="0" destOrd="0" presId="urn:microsoft.com/office/officeart/2005/8/layout/hierarchy1"/>
    <dgm:cxn modelId="{A60C19C8-CB79-4412-9C92-79C684BF12AD}" srcId="{4BBB7062-1887-4F4B-85B6-86A44C503F4F}" destId="{2764C63A-FF50-48AA-BB36-C0E2D2675B18}" srcOrd="0" destOrd="0" parTransId="{36004043-B664-4856-A677-66F66A7D6838}" sibTransId="{8215AA4A-F711-4686-8D67-815425ED06D1}"/>
    <dgm:cxn modelId="{DF3C86EA-B70C-463C-AEE0-78012B8AEBCD}" srcId="{4BBB7062-1887-4F4B-85B6-86A44C503F4F}" destId="{8C40B3DB-0019-4C8E-9D0B-432C93EFA6B6}" srcOrd="1" destOrd="0" parTransId="{D056E703-0C03-4DE5-9B4D-B7F45BD77E95}" sibTransId="{30FDF2F1-0CFB-4F9D-8E69-C8DD2E72B7E5}"/>
    <dgm:cxn modelId="{F5F22C35-FE38-4AA6-A6FA-44C23516519B}" type="presParOf" srcId="{3CAE4E6B-A4A0-48F2-A0B6-7321A5910D66}" destId="{251DF9F2-B6D4-4BC2-A802-A1F2299669BE}" srcOrd="0" destOrd="0" presId="urn:microsoft.com/office/officeart/2005/8/layout/hierarchy1"/>
    <dgm:cxn modelId="{5D34E14B-7EF6-4747-99DF-4608345F4352}" type="presParOf" srcId="{251DF9F2-B6D4-4BC2-A802-A1F2299669BE}" destId="{47DD04EE-326E-4982-B0F4-995B2BCC3001}" srcOrd="0" destOrd="0" presId="urn:microsoft.com/office/officeart/2005/8/layout/hierarchy1"/>
    <dgm:cxn modelId="{74BC8DEF-CA92-4903-8A48-ED2F359B4ED3}" type="presParOf" srcId="{47DD04EE-326E-4982-B0F4-995B2BCC3001}" destId="{DC267FD8-FE05-4391-93F8-4EC96BFB8ED2}" srcOrd="0" destOrd="0" presId="urn:microsoft.com/office/officeart/2005/8/layout/hierarchy1"/>
    <dgm:cxn modelId="{931CE116-3E9B-44AD-AC50-D525B395895A}" type="presParOf" srcId="{47DD04EE-326E-4982-B0F4-995B2BCC3001}" destId="{F1C24183-F6EE-4299-AA8E-5E6F574EB9E7}" srcOrd="1" destOrd="0" presId="urn:microsoft.com/office/officeart/2005/8/layout/hierarchy1"/>
    <dgm:cxn modelId="{42AB8EF5-69BC-4BC5-8420-84586975DD52}" type="presParOf" srcId="{251DF9F2-B6D4-4BC2-A802-A1F2299669BE}" destId="{F71E16CB-C5DF-46A3-A11B-ED1B30D47FD9}" srcOrd="1" destOrd="0" presId="urn:microsoft.com/office/officeart/2005/8/layout/hierarchy1"/>
    <dgm:cxn modelId="{B47C5DC3-E768-4C92-BC59-88734856214E}" type="presParOf" srcId="{3CAE4E6B-A4A0-48F2-A0B6-7321A5910D66}" destId="{26FF2C05-A49A-44B3-AD69-4BFBC4517354}" srcOrd="1" destOrd="0" presId="urn:microsoft.com/office/officeart/2005/8/layout/hierarchy1"/>
    <dgm:cxn modelId="{03285A73-174B-41B0-8573-1160E6D3A84F}" type="presParOf" srcId="{26FF2C05-A49A-44B3-AD69-4BFBC4517354}" destId="{04A00B36-3C6C-448D-A9D7-7B00EA778572}" srcOrd="0" destOrd="0" presId="urn:microsoft.com/office/officeart/2005/8/layout/hierarchy1"/>
    <dgm:cxn modelId="{CAF16337-D18A-4F41-88C2-2FB3E2B3222B}" type="presParOf" srcId="{04A00B36-3C6C-448D-A9D7-7B00EA778572}" destId="{E53FB351-E326-4E08-BD21-BB9EEB9263E2}" srcOrd="0" destOrd="0" presId="urn:microsoft.com/office/officeart/2005/8/layout/hierarchy1"/>
    <dgm:cxn modelId="{3F0E9683-0F60-4AD0-B304-34D3C5886157}" type="presParOf" srcId="{04A00B36-3C6C-448D-A9D7-7B00EA778572}" destId="{C5674684-E4F7-4349-90A1-C5434F862EAA}" srcOrd="1" destOrd="0" presId="urn:microsoft.com/office/officeart/2005/8/layout/hierarchy1"/>
    <dgm:cxn modelId="{D68D0665-65DD-4AAA-9890-DBDEDE9C1171}" type="presParOf" srcId="{26FF2C05-A49A-44B3-AD69-4BFBC4517354}" destId="{D4DB52DE-F0A3-456D-B923-E5885DE6A8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67FD8-FE05-4391-93F8-4EC96BFB8ED2}">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C24183-F6EE-4299-AA8E-5E6F574EB9E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dirty="0"/>
            <a:t>כיום מילוי טפסים אינטראקטיבים הינם תהליך בסיסי לקבלת שירות. עם התפתחות השירותים הקיימים, טפסים אלו הפכו להיות מורכבים ומלאים במושגים ומידע אשר משתמש בסיסי אינו מתמצא בפרטים אלו, דבר זה עלול להקשות על המשתמש לקבל את השירות המיטבי, ואת התנאים אותם הוא ראוי לקבל וכך עלול לא למצא את הפוטנציאל המקסימלי מהשירות. </a:t>
          </a:r>
          <a:endParaRPr lang="en-US" sz="1900" kern="1200" dirty="0"/>
        </a:p>
      </dsp:txBody>
      <dsp:txXfrm>
        <a:off x="696297" y="538547"/>
        <a:ext cx="4171627" cy="2590157"/>
      </dsp:txXfrm>
    </dsp:sp>
    <dsp:sp modelId="{E53FB351-E326-4E08-BD21-BB9EEB9263E2}">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674684-E4F7-4349-90A1-C5434F862EA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dirty="0"/>
            <a:t>כלי זה נועד להקל על משתמשים ולספק תמיכה מקצה לקצה עם מילוי טפסים והגשתם על בסיס הצעות מותאמות למשתמש, וכך נאפשר למשתמשים חדשים או אלו שמעוניינים בתמיכה זו למלא טפסים אלו בצורה מקצועית ונכונה.</a:t>
          </a:r>
          <a:endParaRPr lang="en-US" sz="1900" kern="1200" dirty="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3A64-2ECC-BE1F-F247-32A20CEB3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54178F4-E973-9137-BD02-89DBCC664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452686A8-9D8F-0D0B-96C9-6D26CD3E86DB}"/>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59632BD9-32B5-2927-1BCF-368ECD34639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A2EF85B-2BCC-7050-0731-D5638B3F09C7}"/>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18394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E49C-0B82-DC0F-EE1D-5EC529E0392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9B64CFD-ED81-5C55-0739-9E17B1A61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1D92A60-D780-A08F-D6B9-46FD0F77C63E}"/>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EA81EC9B-B420-EB2B-A9A2-2EDEFE94468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C603202-DA96-5F52-F8C8-F5A076F9C501}"/>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89963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128C5-0840-A89C-2F73-29C783AE17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21FE7CF-802A-62E8-DDDC-FA6A47340C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67BB880-2B73-2B76-7D91-D496BDCC3AFA}"/>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3B7F312A-B753-73F9-36B1-B819A00521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4526BDA-8E1E-6D29-79FB-AF2CF858A77D}"/>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77877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9298-6EF6-4640-4D7D-E31045DC4A2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3BB42D1-ED67-7F5D-B23C-05F2344F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B114578-D1EB-5E3F-6A57-081F8E41F591}"/>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E0D8317C-4C2B-BF10-4EFF-F96C50E34C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7E6EDD-475B-66F5-A1E4-F8EA1506ED7C}"/>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90394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2225-0822-D4B0-CE97-193002DD2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9F3565C-E19C-EE1F-2DA0-547EC5A8E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E30851-67CF-0145-F0B7-0921E8776919}"/>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8C4BE9BF-6B42-A0ED-85B9-4B6DA8DDCE6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7D70135-D340-D32E-60F6-9FC673BDDA1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257190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036D-8851-A40B-C4A0-DEE35874FD6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96BBD4F-1BA4-B084-C40B-B1A5AAB6C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7DFB5FB-1478-6E96-195D-484D88972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6D8756B-3155-BAC4-7520-9C40F48D1D0D}"/>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6" name="Footer Placeholder 5">
            <a:extLst>
              <a:ext uri="{FF2B5EF4-FFF2-40B4-BE49-F238E27FC236}">
                <a16:creationId xmlns:a16="http://schemas.microsoft.com/office/drawing/2014/main" id="{E9D7C446-747C-CEAA-A735-29AF3197091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7448FB-7C0A-0BA5-AFAF-997DC6F58ECE}"/>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6643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014F-2D31-FD2F-3FC4-8E8D7FD6823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BD11604-BFC1-3887-6FF2-1515A42063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782BD-AAED-160A-C3B8-633F4AB54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250B2A1-C7D5-EB16-EA46-68F1390BA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A1726-7A5A-A690-0F13-78784B6F4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736B852-3253-C6D5-98A2-A3BE1CB75695}"/>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8" name="Footer Placeholder 7">
            <a:extLst>
              <a:ext uri="{FF2B5EF4-FFF2-40B4-BE49-F238E27FC236}">
                <a16:creationId xmlns:a16="http://schemas.microsoft.com/office/drawing/2014/main" id="{158CB479-BE60-6753-C313-8D06A6E3656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35B72AF-B1D9-11B0-153E-476D4C1E274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36897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116E-9946-9425-095E-D4E6968EC49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C2A6FBA-DFA2-C295-EFB2-7C640BED1888}"/>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4" name="Footer Placeholder 3">
            <a:extLst>
              <a:ext uri="{FF2B5EF4-FFF2-40B4-BE49-F238E27FC236}">
                <a16:creationId xmlns:a16="http://schemas.microsoft.com/office/drawing/2014/main" id="{2682C7AF-C23E-8E6F-63E5-8CC797E7BAC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138D9A4-F0AF-7CA5-F7DE-51BA6D92A20E}"/>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32492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0BBD29-842F-1112-3701-5F6C5FEDD706}"/>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3" name="Footer Placeholder 2">
            <a:extLst>
              <a:ext uri="{FF2B5EF4-FFF2-40B4-BE49-F238E27FC236}">
                <a16:creationId xmlns:a16="http://schemas.microsoft.com/office/drawing/2014/main" id="{9A228824-3AB8-8528-D1B7-82F5BFA0DED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DDA19C6-F81A-E859-5717-23930EC2772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244537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BCD2-30B2-2BB0-0544-309607235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A85E570-2AE2-85BF-68B5-033F50544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88EFC85-0B34-ECF3-72D2-09021F393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08A43-999A-C6D1-5C4C-569C78CF6769}"/>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6" name="Footer Placeholder 5">
            <a:extLst>
              <a:ext uri="{FF2B5EF4-FFF2-40B4-BE49-F238E27FC236}">
                <a16:creationId xmlns:a16="http://schemas.microsoft.com/office/drawing/2014/main" id="{07348A44-8BAD-5864-2E18-2C7D42AC132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7F75388-A3D4-5DE7-184C-F1C7DAFFD95C}"/>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27790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DD4E-152C-8D4B-B7F7-A12877EFF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48D60897-C0C8-2282-196D-D61B57ACF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7ADD6D2-8034-B8DC-D939-D7B712FCE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84AE1-E132-DFAA-6254-688C8524895A}"/>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6" name="Footer Placeholder 5">
            <a:extLst>
              <a:ext uri="{FF2B5EF4-FFF2-40B4-BE49-F238E27FC236}">
                <a16:creationId xmlns:a16="http://schemas.microsoft.com/office/drawing/2014/main" id="{AC064035-D824-E7BC-D458-8B9607C2252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36DE67E-4783-21C4-3D33-5CC2B13C447D}"/>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61097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D1248-49B0-0F15-9995-743B3550C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E428E9D-E904-56C1-65D6-04C10F718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8E1B1AE-FADE-16E8-AE88-8589DFB7D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8253445D-6451-3B90-DD7E-909B4DCDA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3478330-B470-F5D4-6BC8-B4FF7054F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CB3F1-291C-41B1-9D39-3C32EDD05997}" type="slidenum">
              <a:rPr lang="en-IL" smtClean="0"/>
              <a:t>‹#›</a:t>
            </a:fld>
            <a:endParaRPr lang="en-IL"/>
          </a:p>
        </p:txBody>
      </p:sp>
    </p:spTree>
    <p:extLst>
      <p:ext uri="{BB962C8B-B14F-4D97-AF65-F5344CB8AC3E}">
        <p14:creationId xmlns:p14="http://schemas.microsoft.com/office/powerpoint/2010/main" val="1131133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F3D4-32A7-AD73-27FA-F8BB5A773800}"/>
              </a:ext>
            </a:extLst>
          </p:cNvPr>
          <p:cNvSpPr>
            <a:spLocks noGrp="1"/>
          </p:cNvSpPr>
          <p:nvPr>
            <p:ph type="ctrTitle"/>
          </p:nvPr>
        </p:nvSpPr>
        <p:spPr>
          <a:xfrm>
            <a:off x="7464614" y="1783959"/>
            <a:ext cx="4087306" cy="2889114"/>
          </a:xfrm>
        </p:spPr>
        <p:txBody>
          <a:bodyPr anchor="b">
            <a:normAutofit/>
          </a:bodyPr>
          <a:lstStyle/>
          <a:p>
            <a:pPr algn="l"/>
            <a:r>
              <a:rPr lang="en-US" sz="5400" dirty="0"/>
              <a:t>Form filling assistance service</a:t>
            </a:r>
            <a:endParaRPr lang="en-IL" sz="5400" dirty="0"/>
          </a:p>
        </p:txBody>
      </p:sp>
      <p:sp>
        <p:nvSpPr>
          <p:cNvPr id="3" name="Subtitle 2">
            <a:extLst>
              <a:ext uri="{FF2B5EF4-FFF2-40B4-BE49-F238E27FC236}">
                <a16:creationId xmlns:a16="http://schemas.microsoft.com/office/drawing/2014/main" id="{5E8B330B-0670-4F17-61B9-75DDED6AA4A4}"/>
              </a:ext>
            </a:extLst>
          </p:cNvPr>
          <p:cNvSpPr>
            <a:spLocks noGrp="1"/>
          </p:cNvSpPr>
          <p:nvPr>
            <p:ph type="subTitle" idx="1"/>
          </p:nvPr>
        </p:nvSpPr>
        <p:spPr>
          <a:xfrm>
            <a:off x="7464612" y="4750893"/>
            <a:ext cx="4087305" cy="1147863"/>
          </a:xfrm>
        </p:spPr>
        <p:txBody>
          <a:bodyPr anchor="t">
            <a:normAutofit/>
          </a:bodyPr>
          <a:lstStyle/>
          <a:p>
            <a:pPr algn="l"/>
            <a:r>
              <a:rPr lang="en-US" sz="1900" dirty="0" err="1"/>
              <a:t>Shlomo</a:t>
            </a:r>
            <a:r>
              <a:rPr lang="en-US" sz="1900" dirty="0"/>
              <a:t> </a:t>
            </a:r>
            <a:r>
              <a:rPr lang="en-US" sz="1900" dirty="0" err="1"/>
              <a:t>Sandowski</a:t>
            </a:r>
            <a:endParaRPr lang="en-US" sz="1900" dirty="0"/>
          </a:p>
          <a:p>
            <a:pPr algn="l"/>
            <a:r>
              <a:rPr lang="en-US" sz="1900" dirty="0"/>
              <a:t>Ron Avraham</a:t>
            </a:r>
          </a:p>
          <a:p>
            <a:pPr algn="l"/>
            <a:r>
              <a:rPr lang="en-US" sz="1900" dirty="0"/>
              <a:t>05/02/2023</a:t>
            </a:r>
            <a:endParaRPr lang="en-IL" sz="19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Pen placed on top of a signature line">
            <a:extLst>
              <a:ext uri="{FF2B5EF4-FFF2-40B4-BE49-F238E27FC236}">
                <a16:creationId xmlns:a16="http://schemas.microsoft.com/office/drawing/2014/main" id="{C1AF192D-874E-5B15-499B-9E53CDFF2DF1}"/>
              </a:ext>
            </a:extLst>
          </p:cNvPr>
          <p:cNvPicPr>
            <a:picLocks noChangeAspect="1"/>
          </p:cNvPicPr>
          <p:nvPr/>
        </p:nvPicPr>
        <p:blipFill rotWithShape="1">
          <a:blip r:embed="rId2"/>
          <a:srcRect l="31591"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57639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1374F-AC75-971F-80D3-9A78CE2BD1BE}"/>
              </a:ext>
            </a:extLst>
          </p:cNvPr>
          <p:cNvSpPr>
            <a:spLocks noGrp="1"/>
          </p:cNvSpPr>
          <p:nvPr>
            <p:ph idx="1"/>
          </p:nvPr>
        </p:nvSpPr>
        <p:spPr>
          <a:xfrm>
            <a:off x="4327848" y="230090"/>
            <a:ext cx="6980854" cy="1552057"/>
          </a:xfrm>
        </p:spPr>
        <p:txBody>
          <a:bodyPr/>
          <a:lstStyle/>
          <a:p>
            <a:pPr marL="0" indent="0" algn="r">
              <a:buNone/>
            </a:pPr>
            <a:r>
              <a:rPr lang="he-IL" dirty="0"/>
              <a:t>דוגמא נוספת:</a:t>
            </a:r>
            <a:endParaRPr lang="en-IL" dirty="0"/>
          </a:p>
        </p:txBody>
      </p:sp>
      <p:pic>
        <p:nvPicPr>
          <p:cNvPr id="5" name="Picture 4">
            <a:extLst>
              <a:ext uri="{FF2B5EF4-FFF2-40B4-BE49-F238E27FC236}">
                <a16:creationId xmlns:a16="http://schemas.microsoft.com/office/drawing/2014/main" id="{9B6B1C34-3F92-F50C-28AE-C63855B391A9}"/>
              </a:ext>
            </a:extLst>
          </p:cNvPr>
          <p:cNvPicPr>
            <a:picLocks noChangeAspect="1"/>
          </p:cNvPicPr>
          <p:nvPr/>
        </p:nvPicPr>
        <p:blipFill>
          <a:blip r:embed="rId2"/>
          <a:stretch>
            <a:fillRect/>
          </a:stretch>
        </p:blipFill>
        <p:spPr>
          <a:xfrm>
            <a:off x="310966" y="1960562"/>
            <a:ext cx="8736618" cy="4351338"/>
          </a:xfrm>
          <a:prstGeom prst="rect">
            <a:avLst/>
          </a:prstGeom>
        </p:spPr>
      </p:pic>
    </p:spTree>
    <p:extLst>
      <p:ext uri="{BB962C8B-B14F-4D97-AF65-F5344CB8AC3E}">
        <p14:creationId xmlns:p14="http://schemas.microsoft.com/office/powerpoint/2010/main" val="81510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B81E7-D609-BD69-6A56-DFAE457C7A6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System Architecture</a:t>
            </a:r>
          </a:p>
        </p:txBody>
      </p:sp>
      <p:cxnSp>
        <p:nvCxnSpPr>
          <p:cNvPr id="25" name="Straight Connector 2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D1316139-204F-5545-7C2A-DA34766D7667}"/>
              </a:ext>
            </a:extLst>
          </p:cNvPr>
          <p:cNvPicPr>
            <a:picLocks noGrp="1" noChangeAspect="1"/>
          </p:cNvPicPr>
          <p:nvPr>
            <p:ph idx="1"/>
          </p:nvPr>
        </p:nvPicPr>
        <p:blipFill>
          <a:blip r:embed="rId2"/>
          <a:stretch>
            <a:fillRect/>
          </a:stretch>
        </p:blipFill>
        <p:spPr>
          <a:xfrm>
            <a:off x="910209" y="2427541"/>
            <a:ext cx="10316483" cy="3997637"/>
          </a:xfrm>
          <a:prstGeom prst="rect">
            <a:avLst/>
          </a:prstGeom>
        </p:spPr>
      </p:pic>
    </p:spTree>
    <p:extLst>
      <p:ext uri="{BB962C8B-B14F-4D97-AF65-F5344CB8AC3E}">
        <p14:creationId xmlns:p14="http://schemas.microsoft.com/office/powerpoint/2010/main" val="376639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2A08E-A6D5-7A2F-72FD-3B8C77DFCDD8}"/>
              </a:ext>
            </a:extLst>
          </p:cNvPr>
          <p:cNvSpPr>
            <a:spLocks noGrp="1"/>
          </p:cNvSpPr>
          <p:nvPr>
            <p:ph type="title"/>
          </p:nvPr>
        </p:nvSpPr>
        <p:spPr>
          <a:xfrm>
            <a:off x="1043631" y="809898"/>
            <a:ext cx="10173010" cy="1554480"/>
          </a:xfrm>
        </p:spPr>
        <p:txBody>
          <a:bodyPr anchor="ctr">
            <a:normAutofit/>
          </a:bodyPr>
          <a:lstStyle/>
          <a:p>
            <a:pPr rtl="1"/>
            <a:r>
              <a:rPr lang="he-IL" sz="4800"/>
              <a:t>כללי</a:t>
            </a:r>
            <a:endParaRPr lang="en-IL"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A8C387-E93E-827A-49B1-180FE46FB8FC}"/>
              </a:ext>
            </a:extLst>
          </p:cNvPr>
          <p:cNvGraphicFramePr>
            <a:graphicFrameLocks noGrp="1"/>
          </p:cNvGraphicFramePr>
          <p:nvPr>
            <p:ph idx="1"/>
            <p:extLst>
              <p:ext uri="{D42A27DB-BD31-4B8C-83A1-F6EECF244321}">
                <p14:modId xmlns:p14="http://schemas.microsoft.com/office/powerpoint/2010/main" val="338827523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54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AE47-C6E6-5362-CF0C-7974E76D5C6C}"/>
              </a:ext>
            </a:extLst>
          </p:cNvPr>
          <p:cNvSpPr>
            <a:spLocks noGrp="1"/>
          </p:cNvSpPr>
          <p:nvPr>
            <p:ph type="title"/>
          </p:nvPr>
        </p:nvSpPr>
        <p:spPr>
          <a:xfrm>
            <a:off x="4965430" y="629268"/>
            <a:ext cx="6586491" cy="1286160"/>
          </a:xfrm>
        </p:spPr>
        <p:txBody>
          <a:bodyPr anchor="b">
            <a:normAutofit/>
          </a:bodyPr>
          <a:lstStyle/>
          <a:p>
            <a:r>
              <a:rPr lang="he-IL" dirty="0"/>
              <a:t>הגדרת השירות </a:t>
            </a:r>
            <a:endParaRPr lang="en-IL"/>
          </a:p>
        </p:txBody>
      </p:sp>
      <p:sp>
        <p:nvSpPr>
          <p:cNvPr id="3" name="Content Placeholder 2">
            <a:extLst>
              <a:ext uri="{FF2B5EF4-FFF2-40B4-BE49-F238E27FC236}">
                <a16:creationId xmlns:a16="http://schemas.microsoft.com/office/drawing/2014/main" id="{D8C99857-5D7A-BBA5-2938-E9C3A0F81BD2}"/>
              </a:ext>
            </a:extLst>
          </p:cNvPr>
          <p:cNvSpPr>
            <a:spLocks noGrp="1"/>
          </p:cNvSpPr>
          <p:nvPr>
            <p:ph idx="1"/>
          </p:nvPr>
        </p:nvSpPr>
        <p:spPr>
          <a:xfrm>
            <a:off x="4965431" y="2438400"/>
            <a:ext cx="6586489" cy="3785419"/>
          </a:xfrm>
        </p:spPr>
        <p:txBody>
          <a:bodyPr>
            <a:normAutofit lnSpcReduction="10000"/>
          </a:bodyPr>
          <a:lstStyle/>
          <a:p>
            <a:pPr algn="r" rtl="1"/>
            <a:r>
              <a:rPr lang="he-IL" sz="2000" dirty="0"/>
              <a:t>קלט : מאגר נתונים עם פרטי מילוי משתמשים של טופס.</a:t>
            </a:r>
          </a:p>
          <a:p>
            <a:pPr algn="r" rtl="1"/>
            <a:endParaRPr lang="he-IL" sz="2000" dirty="0"/>
          </a:p>
          <a:p>
            <a:pPr algn="r" rtl="1"/>
            <a:r>
              <a:rPr lang="he-IL" sz="2000" dirty="0"/>
              <a:t>פלט: חיווי למשתמש על אפשרויות בחירה של השדות השונים על בסיס התפלגות סטטיסטית של מאגר הנתונים הקיים.</a:t>
            </a:r>
          </a:p>
          <a:p>
            <a:pPr algn="r" rtl="1"/>
            <a:endParaRPr lang="he-IL" sz="2000" dirty="0"/>
          </a:p>
          <a:p>
            <a:pPr algn="r" rtl="1"/>
            <a:r>
              <a:rPr lang="he-IL" sz="2000" dirty="0"/>
              <a:t>המערכת תהיה מבוזרת בכדי לתת שירות ללקוחות רבים, ויצירת סטטיסטיקה בצורה מבוזרת על ידי משיכה וחישוב הנתונים מבסיס נתונים אחד או יותר.</a:t>
            </a:r>
          </a:p>
          <a:p>
            <a:pPr algn="r" rtl="1"/>
            <a:r>
              <a:rPr lang="he-IL" sz="2000" dirty="0"/>
              <a:t>הלקוח נרשם לשירות בתוכנה על ידי מסירת קישור לבסיס הנתונים שלו. </a:t>
            </a:r>
          </a:p>
          <a:p>
            <a:pPr algn="r" rtl="1"/>
            <a:r>
              <a:rPr lang="he-IL" sz="2000" dirty="0"/>
              <a:t>על הלקוח לשלוח פורמט טופס אשר מפרט את מבנה הטופס,וסוגי השדות.</a:t>
            </a:r>
            <a:endParaRPr lang="en-IL" sz="2000" dirty="0"/>
          </a:p>
        </p:txBody>
      </p:sp>
      <p:pic>
        <p:nvPicPr>
          <p:cNvPr id="5" name="Picture 4" descr="גרף">
            <a:extLst>
              <a:ext uri="{FF2B5EF4-FFF2-40B4-BE49-F238E27FC236}">
                <a16:creationId xmlns:a16="http://schemas.microsoft.com/office/drawing/2014/main" id="{B12E4E80-B58D-0E42-A13F-F6F4A63CA594}"/>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7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C84FCF-B563-8C8B-8719-FAEC699387A3}"/>
              </a:ext>
            </a:extLst>
          </p:cNvPr>
          <p:cNvSpPr>
            <a:spLocks noGrp="1"/>
          </p:cNvSpPr>
          <p:nvPr>
            <p:ph type="title"/>
          </p:nvPr>
        </p:nvSpPr>
        <p:spPr>
          <a:xfrm>
            <a:off x="643467" y="321734"/>
            <a:ext cx="10905066" cy="1135737"/>
          </a:xfrm>
        </p:spPr>
        <p:txBody>
          <a:bodyPr>
            <a:normAutofit/>
          </a:bodyPr>
          <a:lstStyle/>
          <a:p>
            <a:r>
              <a:rPr lang="en-US" sz="3600"/>
              <a:t>Backend </a:t>
            </a:r>
            <a:endParaRPr lang="en-IL" sz="3600"/>
          </a:p>
        </p:txBody>
      </p:sp>
      <p:sp>
        <p:nvSpPr>
          <p:cNvPr id="3" name="Content Placeholder 2">
            <a:extLst>
              <a:ext uri="{FF2B5EF4-FFF2-40B4-BE49-F238E27FC236}">
                <a16:creationId xmlns:a16="http://schemas.microsoft.com/office/drawing/2014/main" id="{383D9CF6-58E6-2312-C7AB-92F9854DD9A1}"/>
              </a:ext>
            </a:extLst>
          </p:cNvPr>
          <p:cNvSpPr>
            <a:spLocks noGrp="1"/>
          </p:cNvSpPr>
          <p:nvPr>
            <p:ph idx="1"/>
          </p:nvPr>
        </p:nvSpPr>
        <p:spPr>
          <a:xfrm>
            <a:off x="7016277" y="1685959"/>
            <a:ext cx="4008384" cy="4393982"/>
          </a:xfrm>
        </p:spPr>
        <p:txBody>
          <a:bodyPr>
            <a:normAutofit/>
          </a:bodyPr>
          <a:lstStyle/>
          <a:p>
            <a:pPr algn="r" rtl="1"/>
            <a:r>
              <a:rPr lang="he-IL" sz="2000" dirty="0"/>
              <a:t>בפרוייקט זה נעשה שימוש בבסיס הנתונים </a:t>
            </a:r>
            <a:r>
              <a:rPr lang="en-US" sz="2000" dirty="0"/>
              <a:t>MongoDB </a:t>
            </a:r>
            <a:r>
              <a:rPr lang="he-IL" sz="2000" dirty="0"/>
              <a:t> הנשען על מבנה של מסמך מסוג </a:t>
            </a:r>
            <a:r>
              <a:rPr lang="en-US" sz="2000" dirty="0"/>
              <a:t>JSON</a:t>
            </a:r>
            <a:r>
              <a:rPr lang="he-IL" sz="2000" dirty="0"/>
              <a:t>. </a:t>
            </a:r>
          </a:p>
          <a:p>
            <a:pPr algn="r" rtl="1"/>
            <a:r>
              <a:rPr lang="he-IL" sz="2000" dirty="0"/>
              <a:t>ניתן לבצע שאילתות מורכבות, ושאילתות דינמיות המסתמך על מבנה הקובץ של בסיס הנתונים.</a:t>
            </a:r>
          </a:p>
          <a:p>
            <a:pPr algn="r" rtl="1"/>
            <a:r>
              <a:rPr lang="he-IL" sz="2000" dirty="0"/>
              <a:t>בשלב זה יש "לקוח" אחד </a:t>
            </a:r>
            <a:r>
              <a:rPr lang="en-US" sz="2000" dirty="0" err="1"/>
              <a:t>AirBNB</a:t>
            </a:r>
            <a:r>
              <a:rPr lang="en-US" sz="2000" dirty="0"/>
              <a:t> </a:t>
            </a:r>
            <a:r>
              <a:rPr lang="he-IL" sz="2000" dirty="0"/>
              <a:t> , עם מאגר מידע נתון לטופס רישום.</a:t>
            </a:r>
          </a:p>
          <a:p>
            <a:pPr algn="r" rtl="1"/>
            <a:r>
              <a:rPr lang="he-IL" sz="2000" dirty="0"/>
              <a:t>התוכנה בנויה לקליטת לקוחות נוספים, כחלק מאפשרויות הפיתוח העתידיות.</a:t>
            </a:r>
            <a:endParaRPr lang="en-US" sz="2000" dirty="0"/>
          </a:p>
          <a:p>
            <a:pPr algn="r" rtl="1"/>
            <a:r>
              <a:rPr lang="he-IL" sz="2000" dirty="0"/>
              <a:t>דוגמא של </a:t>
            </a:r>
            <a:r>
              <a:rPr lang="en-US" sz="2000" dirty="0"/>
              <a:t>document</a:t>
            </a:r>
            <a:r>
              <a:rPr lang="he-IL" sz="2000" dirty="0"/>
              <a:t> :</a:t>
            </a:r>
          </a:p>
          <a:p>
            <a:pPr rtl="1"/>
            <a:endParaRPr lang="he-IL" sz="2000" dirty="0"/>
          </a:p>
          <a:p>
            <a:pPr rtl="1"/>
            <a:endParaRPr lang="he-IL" sz="2000" dirty="0"/>
          </a:p>
          <a:p>
            <a:pPr rtl="1"/>
            <a:endParaRPr lang="en-US" sz="2000" dirty="0"/>
          </a:p>
          <a:p>
            <a:pPr rtl="1"/>
            <a:endParaRPr lang="en-IL"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A3AF2BC-A17C-2E97-C3DA-2E6D3C431D50}"/>
              </a:ext>
            </a:extLst>
          </p:cNvPr>
          <p:cNvPicPr>
            <a:picLocks noChangeAspect="1"/>
          </p:cNvPicPr>
          <p:nvPr/>
        </p:nvPicPr>
        <p:blipFill>
          <a:blip r:embed="rId2"/>
          <a:stretch>
            <a:fillRect/>
          </a:stretch>
        </p:blipFill>
        <p:spPr>
          <a:xfrm>
            <a:off x="219123" y="1685959"/>
            <a:ext cx="6253212" cy="4002054"/>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1984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479FD-A56E-CAAE-D9B9-880929784B80}"/>
              </a:ext>
            </a:extLst>
          </p:cNvPr>
          <p:cNvSpPr>
            <a:spLocks noGrp="1"/>
          </p:cNvSpPr>
          <p:nvPr>
            <p:ph type="title"/>
          </p:nvPr>
        </p:nvSpPr>
        <p:spPr>
          <a:xfrm>
            <a:off x="838200" y="365125"/>
            <a:ext cx="10515600" cy="1325563"/>
          </a:xfrm>
        </p:spPr>
        <p:txBody>
          <a:bodyPr>
            <a:normAutofit/>
          </a:bodyPr>
          <a:lstStyle/>
          <a:p>
            <a:r>
              <a:rPr lang="en-US" sz="5400"/>
              <a:t>Logic</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010BB2-E41F-3312-7D19-4B97508F3597}"/>
              </a:ext>
            </a:extLst>
          </p:cNvPr>
          <p:cNvSpPr>
            <a:spLocks noGrp="1"/>
          </p:cNvSpPr>
          <p:nvPr>
            <p:ph idx="1"/>
          </p:nvPr>
        </p:nvSpPr>
        <p:spPr>
          <a:xfrm>
            <a:off x="838200" y="1929384"/>
            <a:ext cx="10515600" cy="4251960"/>
          </a:xfrm>
        </p:spPr>
        <p:txBody>
          <a:bodyPr>
            <a:normAutofit/>
          </a:bodyPr>
          <a:lstStyle/>
          <a:p>
            <a:pPr algn="r" rtl="1"/>
            <a:r>
              <a:rPr lang="he-IL" sz="2200" dirty="0"/>
              <a:t>חלק זה משמש לעיבוד הנתונים הקיים בבסיס הנתונים והנתונים אשר משתמש הקצה ממלא בטופס. </a:t>
            </a:r>
          </a:p>
          <a:p>
            <a:pPr algn="r" rtl="1"/>
            <a:r>
              <a:rPr lang="he-IL" sz="2200" dirty="0"/>
              <a:t>למשתמש הקצה מוקצה </a:t>
            </a:r>
            <a:r>
              <a:rPr lang="en-US" sz="2200" dirty="0"/>
              <a:t>Endpoints </a:t>
            </a:r>
            <a:r>
              <a:rPr lang="he-IL" sz="2200" dirty="0"/>
              <a:t> אשר מקבל את השדות אשר מילא עד כה.</a:t>
            </a:r>
          </a:p>
          <a:p>
            <a:pPr algn="r" rtl="1"/>
            <a:r>
              <a:rPr lang="en-US" sz="2200" dirty="0"/>
              <a:t>Parser </a:t>
            </a:r>
            <a:r>
              <a:rPr lang="he-IL" sz="2200" dirty="0"/>
              <a:t> - לוקח מבסיס הנתונים של הלקוח(</a:t>
            </a:r>
            <a:r>
              <a:rPr lang="en-US" sz="2200" dirty="0"/>
              <a:t>(</a:t>
            </a:r>
            <a:r>
              <a:rPr lang="en-US" sz="2200" dirty="0" err="1"/>
              <a:t>AirBNB</a:t>
            </a:r>
            <a:r>
              <a:rPr lang="he-IL" sz="2200" dirty="0"/>
              <a:t> את המסמכים המלאים כאשר לשדות המלאים</a:t>
            </a:r>
            <a:r>
              <a:rPr lang="en-US" sz="2200" dirty="0"/>
              <a:t>(filled)</a:t>
            </a:r>
            <a:r>
              <a:rPr lang="he-IL" sz="2200" dirty="0"/>
              <a:t> נלקחים מסמכים כלליים, ולשדות הנשארים(</a:t>
            </a:r>
            <a:r>
              <a:rPr lang="en-US" sz="2200" dirty="0"/>
              <a:t>(unfilled</a:t>
            </a:r>
            <a:r>
              <a:rPr lang="he-IL" sz="2200" dirty="0"/>
              <a:t> נלקחים מסמכים שמבוססים על השדות המלאים שהתקבלו מהמשתמש.</a:t>
            </a:r>
          </a:p>
          <a:p>
            <a:pPr algn="r" rtl="1"/>
            <a:r>
              <a:rPr lang="he-IL" sz="2200" dirty="0"/>
              <a:t>הפרסר לוקח שדה שדה ושולח את הנתונים לפונקציה אשר מחשבת את הסטטיסטיקה לשדה, לפי סוגו.</a:t>
            </a:r>
          </a:p>
          <a:p>
            <a:pPr rtl="1"/>
            <a:endParaRPr lang="en-IL" sz="2200" dirty="0"/>
          </a:p>
        </p:txBody>
      </p:sp>
    </p:spTree>
    <p:extLst>
      <p:ext uri="{BB962C8B-B14F-4D97-AF65-F5344CB8AC3E}">
        <p14:creationId xmlns:p14="http://schemas.microsoft.com/office/powerpoint/2010/main" val="364905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AEA73-2F5B-AB29-0C88-0E49DD899A6B}"/>
              </a:ext>
            </a:extLst>
          </p:cNvPr>
          <p:cNvSpPr>
            <a:spLocks noGrp="1"/>
          </p:cNvSpPr>
          <p:nvPr>
            <p:ph type="title"/>
          </p:nvPr>
        </p:nvSpPr>
        <p:spPr>
          <a:xfrm>
            <a:off x="5297762" y="329184"/>
            <a:ext cx="6251110" cy="1783080"/>
          </a:xfrm>
        </p:spPr>
        <p:txBody>
          <a:bodyPr anchor="b">
            <a:normAutofit/>
          </a:bodyPr>
          <a:lstStyle/>
          <a:p>
            <a:r>
              <a:rPr lang="en-US" sz="5400"/>
              <a:t>Statistics </a:t>
            </a:r>
            <a:endParaRPr lang="en-IL" sz="5400"/>
          </a:p>
        </p:txBody>
      </p:sp>
      <p:pic>
        <p:nvPicPr>
          <p:cNvPr id="5" name="Picture 4" descr="גרפים ותוכניות בשכבות על מסך דיגיטלי כחול">
            <a:extLst>
              <a:ext uri="{FF2B5EF4-FFF2-40B4-BE49-F238E27FC236}">
                <a16:creationId xmlns:a16="http://schemas.microsoft.com/office/drawing/2014/main" id="{CB6775B0-558C-5D35-7187-B181DF8973AF}"/>
              </a:ext>
            </a:extLst>
          </p:cNvPr>
          <p:cNvPicPr>
            <a:picLocks noChangeAspect="1"/>
          </p:cNvPicPr>
          <p:nvPr/>
        </p:nvPicPr>
        <p:blipFill rotWithShape="1">
          <a:blip r:embed="rId2"/>
          <a:srcRect l="22901" r="2616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151DBD-0E17-D427-A625-0C1A23544462}"/>
              </a:ext>
            </a:extLst>
          </p:cNvPr>
          <p:cNvSpPr>
            <a:spLocks noGrp="1"/>
          </p:cNvSpPr>
          <p:nvPr>
            <p:ph idx="1"/>
          </p:nvPr>
        </p:nvSpPr>
        <p:spPr>
          <a:xfrm>
            <a:off x="5297762" y="2706624"/>
            <a:ext cx="6251110" cy="3483864"/>
          </a:xfrm>
        </p:spPr>
        <p:txBody>
          <a:bodyPr>
            <a:normAutofit/>
          </a:bodyPr>
          <a:lstStyle/>
          <a:p>
            <a:pPr algn="r" rtl="1"/>
            <a:r>
              <a:rPr lang="he-IL" sz="1500" dirty="0"/>
              <a:t>הסטטיסטיקה מחושבת בהתאם לסוג השדה אשר על המשתמש למלא, על ידי פונקציה עיקרית </a:t>
            </a:r>
            <a:r>
              <a:rPr lang="en-US" sz="1500" dirty="0" err="1"/>
              <a:t>get_dist</a:t>
            </a:r>
            <a:r>
              <a:rPr lang="en-US" sz="1500" dirty="0"/>
              <a:t>()</a:t>
            </a:r>
            <a:r>
              <a:rPr lang="he-IL" sz="1500" dirty="0"/>
              <a:t>. </a:t>
            </a:r>
          </a:p>
          <a:p>
            <a:pPr algn="r" rtl="1"/>
            <a:r>
              <a:rPr lang="he-IL" sz="1500" dirty="0"/>
              <a:t>סוגי החישובים:</a:t>
            </a:r>
          </a:p>
          <a:p>
            <a:pPr algn="r" rtl="1"/>
            <a:r>
              <a:rPr lang="he-IL" sz="1500" dirty="0"/>
              <a:t>שדות מסוג </a:t>
            </a:r>
            <a:r>
              <a:rPr lang="en-US" sz="1500" dirty="0"/>
              <a:t>String</a:t>
            </a:r>
            <a:r>
              <a:rPr lang="he-IL" sz="1500" dirty="0"/>
              <a:t> חושבו על ידי אלגוריתם </a:t>
            </a:r>
            <a:r>
              <a:rPr lang="en-US" sz="1500" dirty="0"/>
              <a:t>Rake </a:t>
            </a:r>
            <a:r>
              <a:rPr lang="he-IL" sz="1500" dirty="0"/>
              <a:t> - </a:t>
            </a:r>
            <a:r>
              <a:rPr lang="en-US" sz="1500" dirty="0"/>
              <a:t>Rapid Automatic Keyword Extraction </a:t>
            </a:r>
            <a:r>
              <a:rPr lang="he-IL" sz="1500" dirty="0"/>
              <a:t> אשר יודע לחשב מילות מפתח באמצעות גישה אשר מבוססת על </a:t>
            </a:r>
            <a:r>
              <a:rPr lang="en-US" sz="1500" dirty="0" err="1"/>
              <a:t>delimeter</a:t>
            </a:r>
            <a:r>
              <a:rPr lang="en-US" sz="1500" dirty="0"/>
              <a:t> </a:t>
            </a:r>
            <a:r>
              <a:rPr lang="he-IL" sz="1500" dirty="0"/>
              <a:t> לזיהוי מילות מפתח בטקסט ומדרג אותן באמצעות מופעים משותפים של המילים.בנוסף הוא גם יודע למזג מילות מפתח, אשר מקבלות ערך מספרי(משקל) המילה אשר ניתן למפות ולהציג באופן גרפי. </a:t>
            </a:r>
          </a:p>
          <a:p>
            <a:pPr algn="r" rtl="1"/>
            <a:r>
              <a:rPr lang="he-IL" sz="1500" dirty="0"/>
              <a:t>שדות מספריים, או קבוצות בחירה סופיות חושבו על ידי חישוב הפיזור. מבנה הנתונים המוחזרים הוא ערך ומשקל.</a:t>
            </a:r>
          </a:p>
          <a:p>
            <a:pPr algn="r" rtl="1"/>
            <a:r>
              <a:rPr lang="he-IL" sz="1500" dirty="0"/>
              <a:t>מבנה הפונקציה הוא גנרי וניתן להוסיף לוגיקות שונות לשדות מסוגים חדשים, על פי דרישת הלקוח.</a:t>
            </a:r>
            <a:endParaRPr lang="en-IL" sz="1500" dirty="0"/>
          </a:p>
        </p:txBody>
      </p:sp>
    </p:spTree>
    <p:extLst>
      <p:ext uri="{BB962C8B-B14F-4D97-AF65-F5344CB8AC3E}">
        <p14:creationId xmlns:p14="http://schemas.microsoft.com/office/powerpoint/2010/main" val="64076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24501F-0083-B1C9-750E-5691145B42F5}"/>
              </a:ext>
            </a:extLst>
          </p:cNvPr>
          <p:cNvSpPr>
            <a:spLocks noGrp="1"/>
          </p:cNvSpPr>
          <p:nvPr>
            <p:ph type="title"/>
          </p:nvPr>
        </p:nvSpPr>
        <p:spPr>
          <a:xfrm>
            <a:off x="643467" y="321734"/>
            <a:ext cx="10905066" cy="1135737"/>
          </a:xfrm>
        </p:spPr>
        <p:txBody>
          <a:bodyPr>
            <a:normAutofit/>
          </a:bodyPr>
          <a:lstStyle/>
          <a:p>
            <a:pPr rtl="1"/>
            <a:r>
              <a:rPr lang="en-US" sz="3600" dirty="0"/>
              <a:t>Logic distribution </a:t>
            </a:r>
            <a:endParaRPr lang="en-IL" sz="3600" dirty="0"/>
          </a:p>
        </p:txBody>
      </p:sp>
      <p:sp>
        <p:nvSpPr>
          <p:cNvPr id="3" name="Content Placeholder 2">
            <a:extLst>
              <a:ext uri="{FF2B5EF4-FFF2-40B4-BE49-F238E27FC236}">
                <a16:creationId xmlns:a16="http://schemas.microsoft.com/office/drawing/2014/main" id="{48B9C664-7C25-7B03-DCD4-B29A6F1BB818}"/>
              </a:ext>
            </a:extLst>
          </p:cNvPr>
          <p:cNvSpPr>
            <a:spLocks noGrp="1"/>
          </p:cNvSpPr>
          <p:nvPr>
            <p:ph idx="1"/>
          </p:nvPr>
        </p:nvSpPr>
        <p:spPr>
          <a:xfrm>
            <a:off x="6717697" y="1648637"/>
            <a:ext cx="4008384" cy="4393982"/>
          </a:xfrm>
        </p:spPr>
        <p:txBody>
          <a:bodyPr>
            <a:normAutofit/>
          </a:bodyPr>
          <a:lstStyle/>
          <a:p>
            <a:pPr algn="r" rtl="1"/>
            <a:r>
              <a:rPr lang="he-IL" sz="2000" dirty="0"/>
              <a:t>בפרסר נעשה שימוש ב </a:t>
            </a:r>
            <a:r>
              <a:rPr lang="en-US" sz="2000" dirty="0" err="1"/>
              <a:t>ThreadPool</a:t>
            </a:r>
            <a:r>
              <a:rPr lang="en-US" sz="2000" dirty="0"/>
              <a:t> </a:t>
            </a:r>
            <a:r>
              <a:rPr lang="he-IL" sz="2000" dirty="0"/>
              <a:t> על מנת לבזר את עיבוד הרשומות במספר </a:t>
            </a:r>
            <a:r>
              <a:rPr lang="en-US" sz="2000" dirty="0"/>
              <a:t>Threads </a:t>
            </a:r>
            <a:r>
              <a:rPr lang="he-IL" sz="2000" dirty="0"/>
              <a:t>.</a:t>
            </a:r>
          </a:p>
          <a:p>
            <a:pPr algn="r" rtl="1"/>
            <a:r>
              <a:rPr lang="he-IL" sz="2000" dirty="0"/>
              <a:t>בעיה: חישובי הסטטיסטיקה על מעבר של מספר רב של שדות בבסיס הנתונים דורש כח חישוב רב.</a:t>
            </a:r>
          </a:p>
          <a:p>
            <a:pPr algn="r" rtl="1"/>
            <a:r>
              <a:rPr lang="he-IL" sz="2000" dirty="0"/>
              <a:t>פתרון:פתרון נקודתי אשר יישמנו הוא לחלק את חישוב הסטטיסטיקות של כל שדה במקביל ב </a:t>
            </a:r>
            <a:r>
              <a:rPr lang="en-US" sz="2000" dirty="0"/>
              <a:t>threads</a:t>
            </a:r>
            <a:r>
              <a:rPr lang="he-IL" sz="2000" dirty="0"/>
              <a:t> שונים.</a:t>
            </a:r>
          </a:p>
          <a:p>
            <a:pPr algn="r" rtl="1"/>
            <a:r>
              <a:rPr lang="en-US" sz="2000" dirty="0"/>
              <a:t>Thread pools </a:t>
            </a:r>
            <a:r>
              <a:rPr lang="he-IL" sz="2000" dirty="0"/>
              <a:t> - מספקות לנו מספר פתרונות חשובים מאוד, אחד הוא שיפור בבוצועים כאשר מספר רק של </a:t>
            </a:r>
            <a:r>
              <a:rPr lang="en-US" sz="2000" dirty="0"/>
              <a:t>tasks</a:t>
            </a:r>
            <a:r>
              <a:rPr lang="he-IL" sz="2000" dirty="0"/>
              <a:t> נשלחים בו זמנית.</a:t>
            </a:r>
          </a:p>
        </p:txBody>
      </p:sp>
      <p:grpSp>
        <p:nvGrpSpPr>
          <p:cNvPr id="2057" name="Group 205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58" name="Isosceles Triangle 205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AA3BA3FB-A3BB-BCAA-E269-AC4FDFF476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229" y="1361860"/>
            <a:ext cx="5273149"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62" name="Rectangle 206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Isosceles Triangle 206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9996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5" name="Arc 103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506C8-2C23-5A01-6DC9-F8CCA7F9073E}"/>
              </a:ext>
            </a:extLst>
          </p:cNvPr>
          <p:cNvSpPr>
            <a:spLocks noGrp="1"/>
          </p:cNvSpPr>
          <p:nvPr>
            <p:ph type="title"/>
          </p:nvPr>
        </p:nvSpPr>
        <p:spPr>
          <a:xfrm>
            <a:off x="5894962" y="479493"/>
            <a:ext cx="5458838" cy="1325563"/>
          </a:xfrm>
        </p:spPr>
        <p:txBody>
          <a:bodyPr>
            <a:normAutofit/>
          </a:bodyPr>
          <a:lstStyle/>
          <a:p>
            <a:r>
              <a:rPr lang="en-US"/>
              <a:t>Load balancer </a:t>
            </a:r>
            <a:endParaRPr lang="en-IL"/>
          </a:p>
        </p:txBody>
      </p:sp>
      <p:sp>
        <p:nvSpPr>
          <p:cNvPr id="1030" name="Freeform: Shape 103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Diagram&#10;&#10;Description automatically generated">
            <a:extLst>
              <a:ext uri="{FF2B5EF4-FFF2-40B4-BE49-F238E27FC236}">
                <a16:creationId xmlns:a16="http://schemas.microsoft.com/office/drawing/2014/main" id="{53333A75-B0C3-A9F9-26C1-9BE894DB35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131868"/>
            <a:ext cx="4777381" cy="24245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0190283-86C9-D9A6-4757-CC7277A17B0D}"/>
              </a:ext>
            </a:extLst>
          </p:cNvPr>
          <p:cNvSpPr>
            <a:spLocks noGrp="1"/>
          </p:cNvSpPr>
          <p:nvPr>
            <p:ph idx="1"/>
          </p:nvPr>
        </p:nvSpPr>
        <p:spPr>
          <a:xfrm>
            <a:off x="5894962" y="1984443"/>
            <a:ext cx="5458838" cy="4192520"/>
          </a:xfrm>
        </p:spPr>
        <p:txBody>
          <a:bodyPr>
            <a:normAutofit fontScale="92500" lnSpcReduction="10000"/>
          </a:bodyPr>
          <a:lstStyle/>
          <a:p>
            <a:pPr algn="r" rtl="1"/>
            <a:r>
              <a:rPr lang="he-IL" sz="1500" dirty="0"/>
              <a:t>בעיה: במצב של עומס רב על שירות המערכת, ניתן לזהות האטה בביצועים ובקבלת הנתונים, ושגיאות </a:t>
            </a:r>
            <a:r>
              <a:rPr lang="en-US" sz="1500" dirty="0"/>
              <a:t>Timeout</a:t>
            </a:r>
            <a:r>
              <a:rPr lang="he-IL" sz="1500" dirty="0"/>
              <a:t>.</a:t>
            </a:r>
          </a:p>
          <a:p>
            <a:pPr algn="r" rtl="1"/>
            <a:r>
              <a:rPr lang="he-IL" sz="1500" dirty="0"/>
              <a:t>פתרון:</a:t>
            </a:r>
          </a:p>
          <a:p>
            <a:pPr algn="r" rtl="1"/>
            <a:r>
              <a:rPr lang="he-IL" sz="1500" dirty="0"/>
              <a:t>בפרוייקט זה נעשה שימוש ב </a:t>
            </a:r>
            <a:r>
              <a:rPr lang="en-US" sz="1500" dirty="0"/>
              <a:t>Load balancer </a:t>
            </a:r>
            <a:r>
              <a:rPr lang="he-IL" sz="1500" dirty="0"/>
              <a:t> בשם </a:t>
            </a:r>
            <a:r>
              <a:rPr lang="en-US" sz="1500" dirty="0"/>
              <a:t>Nginx </a:t>
            </a:r>
            <a:r>
              <a:rPr lang="he-IL" sz="1500" dirty="0"/>
              <a:t>.</a:t>
            </a:r>
          </a:p>
          <a:p>
            <a:pPr algn="r" rtl="1"/>
            <a:r>
              <a:rPr lang="he-IL" sz="1500" dirty="0"/>
              <a:t>מטרתו לייעל את הביזור של הבקשות הרבות שיכולות לבוא מהמשתמשים בין מספר שרתים שונים.</a:t>
            </a:r>
          </a:p>
          <a:p>
            <a:pPr algn="r" rtl="1"/>
            <a:r>
              <a:rPr lang="he-IL" sz="1500" dirty="0"/>
              <a:t>לכלי יש מספר אלגוריתם הניתן להשתמש בהם לביזור </a:t>
            </a:r>
            <a:r>
              <a:rPr lang="en-US" sz="1500" dirty="0"/>
              <a:t>Round robin </a:t>
            </a:r>
            <a:r>
              <a:rPr lang="he-IL" sz="1500" dirty="0"/>
              <a:t> , </a:t>
            </a:r>
            <a:r>
              <a:rPr lang="en-US" sz="1500" dirty="0"/>
              <a:t>Least Connections </a:t>
            </a:r>
            <a:r>
              <a:rPr lang="he-IL" sz="1500" dirty="0"/>
              <a:t> , </a:t>
            </a:r>
            <a:r>
              <a:rPr lang="en-US" sz="1500" dirty="0"/>
              <a:t>Least Time </a:t>
            </a:r>
            <a:r>
              <a:rPr lang="he-IL" sz="1500" dirty="0"/>
              <a:t> , </a:t>
            </a:r>
            <a:r>
              <a:rPr lang="en-US" sz="1500" dirty="0"/>
              <a:t>Hash </a:t>
            </a:r>
            <a:r>
              <a:rPr lang="he-IL" sz="1500" dirty="0"/>
              <a:t> , </a:t>
            </a:r>
            <a:r>
              <a:rPr lang="en-US" sz="1500" dirty="0"/>
              <a:t>Random with two </a:t>
            </a:r>
            <a:r>
              <a:rPr lang="en-US" sz="1500" dirty="0" err="1"/>
              <a:t>Choises</a:t>
            </a:r>
            <a:r>
              <a:rPr lang="he-IL" sz="1500" dirty="0"/>
              <a:t>  לכל אחד את היתרונות שלו.</a:t>
            </a:r>
          </a:p>
          <a:p>
            <a:pPr algn="r" rtl="1"/>
            <a:r>
              <a:rPr lang="he-IL" sz="1500" dirty="0"/>
              <a:t>האלגוריתם בו השתמשנו </a:t>
            </a:r>
            <a:r>
              <a:rPr lang="en-US" sz="1500" dirty="0"/>
              <a:t>Round-Robin </a:t>
            </a:r>
            <a:r>
              <a:rPr lang="he-IL" sz="1500" dirty="0"/>
              <a:t> אשר יודע לחלק בין כל קבוצת השרתים באופן סדרתי ומאוזן.</a:t>
            </a:r>
          </a:p>
          <a:p>
            <a:pPr algn="r" rtl="1"/>
            <a:r>
              <a:rPr lang="he-IL" sz="1500" dirty="0"/>
              <a:t>יתרונות:</a:t>
            </a:r>
          </a:p>
          <a:p>
            <a:pPr algn="r" rtl="1">
              <a:buFontTx/>
              <a:buChar char="-"/>
            </a:pPr>
            <a:r>
              <a:rPr lang="he-IL" sz="1500" dirty="0"/>
              <a:t>ביזור בקשות משתמש, ועומס רשת ביעילות בין שרתים מרובים.</a:t>
            </a:r>
          </a:p>
          <a:p>
            <a:pPr algn="r" rtl="1">
              <a:buFontTx/>
              <a:buChar char="-"/>
            </a:pPr>
            <a:r>
              <a:rPr lang="he-IL" sz="1500" dirty="0"/>
              <a:t>מבטיח זמינות ואמינות גבוהה על ידי שליחת בקשות רק לשרתים מחוברים.</a:t>
            </a:r>
          </a:p>
          <a:p>
            <a:pPr algn="r" rtl="1">
              <a:buFontTx/>
              <a:buChar char="-"/>
            </a:pPr>
            <a:r>
              <a:rPr lang="he-IL" sz="1500" dirty="0"/>
              <a:t>מספק את הגמישות להוסיף או להחסיר שרתים בהתאם לדרישות.</a:t>
            </a:r>
          </a:p>
          <a:p>
            <a:pPr algn="r" rtl="1">
              <a:buFontTx/>
              <a:buChar char="-"/>
            </a:pPr>
            <a:r>
              <a:rPr lang="he-IL" sz="1500" dirty="0"/>
              <a:t>מאפשר המשכת שירות גם לאחר קריסה של שרת מסויים ב- </a:t>
            </a:r>
            <a:r>
              <a:rPr lang="en-US" sz="1500" dirty="0"/>
              <a:t>Cluster</a:t>
            </a:r>
            <a:r>
              <a:rPr lang="he-IL" sz="1500" dirty="0"/>
              <a:t>.</a:t>
            </a:r>
            <a:endParaRPr lang="en-US" sz="1500" dirty="0"/>
          </a:p>
          <a:p>
            <a:pPr rtl="1"/>
            <a:endParaRPr lang="en-US" sz="1500" dirty="0"/>
          </a:p>
          <a:p>
            <a:pPr rtl="1"/>
            <a:endParaRPr lang="en-US" sz="1500" dirty="0"/>
          </a:p>
          <a:p>
            <a:pPr rtl="1"/>
            <a:endParaRPr lang="en-US" sz="1500" dirty="0"/>
          </a:p>
          <a:p>
            <a:pPr rtl="1"/>
            <a:endParaRPr lang="en-US" sz="1500" dirty="0"/>
          </a:p>
          <a:p>
            <a:pPr rtl="1"/>
            <a:endParaRPr lang="en-US" sz="1500" dirty="0"/>
          </a:p>
          <a:p>
            <a:pPr rtl="1"/>
            <a:endParaRPr lang="en-IL" sz="1500" dirty="0"/>
          </a:p>
        </p:txBody>
      </p:sp>
    </p:spTree>
    <p:extLst>
      <p:ext uri="{BB962C8B-B14F-4D97-AF65-F5344CB8AC3E}">
        <p14:creationId xmlns:p14="http://schemas.microsoft.com/office/powerpoint/2010/main" val="290030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ED83C5B-4CA8-B3B7-50A7-1EB9A41F9CD7}"/>
              </a:ext>
            </a:extLst>
          </p:cNvPr>
          <p:cNvSpPr>
            <a:spLocks noGrp="1"/>
          </p:cNvSpPr>
          <p:nvPr>
            <p:ph type="title"/>
          </p:nvPr>
        </p:nvSpPr>
        <p:spPr>
          <a:xfrm>
            <a:off x="838201" y="3998018"/>
            <a:ext cx="3981854" cy="2216513"/>
          </a:xfrm>
        </p:spPr>
        <p:txBody>
          <a:bodyPr>
            <a:normAutofit/>
          </a:bodyPr>
          <a:lstStyle/>
          <a:p>
            <a:r>
              <a:rPr lang="en-US"/>
              <a:t>Front end </a:t>
            </a:r>
            <a:endParaRPr lang="en-IL"/>
          </a:p>
        </p:txBody>
      </p:sp>
      <p:sp>
        <p:nvSpPr>
          <p:cNvPr id="18"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Chart&#10;&#10;Description automatically generated with low confidence">
            <a:extLst>
              <a:ext uri="{FF2B5EF4-FFF2-40B4-BE49-F238E27FC236}">
                <a16:creationId xmlns:a16="http://schemas.microsoft.com/office/drawing/2014/main" id="{A81CA6A9-0A2B-EDFF-C194-4F7F4A837065}"/>
              </a:ext>
            </a:extLst>
          </p:cNvPr>
          <p:cNvPicPr>
            <a:picLocks noChangeAspect="1"/>
          </p:cNvPicPr>
          <p:nvPr/>
        </p:nvPicPr>
        <p:blipFill>
          <a:blip r:embed="rId2"/>
          <a:stretch>
            <a:fillRect/>
          </a:stretch>
        </p:blipFill>
        <p:spPr>
          <a:xfrm>
            <a:off x="659914" y="960120"/>
            <a:ext cx="10872172" cy="244623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6F1E3CDB-A0CC-B897-6AE9-95FA15C48960}"/>
              </a:ext>
            </a:extLst>
          </p:cNvPr>
          <p:cNvSpPr>
            <a:spLocks noGrp="1"/>
          </p:cNvSpPr>
          <p:nvPr>
            <p:ph idx="1"/>
          </p:nvPr>
        </p:nvSpPr>
        <p:spPr>
          <a:xfrm>
            <a:off x="4970835" y="3998019"/>
            <a:ext cx="6382966" cy="2216512"/>
          </a:xfrm>
        </p:spPr>
        <p:txBody>
          <a:bodyPr>
            <a:normAutofit/>
          </a:bodyPr>
          <a:lstStyle/>
          <a:p>
            <a:pPr rtl="1"/>
            <a:endParaRPr lang="he-IL" sz="1300"/>
          </a:p>
          <a:p>
            <a:pPr rtl="1"/>
            <a:r>
              <a:rPr lang="he-IL" sz="1300"/>
              <a:t>לשם הדגמת השימוש בשירות יצרנו </a:t>
            </a:r>
            <a:r>
              <a:rPr lang="en-US" sz="1300"/>
              <a:t>UI</a:t>
            </a:r>
            <a:r>
              <a:rPr lang="he-IL" sz="1300"/>
              <a:t> בסיסי למילוי טופס דוגמא של </a:t>
            </a:r>
            <a:r>
              <a:rPr lang="en-US" sz="1300" err="1"/>
              <a:t>AirBNB</a:t>
            </a:r>
            <a:r>
              <a:rPr lang="he-IL" sz="1300"/>
              <a:t>, על ידי לקוח קצה. </a:t>
            </a:r>
          </a:p>
          <a:p>
            <a:pPr rtl="1"/>
            <a:r>
              <a:rPr lang="he-IL" sz="1300"/>
              <a:t>בפרוייקט נעשה שימוש ב </a:t>
            </a:r>
            <a:r>
              <a:rPr lang="en-US" sz="1300"/>
              <a:t>HTML</a:t>
            </a:r>
            <a:r>
              <a:rPr lang="he-IL" sz="1300"/>
              <a:t> לתצוגת ה- </a:t>
            </a:r>
            <a:r>
              <a:rPr lang="en-US" sz="1300"/>
              <a:t>UI</a:t>
            </a:r>
            <a:r>
              <a:rPr lang="he-IL" sz="1300"/>
              <a:t> , בנוסף לצורך גישה לאובייקטים עשינו שימוש ב </a:t>
            </a:r>
            <a:r>
              <a:rPr lang="en-US" sz="1300" err="1"/>
              <a:t>Javascript</a:t>
            </a:r>
            <a:r>
              <a:rPr lang="en-US" sz="1300"/>
              <a:t> </a:t>
            </a:r>
            <a:r>
              <a:rPr lang="he-IL" sz="1300"/>
              <a:t> ובספריית </a:t>
            </a:r>
            <a:r>
              <a:rPr lang="en-US" sz="1300"/>
              <a:t>React </a:t>
            </a:r>
            <a:r>
              <a:rPr lang="he-IL" sz="1300"/>
              <a:t>.</a:t>
            </a:r>
          </a:p>
          <a:p>
            <a:pPr rtl="1"/>
            <a:r>
              <a:rPr lang="he-IL" sz="1300"/>
              <a:t>האתר בנוי מעמוד כניסה אשר בלחיצת כפתור מוביל למילוי הטופס, ולאחריו תצוגת הטופס עליו למלא.</a:t>
            </a:r>
          </a:p>
          <a:p>
            <a:pPr rtl="1"/>
            <a:r>
              <a:rPr lang="he-IL" sz="1300"/>
              <a:t>כאשר המשתמש נמצא על השדה אותו הוא נדרש למלא תפתח לו סטטיסטיקה אשר תוצג בצורה גרפית מבוססת על המידע שנמצא במאגר והמידע שהוא מילא.</a:t>
            </a:r>
          </a:p>
          <a:p>
            <a:pPr rtl="1"/>
            <a:endParaRPr lang="he-IL" sz="1300"/>
          </a:p>
          <a:p>
            <a:pPr rtl="1"/>
            <a:endParaRPr lang="en-IL" sz="1300"/>
          </a:p>
        </p:txBody>
      </p:sp>
    </p:spTree>
    <p:extLst>
      <p:ext uri="{BB962C8B-B14F-4D97-AF65-F5344CB8AC3E}">
        <p14:creationId xmlns:p14="http://schemas.microsoft.com/office/powerpoint/2010/main" val="366486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752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Form filling assistance service</vt:lpstr>
      <vt:lpstr>כללי</vt:lpstr>
      <vt:lpstr>הגדרת השירות </vt:lpstr>
      <vt:lpstr>Backend </vt:lpstr>
      <vt:lpstr>Logic</vt:lpstr>
      <vt:lpstr>Statistics </vt:lpstr>
      <vt:lpstr>Logic distribution </vt:lpstr>
      <vt:lpstr>Load balancer </vt:lpstr>
      <vt:lpstr>Front end </vt:lpstr>
      <vt:lpstr>PowerPoint Presentation</vt:lpstr>
      <vt:lpstr>System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filling assistance service</dc:title>
  <dc:creator>רון אברהם</dc:creator>
  <cp:lastModifiedBy>רון אברהם</cp:lastModifiedBy>
  <cp:revision>5</cp:revision>
  <dcterms:created xsi:type="dcterms:W3CDTF">2022-11-26T15:43:05Z</dcterms:created>
  <dcterms:modified xsi:type="dcterms:W3CDTF">2023-02-05T16:36:03Z</dcterms:modified>
</cp:coreProperties>
</file>