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6" r:id="rId3"/>
    <p:sldId id="258" r:id="rId4"/>
    <p:sldId id="278" r:id="rId5"/>
    <p:sldId id="283" r:id="rId6"/>
    <p:sldId id="259" r:id="rId7"/>
    <p:sldId id="279" r:id="rId8"/>
    <p:sldId id="280" r:id="rId9"/>
    <p:sldId id="282" r:id="rId10"/>
    <p:sldId id="274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6E6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74288-C947-4756-8BD9-EA7F82D540BD}" type="datetimeFigureOut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A2DD9-4F1A-46BF-9F27-2C10BB587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2270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E62CD-8B21-4DCA-976C-72560D68D0CA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5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D77E-FA70-40ED-938B-98FBE1E917C8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6E110-3EE8-4B8C-853C-B203B3244C6D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5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7AE41-A05E-49BD-9B51-43B9BEE09F68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0669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E07B1-B1DB-41D4-A293-DD0451BFCD2E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518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A294F-6296-4261-8659-5CF0977F2C8B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82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62E-C413-4E58-B904-DFA0F38ADF3E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49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1CE0E-7F83-4E6F-930D-B806258325C8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747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C49EA-79D2-40AE-BC5E-6155B76F832C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4219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63821-3DD8-4824-84F2-D2440375AD1A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76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94D9-7E21-48A6-9A87-BA0AF01DECA7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771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A4732-7B13-4B13-9F29-AF1B1144B337}" type="datetime1">
              <a:rPr lang="zh-TW" altLang="en-US" smtClean="0"/>
              <a:t>2020-09-10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6EF07-459A-4CB9-B1F3-0734876A23B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245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DataReport" TargetMode="External"/><Relationship Id="rId2" Type="http://schemas.openxmlformats.org/officeDocument/2006/relationships/hyperlink" Target="https://www.formprint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verprint.tw@gmail.com" TargetMode="External"/><Relationship Id="rId4" Type="http://schemas.openxmlformats.org/officeDocument/2006/relationships/hyperlink" Target="https://line.me/ti/p/T5l30_3EU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F9t7F4I0HGs" TargetMode="External"/><Relationship Id="rId2" Type="http://schemas.openxmlformats.org/officeDocument/2006/relationships/hyperlink" Target="https://www.formprint.dev/file/FormPrint.7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ormprint.dev/" TargetMode="External"/><Relationship Id="rId5" Type="http://schemas.openxmlformats.org/officeDocument/2006/relationships/hyperlink" Target="https://www.formprint.dev/FormPrint/PrintTest.pdf" TargetMode="External"/><Relationship Id="rId4" Type="http://schemas.openxmlformats.org/officeDocument/2006/relationships/hyperlink" Target="https://youtu.be/6hd9FvsVEQ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信封套印指南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62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/>
          </a:bodyPr>
          <a:lstStyle/>
          <a:p>
            <a:r>
              <a:rPr lang="zh-TW" altLang="en-US" b="1" dirty="0" smtClean="0"/>
              <a:t>真的</a:t>
            </a:r>
            <a:r>
              <a:rPr lang="en-US" altLang="zh-TW" b="1" dirty="0" smtClean="0"/>
              <a:t>!</a:t>
            </a:r>
            <a:r>
              <a:rPr lang="zh-TW" altLang="en-US" b="1" dirty="0" smtClean="0"/>
              <a:t>您</a:t>
            </a:r>
            <a:r>
              <a:rPr lang="zh-TW" altLang="en-US" b="1" dirty="0"/>
              <a:t>不用再為了各種不同的表格套印問題，而不斷的尋找、添購一堆套印</a:t>
            </a:r>
            <a:r>
              <a:rPr lang="zh-TW" altLang="en-US" b="1" dirty="0" smtClean="0"/>
              <a:t>軟體，「</a:t>
            </a:r>
            <a:r>
              <a:rPr lang="zh-TW" altLang="en-US" b="1" dirty="0"/>
              <a:t>表格套印管理系統」</a:t>
            </a:r>
            <a:r>
              <a:rPr lang="en-US" altLang="zh-TW" b="1" dirty="0"/>
              <a:t>(</a:t>
            </a:r>
            <a:r>
              <a:rPr lang="en-US" altLang="zh-TW" b="1" dirty="0" err="1"/>
              <a:t>FormPrint</a:t>
            </a:r>
            <a:r>
              <a:rPr lang="en-US" altLang="zh-TW" b="1" dirty="0"/>
              <a:t>)</a:t>
            </a:r>
            <a:r>
              <a:rPr lang="zh-TW" altLang="en-US" b="1" dirty="0"/>
              <a:t>一套就能</a:t>
            </a:r>
            <a:r>
              <a:rPr lang="zh-TW" altLang="en-US" b="1" dirty="0" smtClean="0"/>
              <a:t>解決所有</a:t>
            </a:r>
            <a:r>
              <a:rPr lang="zh-TW" altLang="en-US" b="1" dirty="0"/>
              <a:t>的套印</a:t>
            </a:r>
            <a:r>
              <a:rPr lang="zh-TW" altLang="en-US" b="1" dirty="0" smtClean="0"/>
              <a:t>問題，如果您有任何套印相關的問題，都歡迎與我們聯絡。</a:t>
            </a:r>
            <a:endParaRPr lang="zh-TW" altLang="zh-TW" sz="2400" dirty="0"/>
          </a:p>
          <a:p>
            <a:r>
              <a:rPr lang="zh-TW" altLang="en-US" dirty="0" smtClean="0"/>
              <a:t>聯絡方式：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聯絡人</a:t>
            </a:r>
            <a:r>
              <a:rPr lang="zh-TW" altLang="zh-TW" dirty="0"/>
              <a:t>：呂小姐</a:t>
            </a:r>
            <a:r>
              <a:rPr lang="en-US" altLang="zh-TW" dirty="0"/>
              <a:t>   </a:t>
            </a:r>
            <a:r>
              <a:rPr lang="zh-TW" altLang="zh-TW" dirty="0"/>
              <a:t>電話：</a:t>
            </a:r>
            <a:r>
              <a:rPr lang="en-US" altLang="zh-TW" dirty="0"/>
              <a:t>0928-267-255</a:t>
            </a:r>
            <a:endParaRPr lang="zh-TW" altLang="zh-TW" dirty="0"/>
          </a:p>
          <a:p>
            <a:pPr lvl="1"/>
            <a:r>
              <a:rPr lang="zh-TW" altLang="zh-TW" dirty="0" smtClean="0"/>
              <a:t>網</a:t>
            </a:r>
            <a:r>
              <a:rPr lang="en-US" altLang="zh-TW" dirty="0" smtClean="0"/>
              <a:t>    </a:t>
            </a:r>
            <a:r>
              <a:rPr lang="zh-TW" altLang="zh-TW" dirty="0" smtClean="0"/>
              <a:t>址：</a:t>
            </a:r>
            <a:r>
              <a:rPr lang="en-US" altLang="zh-TW" u="sng" dirty="0" smtClean="0">
                <a:hlinkClick r:id="rId2"/>
              </a:rPr>
              <a:t>https</a:t>
            </a:r>
            <a:r>
              <a:rPr lang="en-US" altLang="zh-TW" u="sng" dirty="0">
                <a:hlinkClick r:id="rId2"/>
              </a:rPr>
              <a:t>://www.formprint.dev/</a:t>
            </a:r>
            <a:endParaRPr lang="zh-TW" altLang="zh-TW" dirty="0"/>
          </a:p>
          <a:p>
            <a:pPr lvl="1"/>
            <a:r>
              <a:rPr lang="en-US" altLang="zh-TW" dirty="0"/>
              <a:t>Telegram</a:t>
            </a:r>
            <a:r>
              <a:rPr lang="zh-TW" altLang="zh-TW" dirty="0"/>
              <a:t>：</a:t>
            </a:r>
            <a:r>
              <a:rPr lang="en-US" altLang="zh-TW" u="sng" dirty="0">
                <a:hlinkClick r:id="rId3"/>
              </a:rPr>
              <a:t>@</a:t>
            </a:r>
            <a:r>
              <a:rPr lang="en-US" altLang="zh-TW" u="sng" dirty="0" err="1">
                <a:hlinkClick r:id="rId3"/>
              </a:rPr>
              <a:t>DataReport</a:t>
            </a:r>
            <a:endParaRPr lang="zh-TW" altLang="zh-TW" dirty="0"/>
          </a:p>
          <a:p>
            <a:pPr lvl="1"/>
            <a:r>
              <a:rPr lang="en-US" altLang="zh-TW" dirty="0" smtClean="0"/>
              <a:t>LINE</a:t>
            </a:r>
            <a:r>
              <a:rPr lang="en-US" altLang="zh-TW" dirty="0"/>
              <a:t> </a:t>
            </a:r>
            <a:r>
              <a:rPr lang="en-US" altLang="zh-TW" dirty="0" smtClean="0"/>
              <a:t>ID</a:t>
            </a:r>
            <a:r>
              <a:rPr lang="zh-TW" altLang="zh-TW" dirty="0" smtClean="0"/>
              <a:t>：</a:t>
            </a:r>
            <a:r>
              <a:rPr lang="en-US" altLang="zh-TW" u="sng" dirty="0" smtClean="0">
                <a:hlinkClick r:id="rId4"/>
              </a:rPr>
              <a:t>overprint.tw</a:t>
            </a:r>
            <a:endParaRPr lang="en-US" altLang="zh-TW" u="sng" dirty="0" smtClean="0"/>
          </a:p>
          <a:p>
            <a:pPr lvl="1"/>
            <a:r>
              <a:rPr lang="zh-TW" altLang="zh-TW" dirty="0" smtClean="0"/>
              <a:t>電子信箱</a:t>
            </a:r>
            <a:r>
              <a:rPr lang="zh-TW" altLang="zh-TW" dirty="0"/>
              <a:t>：</a:t>
            </a:r>
            <a:r>
              <a:rPr lang="en-US" altLang="zh-TW" u="sng" dirty="0" smtClean="0">
                <a:hlinkClick r:id="rId5"/>
              </a:rPr>
              <a:t>overprint.tw@gmail.com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與我們聯絡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10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9001874" y="5776853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u="sng" dirty="0"/>
              <a:t>電腦套印</a:t>
            </a:r>
            <a:r>
              <a:rPr lang="zh-TW" altLang="en-US" sz="2400" b="1" u="sng" dirty="0" smtClean="0"/>
              <a:t>專家  敬上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655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前置作業</a:t>
            </a:r>
          </a:p>
          <a:p>
            <a:r>
              <a:rPr lang="zh-TW" altLang="en-US" dirty="0"/>
              <a:t>取得要套印的信封及決定套印內容</a:t>
            </a:r>
          </a:p>
          <a:p>
            <a:r>
              <a:rPr lang="zh-TW" altLang="en-US" dirty="0"/>
              <a:t>套印設計說明</a:t>
            </a:r>
          </a:p>
          <a:p>
            <a:r>
              <a:rPr lang="zh-TW" altLang="en-US" dirty="0" smtClean="0"/>
              <a:t>與我們聯絡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5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請加入我們的</a:t>
            </a:r>
            <a:r>
              <a:rPr lang="en-US" altLang="zh-TW" dirty="0" err="1" smtClean="0"/>
              <a:t>Telegarm</a:t>
            </a:r>
            <a:r>
              <a:rPr lang="zh-TW" altLang="en-US" dirty="0" smtClean="0"/>
              <a:t>或</a:t>
            </a:r>
            <a:r>
              <a:rPr lang="en-US" altLang="zh-TW" dirty="0" smtClean="0"/>
              <a:t>LINE</a:t>
            </a:r>
            <a:r>
              <a:rPr lang="zh-TW" altLang="en-US" dirty="0" smtClean="0"/>
              <a:t>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最後一頁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，溝通會更即時。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完成軟體建置：軟體</a:t>
            </a:r>
            <a:r>
              <a:rPr lang="zh-TW" altLang="en-US" b="1" dirty="0" smtClean="0">
                <a:hlinkClick r:id="rId2"/>
              </a:rPr>
              <a:t>下載</a:t>
            </a:r>
            <a:r>
              <a:rPr lang="zh-TW" altLang="en-US" dirty="0" smtClean="0"/>
              <a:t>及安裝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hlinkClick r:id="rId3"/>
              </a:rPr>
              <a:t>影片說明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完成引用表格：</a:t>
            </a:r>
            <a:endParaRPr lang="en-US" altLang="zh-TW" dirty="0" smtClean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 smtClean="0"/>
              <a:t>匯入、建立基本資料、設定印表機、套印</a:t>
            </a:r>
            <a:r>
              <a:rPr lang="en-US" altLang="zh-TW" dirty="0" smtClean="0"/>
              <a:t>(</a:t>
            </a:r>
            <a:r>
              <a:rPr lang="zh-TW" altLang="en-US" b="1" dirty="0">
                <a:hlinkClick r:id="rId4"/>
              </a:rPr>
              <a:t>影片</a:t>
            </a:r>
            <a:r>
              <a:rPr lang="zh-TW" altLang="en-US" b="1" dirty="0" smtClean="0">
                <a:hlinkClick r:id="rId4"/>
              </a:rPr>
              <a:t>說明</a:t>
            </a:r>
            <a:r>
              <a:rPr lang="en-US" altLang="zh-TW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將資料套印在正確的</a:t>
            </a:r>
            <a:r>
              <a:rPr lang="zh-TW" altLang="en-US" dirty="0" smtClean="0"/>
              <a:t>位置</a:t>
            </a:r>
            <a:r>
              <a:rPr lang="en-US" altLang="zh-TW" dirty="0" smtClean="0"/>
              <a:t>(</a:t>
            </a:r>
            <a:r>
              <a:rPr lang="zh-TW" altLang="en-US" b="1" dirty="0" smtClean="0">
                <a:hlinkClick r:id="rId5"/>
              </a:rPr>
              <a:t>說明文件</a:t>
            </a:r>
            <a:r>
              <a:rPr lang="en-US" altLang="zh-TW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>
                <a:solidFill>
                  <a:srgbClr val="0000FF"/>
                </a:solidFill>
              </a:rPr>
              <a:t>下面的操作，是假設您已可以套印出漂亮的表格後，如何套印信封的說明。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zh-TW" altLang="en-US" dirty="0" smtClean="0"/>
              <a:t>備註：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網址：</a:t>
            </a:r>
            <a:r>
              <a:rPr lang="en-US" altLang="zh-TW" dirty="0">
                <a:hlinkClick r:id="rId6"/>
              </a:rPr>
              <a:t>https://www.formprint.dev</a:t>
            </a:r>
            <a:r>
              <a:rPr lang="en-US" altLang="zh-TW" dirty="0" smtClean="0">
                <a:hlinkClick r:id="rId6"/>
              </a:rPr>
              <a:t>/</a:t>
            </a:r>
            <a:r>
              <a:rPr lang="en-US" altLang="zh-TW" dirty="0" smtClean="0"/>
              <a:t>    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操作順序：進入上述網站後，</a:t>
            </a:r>
            <a:r>
              <a:rPr lang="zh-TW" altLang="en-US" dirty="0" smtClean="0">
                <a:solidFill>
                  <a:srgbClr val="0000FF"/>
                </a:solidFill>
              </a:rPr>
              <a:t>支援服務 </a:t>
            </a:r>
            <a:r>
              <a:rPr lang="en-US" altLang="zh-TW" dirty="0" smtClean="0"/>
              <a:t>&gt; </a:t>
            </a:r>
            <a:r>
              <a:rPr lang="zh-TW" altLang="en-US" dirty="0" smtClean="0">
                <a:solidFill>
                  <a:srgbClr val="0000FF"/>
                </a:solidFill>
              </a:rPr>
              <a:t>檔案下載</a:t>
            </a:r>
            <a:r>
              <a:rPr lang="zh-TW" altLang="en-US" dirty="0" smtClean="0"/>
              <a:t>，</a:t>
            </a:r>
            <a:r>
              <a:rPr lang="zh-TW" altLang="en-US" dirty="0" smtClean="0">
                <a:solidFill>
                  <a:srgbClr val="FF0000"/>
                </a:solidFill>
              </a:rPr>
              <a:t>第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zh-TW" altLang="en-US" dirty="0" smtClean="0">
                <a:solidFill>
                  <a:srgbClr val="FF0000"/>
                </a:solidFill>
              </a:rPr>
              <a:t>項的影片及說明</a:t>
            </a:r>
            <a:r>
              <a:rPr lang="zh-TW" altLang="en-US" dirty="0" smtClean="0"/>
              <a:t>請務必看</a:t>
            </a:r>
            <a:r>
              <a:rPr lang="en-US" altLang="zh-TW" dirty="0" smtClean="0"/>
              <a:t>1</a:t>
            </a:r>
            <a:r>
              <a:rPr lang="zh-TW" altLang="en-US" dirty="0" smtClean="0"/>
              <a:t>次。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zh-TW" altLang="en-US" dirty="0" smtClean="0"/>
              <a:t>「</a:t>
            </a:r>
            <a:r>
              <a:rPr lang="zh-TW" altLang="en-US" dirty="0" smtClean="0">
                <a:solidFill>
                  <a:srgbClr val="FF0000"/>
                </a:solidFill>
              </a:rPr>
              <a:t>表格套印管理系統</a:t>
            </a:r>
            <a:r>
              <a:rPr lang="en-US" altLang="zh-TW" dirty="0" smtClean="0">
                <a:solidFill>
                  <a:srgbClr val="FF0000"/>
                </a:solidFill>
              </a:rPr>
              <a:t>\HELP</a:t>
            </a:r>
            <a:r>
              <a:rPr lang="zh-TW" altLang="en-US" dirty="0" smtClean="0"/>
              <a:t>」資料夾，有</a:t>
            </a:r>
            <a:r>
              <a:rPr lang="zh-TW" altLang="en-US" dirty="0" smtClean="0">
                <a:solidFill>
                  <a:srgbClr val="FF0000"/>
                </a:solidFill>
              </a:rPr>
              <a:t>入門指南</a:t>
            </a:r>
            <a:r>
              <a:rPr lang="zh-TW" altLang="en-US" dirty="0" smtClean="0"/>
              <a:t>文件可以參考。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前置作業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474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46815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/>
              <a:t>取得要套印的</a:t>
            </a:r>
            <a:r>
              <a:rPr lang="zh-TW" altLang="en-US" sz="3200" dirty="0" smtClean="0"/>
              <a:t>信封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信封的尺寸及印刷圖樣的位置，是沒有規範的，因此每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家的信封大小及印刷位置都不同。</a:t>
            </a:r>
            <a:endParaRPr lang="en-US" altLang="zh-TW" sz="2800" dirty="0" smtClean="0"/>
          </a:p>
          <a:p>
            <a:pPr lvl="2">
              <a:lnSpc>
                <a:spcPct val="120000"/>
              </a:lnSpc>
            </a:pPr>
            <a:r>
              <a:rPr lang="zh-TW" altLang="en-US" sz="2400" dirty="0" smtClean="0">
                <a:solidFill>
                  <a:srgbClr val="0000FF"/>
                </a:solidFill>
              </a:rPr>
              <a:t>表格套印管理系統，雖然可以完全客製化，所以要有所調整</a:t>
            </a:r>
            <a:r>
              <a:rPr lang="en-US" altLang="zh-TW" sz="2400" dirty="0" smtClean="0">
                <a:solidFill>
                  <a:srgbClr val="0000FF"/>
                </a:solidFill>
              </a:rPr>
              <a:t>(</a:t>
            </a:r>
            <a:r>
              <a:rPr lang="zh-TW" altLang="en-US" sz="2400" dirty="0" smtClean="0">
                <a:solidFill>
                  <a:srgbClr val="0000FF"/>
                </a:solidFill>
              </a:rPr>
              <a:t>可由我們代勞</a:t>
            </a:r>
            <a:r>
              <a:rPr lang="en-US" altLang="zh-TW" sz="2400" dirty="0" smtClean="0">
                <a:solidFill>
                  <a:srgbClr val="0000FF"/>
                </a:solidFill>
              </a:rPr>
              <a:t>)</a:t>
            </a:r>
            <a:r>
              <a:rPr lang="zh-TW" altLang="en-US" sz="2400" dirty="0" smtClean="0">
                <a:solidFill>
                  <a:srgbClr val="0000FF"/>
                </a:solidFill>
              </a:rPr>
              <a:t>，才能預覽及列印都達到完美。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 lvl="2">
              <a:lnSpc>
                <a:spcPct val="120000"/>
              </a:lnSpc>
            </a:pPr>
            <a:r>
              <a:rPr lang="zh-TW" altLang="en-US" sz="2400" dirty="0" smtClean="0">
                <a:solidFill>
                  <a:srgbClr val="0000FF"/>
                </a:solidFill>
              </a:rPr>
              <a:t>購買信封時，最好能</a:t>
            </a:r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r>
              <a:rPr lang="zh-TW" altLang="en-US" sz="2400" dirty="0" smtClean="0">
                <a:solidFill>
                  <a:srgbClr val="0000FF"/>
                </a:solidFill>
              </a:rPr>
              <a:t>次取得半年或</a:t>
            </a:r>
            <a:r>
              <a:rPr lang="en-US" altLang="zh-TW" sz="2400" dirty="0" smtClean="0">
                <a:solidFill>
                  <a:srgbClr val="0000FF"/>
                </a:solidFill>
              </a:rPr>
              <a:t>1</a:t>
            </a:r>
            <a:r>
              <a:rPr lang="zh-TW" altLang="en-US" sz="2400" dirty="0" smtClean="0">
                <a:solidFill>
                  <a:srgbClr val="0000FF"/>
                </a:solidFill>
              </a:rPr>
              <a:t>年的量，這樣才不用常常調整。</a:t>
            </a:r>
            <a:endParaRPr lang="en-US" altLang="zh-TW" sz="2400" dirty="0" smtClean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</a:pPr>
            <a:r>
              <a:rPr lang="zh-TW" altLang="en-US" sz="3200" dirty="0"/>
              <a:t>決定套印內容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郵遞區號不論是</a:t>
            </a:r>
            <a:r>
              <a:rPr lang="en-US" altLang="zh-TW" sz="2800" dirty="0" smtClean="0"/>
              <a:t>3</a:t>
            </a:r>
            <a:r>
              <a:rPr lang="zh-TW" altLang="en-US" sz="2800" dirty="0" smtClean="0"/>
              <a:t>碼、</a:t>
            </a:r>
            <a:r>
              <a:rPr lang="en-US" altLang="zh-TW" sz="2800" dirty="0" smtClean="0"/>
              <a:t>5</a:t>
            </a:r>
            <a:r>
              <a:rPr lang="zh-TW" altLang="en-US" sz="2800" dirty="0" smtClean="0"/>
              <a:t>碼、</a:t>
            </a:r>
            <a:r>
              <a:rPr lang="en-US" altLang="zh-TW" sz="2800" dirty="0" smtClean="0"/>
              <a:t>6</a:t>
            </a:r>
            <a:r>
              <a:rPr lang="zh-TW" altLang="en-US" sz="2800" dirty="0" smtClean="0"/>
              <a:t>碼都能印。</a:t>
            </a:r>
            <a:endParaRPr lang="en-US" altLang="zh-TW" sz="28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收件人為機關、企業時若要加上承辦人，收信單位的電話，寄件人要用室內電話或行動電話都都可以。</a:t>
            </a:r>
            <a:endParaRPr lang="en-US" altLang="zh-TW" sz="2800" dirty="0" smtClean="0"/>
          </a:p>
          <a:p>
            <a:pPr lvl="2">
              <a:lnSpc>
                <a:spcPct val="120000"/>
              </a:lnSpc>
            </a:pPr>
            <a:r>
              <a:rPr lang="zh-TW" altLang="en-US" sz="2400" dirty="0" smtClean="0">
                <a:solidFill>
                  <a:srgbClr val="0000FF"/>
                </a:solidFill>
              </a:rPr>
              <a:t>先決條件是您要知道您自已的需求，然後用我們的軟體進行客製化調整即可。</a:t>
            </a:r>
            <a:endParaRPr lang="en-US" altLang="zh-TW" sz="2400" dirty="0" smtClean="0">
              <a:solidFill>
                <a:srgbClr val="0000FF"/>
              </a:solidFill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取得要套印的信封及決定套印內容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9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495425"/>
            <a:ext cx="7263063" cy="286802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信封的來源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/>
              <a:t>印刷公司的信封：</a:t>
            </a:r>
            <a:r>
              <a:rPr lang="zh-TW" altLang="en-US" sz="2800" dirty="0" smtClean="0"/>
              <a:t>如「</a:t>
            </a:r>
            <a:r>
              <a:rPr lang="zh-TW" altLang="en-US" dirty="0"/>
              <a:t>巨匠文具紙品</a:t>
            </a:r>
            <a:r>
              <a:rPr lang="zh-TW" altLang="en-US" dirty="0" smtClean="0"/>
              <a:t>有限公司」</a:t>
            </a:r>
            <a:r>
              <a:rPr lang="en-US" altLang="zh-TW" dirty="0" smtClean="0"/>
              <a:t>(</a:t>
            </a:r>
            <a:r>
              <a:rPr lang="zh-TW" altLang="en-US" dirty="0" smtClean="0"/>
              <a:t>如右圖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</a:t>
            </a:r>
            <a:r>
              <a:rPr lang="zh-TW" altLang="en-US" sz="2800" dirty="0" smtClean="0"/>
              <a:t>表格</a:t>
            </a:r>
            <a:r>
              <a:rPr lang="zh-TW" altLang="en-US" sz="2800" dirty="0"/>
              <a:t>代號</a:t>
            </a:r>
            <a:r>
              <a:rPr lang="zh-TW" altLang="en-US" sz="2800" dirty="0" smtClean="0"/>
              <a:t>為「</a:t>
            </a:r>
            <a:r>
              <a:rPr lang="en-US" altLang="zh-TW" sz="2800" dirty="0" smtClean="0"/>
              <a:t>TW</a:t>
            </a:r>
            <a:r>
              <a:rPr lang="en-US" altLang="zh-TW" sz="2800" dirty="0"/>
              <a:t>+</a:t>
            </a:r>
            <a:r>
              <a:rPr lang="zh-TW" altLang="en-US" sz="2800" dirty="0"/>
              <a:t>統一編號或公司</a:t>
            </a:r>
            <a:r>
              <a:rPr lang="zh-TW" altLang="en-US" sz="2800" dirty="0" smtClean="0"/>
              <a:t>縮寫」。</a:t>
            </a:r>
            <a:endParaRPr lang="en-US" altLang="zh-TW" sz="2800" dirty="0"/>
          </a:p>
          <a:p>
            <a:pPr lvl="1">
              <a:lnSpc>
                <a:spcPct val="120000"/>
              </a:lnSpc>
            </a:pPr>
            <a:r>
              <a:rPr lang="zh-TW" altLang="en-US" sz="2800" dirty="0"/>
              <a:t>客製化信封：使用者自委由印刷廠製造的</a:t>
            </a:r>
            <a:r>
              <a:rPr lang="zh-TW" altLang="en-US" sz="2800" dirty="0" smtClean="0"/>
              <a:t>信封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如下圖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，表格</a:t>
            </a:r>
            <a:r>
              <a:rPr lang="zh-TW" altLang="en-US" sz="2800" dirty="0"/>
              <a:t>代號為</a:t>
            </a:r>
            <a:r>
              <a:rPr lang="en-US" altLang="zh-TW" sz="2800" dirty="0"/>
              <a:t>TW+</a:t>
            </a:r>
            <a:r>
              <a:rPr lang="zh-TW" altLang="en-US" sz="2800" dirty="0"/>
              <a:t>統一編號或公司縮寫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(2/5)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2" y="3866147"/>
            <a:ext cx="5299911" cy="267276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558" y="1325542"/>
            <a:ext cx="3140242" cy="508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39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5450305" cy="52260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信封的來源</a:t>
            </a:r>
            <a:endParaRPr lang="en-US" altLang="zh-TW" sz="32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一般信封</a:t>
            </a:r>
            <a:r>
              <a:rPr lang="zh-TW" altLang="en-US" sz="2800" dirty="0" smtClean="0"/>
              <a:t>：不屬於前面的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印刷公司、客製化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的信封。</a:t>
            </a:r>
            <a:endParaRPr lang="en-US" altLang="zh-TW" sz="28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常見</a:t>
            </a:r>
            <a:r>
              <a:rPr lang="zh-TW" altLang="en-US" sz="2800" dirty="0" smtClean="0"/>
              <a:t>的白色信封，主要有橫式及直式，且有多種尺寸</a:t>
            </a:r>
            <a:r>
              <a:rPr lang="zh-TW" altLang="en-US" sz="2800" dirty="0" smtClean="0"/>
              <a:t>。製造</a:t>
            </a:r>
            <a:r>
              <a:rPr lang="zh-TW" altLang="en-US" sz="2800" dirty="0" smtClean="0"/>
              <a:t>的廠商</a:t>
            </a:r>
            <a:r>
              <a:rPr lang="zh-TW" altLang="en-US" sz="2800" dirty="0" smtClean="0"/>
              <a:t>不拘。</a:t>
            </a:r>
            <a:endParaRPr lang="en-US" altLang="zh-TW" sz="2800" dirty="0" smtClean="0"/>
          </a:p>
          <a:p>
            <a:pPr lvl="1">
              <a:lnSpc>
                <a:spcPct val="120000"/>
              </a:lnSpc>
            </a:pPr>
            <a:r>
              <a:rPr lang="zh-TW" altLang="en-US" sz="2800" dirty="0" smtClean="0"/>
              <a:t>表格</a:t>
            </a:r>
            <a:r>
              <a:rPr lang="zh-TW" altLang="en-US" sz="2800" dirty="0" smtClean="0"/>
              <a:t>代號為</a:t>
            </a:r>
            <a:r>
              <a:rPr lang="en-US" altLang="zh-TW" sz="2800" dirty="0" smtClean="0">
                <a:solidFill>
                  <a:srgbClr val="0000FF"/>
                </a:solidFill>
              </a:rPr>
              <a:t>TW700</a:t>
            </a:r>
            <a:r>
              <a:rPr lang="zh-TW" altLang="en-US" sz="2800" dirty="0" smtClean="0"/>
              <a:t>開頭。因為郵局是金融業，使用此類信封需至「常用 </a:t>
            </a:r>
            <a:r>
              <a:rPr lang="en-US" altLang="zh-TW" sz="2800" dirty="0" smtClean="0"/>
              <a:t>&gt; </a:t>
            </a:r>
            <a:r>
              <a:rPr lang="zh-TW" altLang="en-US" sz="2800" dirty="0" smtClean="0"/>
              <a:t>基本資料 </a:t>
            </a:r>
            <a:r>
              <a:rPr lang="en-US" altLang="zh-TW" sz="2800" dirty="0" smtClean="0"/>
              <a:t>&gt; </a:t>
            </a:r>
            <a:r>
              <a:rPr lang="zh-TW" altLang="en-US" sz="2800" dirty="0" smtClean="0"/>
              <a:t>銀行帳號管理」要增加郵局的帳號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若沒有可以任意填寫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(1/5)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505" y="1495425"/>
            <a:ext cx="546735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1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5"/>
            <a:ext cx="10515600" cy="2643438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關鍵字查詢：當您有許多客戶，而您無法從客戶代號知道該客戶是誰，此時請於「收信人」輸入客戶的關鍵字。當關鍵字只有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位客戶符合時，系統就會帶出收信人的資料。收信人代號不得有資料，可以按新增鍵，以清除收信人相關資料。</a:t>
            </a:r>
            <a:endParaRPr lang="en-US" altLang="zh-TW" sz="3200" dirty="0" smtClean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(3/5)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38863"/>
            <a:ext cx="5465879" cy="189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9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495424"/>
            <a:ext cx="4808621" cy="48609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sz="3200" dirty="0" smtClean="0"/>
              <a:t>輸入住址的資料，如果同一群組有多個選項時，如「縣、市」、「路、街」</a:t>
            </a:r>
            <a:r>
              <a:rPr lang="en-US" altLang="zh-TW" sz="3200" dirty="0" smtClean="0"/>
              <a:t>, </a:t>
            </a:r>
            <a:r>
              <a:rPr lang="zh-TW" altLang="en-US" sz="3200" dirty="0" smtClean="0"/>
              <a:t>請連同選項一起輸入如「</a:t>
            </a:r>
            <a:r>
              <a:rPr lang="zh-TW" altLang="en-US" sz="3200" dirty="0" smtClean="0">
                <a:solidFill>
                  <a:srgbClr val="0000FF"/>
                </a:solidFill>
              </a:rPr>
              <a:t>台北市</a:t>
            </a:r>
            <a:r>
              <a:rPr lang="zh-TW" altLang="en-US" sz="3200" dirty="0" smtClean="0"/>
              <a:t>」、「</a:t>
            </a:r>
            <a:r>
              <a:rPr lang="zh-TW" altLang="en-US" sz="3200" dirty="0" smtClean="0">
                <a:solidFill>
                  <a:srgbClr val="0000FF"/>
                </a:solidFill>
              </a:rPr>
              <a:t>光明路街</a:t>
            </a:r>
            <a:r>
              <a:rPr lang="zh-TW" altLang="en-US" sz="3200" dirty="0" smtClean="0"/>
              <a:t>」，如果該群組只有</a:t>
            </a:r>
            <a:r>
              <a:rPr lang="en-US" altLang="zh-TW" sz="3200" dirty="0" smtClean="0"/>
              <a:t>1</a:t>
            </a:r>
            <a:r>
              <a:rPr lang="zh-TW" altLang="en-US" sz="3200" dirty="0" smtClean="0"/>
              <a:t>個選項只要輸入資料即可，列如「</a:t>
            </a:r>
            <a:r>
              <a:rPr lang="en-US" altLang="zh-TW" sz="3200" dirty="0" smtClean="0">
                <a:solidFill>
                  <a:srgbClr val="0000FF"/>
                </a:solidFill>
              </a:rPr>
              <a:t>X</a:t>
            </a:r>
            <a:r>
              <a:rPr lang="zh-TW" altLang="en-US" sz="3200" dirty="0" smtClean="0"/>
              <a:t>」號，不需要輸入</a:t>
            </a:r>
            <a:r>
              <a:rPr lang="zh-TW" altLang="en-US" sz="3200" dirty="0" smtClean="0">
                <a:solidFill>
                  <a:srgbClr val="0000FF"/>
                </a:solidFill>
              </a:rPr>
              <a:t>號</a:t>
            </a:r>
            <a:r>
              <a:rPr lang="zh-TW" altLang="en-US" sz="3200" dirty="0" smtClean="0"/>
              <a:t>。</a:t>
            </a:r>
            <a:endParaRPr lang="zh-TW" altLang="en-US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10515600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(4/5)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3587" y="1646571"/>
            <a:ext cx="553402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02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838200" y="365125"/>
            <a:ext cx="5771147" cy="8444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TW" altLang="en-US" sz="3600" dirty="0" smtClean="0"/>
              <a:t>套印設計說明</a:t>
            </a:r>
            <a:r>
              <a:rPr lang="en-US" altLang="zh-TW" sz="3600" dirty="0" smtClean="0"/>
              <a:t>(5/5)</a:t>
            </a:r>
            <a:endParaRPr lang="zh-TW" altLang="en-US" sz="3600" dirty="0"/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6EF07-459A-4CB9-B1F3-0734876A23B5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153" y="365125"/>
            <a:ext cx="3757384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4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740</Words>
  <Application>Microsoft Office PowerPoint</Application>
  <PresentationFormat>寬螢幕</PresentationFormat>
  <Paragraphs>59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新細明體</vt:lpstr>
      <vt:lpstr>Arial</vt:lpstr>
      <vt:lpstr>Calibri</vt:lpstr>
      <vt:lpstr>Calibri Light</vt:lpstr>
      <vt:lpstr>Office 佈景主題</vt:lpstr>
      <vt:lpstr>信封套印指南</vt:lpstr>
      <vt:lpstr>大綱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將資料套印在正確的位置</dc:title>
  <dc:creator>Windows 使用者</dc:creator>
  <cp:lastModifiedBy>work</cp:lastModifiedBy>
  <cp:revision>50</cp:revision>
  <dcterms:created xsi:type="dcterms:W3CDTF">2020-05-23T14:20:53Z</dcterms:created>
  <dcterms:modified xsi:type="dcterms:W3CDTF">2020-09-09T23:54:45Z</dcterms:modified>
</cp:coreProperties>
</file>