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9"/>
  </p:notesMasterIdLst>
  <p:sldIdLst>
    <p:sldId id="256" r:id="rId2"/>
    <p:sldId id="257" r:id="rId3"/>
    <p:sldId id="335" r:id="rId4"/>
    <p:sldId id="258" r:id="rId5"/>
    <p:sldId id="387" r:id="rId6"/>
    <p:sldId id="286" r:id="rId7"/>
    <p:sldId id="388" r:id="rId8"/>
    <p:sldId id="261" r:id="rId9"/>
    <p:sldId id="287" r:id="rId10"/>
    <p:sldId id="336"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288" r:id="rId27"/>
    <p:sldId id="337" r:id="rId28"/>
    <p:sldId id="404" r:id="rId29"/>
    <p:sldId id="405" r:id="rId30"/>
    <p:sldId id="406" r:id="rId31"/>
    <p:sldId id="407" r:id="rId32"/>
    <p:sldId id="408" r:id="rId33"/>
    <p:sldId id="409" r:id="rId34"/>
    <p:sldId id="410" r:id="rId35"/>
    <p:sldId id="411" r:id="rId36"/>
    <p:sldId id="290"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38"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39"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41" r:id="rId92"/>
    <p:sldId id="340" r:id="rId93"/>
    <p:sldId id="321" r:id="rId94"/>
    <p:sldId id="322" r:id="rId95"/>
    <p:sldId id="324" r:id="rId96"/>
    <p:sldId id="323" r:id="rId97"/>
    <p:sldId id="328" r:id="rId98"/>
    <p:sldId id="329" r:id="rId99"/>
    <p:sldId id="330" r:id="rId100"/>
    <p:sldId id="325" r:id="rId101"/>
    <p:sldId id="331" r:id="rId102"/>
    <p:sldId id="326" r:id="rId103"/>
    <p:sldId id="332" r:id="rId104"/>
    <p:sldId id="333" r:id="rId105"/>
    <p:sldId id="334" r:id="rId106"/>
    <p:sldId id="343" r:id="rId107"/>
    <p:sldId id="344" r:id="rId108"/>
    <p:sldId id="345" r:id="rId109"/>
    <p:sldId id="346" r:id="rId110"/>
    <p:sldId id="347" r:id="rId111"/>
    <p:sldId id="348" r:id="rId112"/>
    <p:sldId id="349" r:id="rId113"/>
    <p:sldId id="350" r:id="rId114"/>
    <p:sldId id="351" r:id="rId115"/>
    <p:sldId id="352" r:id="rId116"/>
    <p:sldId id="353" r:id="rId117"/>
    <p:sldId id="363"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752" autoAdjust="0"/>
  </p:normalViewPr>
  <p:slideViewPr>
    <p:cSldViewPr>
      <p:cViewPr varScale="1">
        <p:scale>
          <a:sx n="52" d="100"/>
          <a:sy n="52" d="100"/>
        </p:scale>
        <p:origin x="72" y="42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642A9-8968-4648-B75C-4553975A721A}" type="datetimeFigureOut">
              <a:rPr lang="en-US" smtClean="0"/>
              <a:pPr/>
              <a:t>8/30/2018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75D8A-46E3-422D-884D-90A8879E74F7}" type="slidenum">
              <a:rPr lang="en-US" smtClean="0"/>
              <a:pPr/>
              <a:t>‹#›</a:t>
            </a:fld>
            <a:endParaRPr lang="en-US"/>
          </a:p>
        </p:txBody>
      </p:sp>
    </p:spTree>
    <p:extLst>
      <p:ext uri="{BB962C8B-B14F-4D97-AF65-F5344CB8AC3E}">
        <p14:creationId xmlns:p14="http://schemas.microsoft.com/office/powerpoint/2010/main" val="336673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275D8A-46E3-422D-884D-90A8879E74F7}"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311FF1E-C298-4334-A95A-EC8908C4BD7F}" type="datetime1">
              <a:rPr lang="en-US" smtClean="0"/>
              <a:t>8/30/2018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8145B5-C252-400D-9BEA-218F7AAB512D}" type="datetime1">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0ADE253-3367-4528-84A9-CD7994BA41DA}" type="datetime1">
              <a:rPr lang="en-US" smtClean="0"/>
              <a:t>8/30/2018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A8F7AE-A6E2-402E-A228-F9818BBB4E08}" type="datetime1">
              <a:rPr lang="en-US" smtClean="0"/>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6B70D33-5607-4EA0-8970-01F5AE3BE093}" type="datetime1">
              <a:rPr lang="en-US" smtClean="0"/>
              <a:t>8/30/2018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483394F-E607-4CCA-AFCD-3982B5906161}" type="datetime1">
              <a:rPr lang="en-US" smtClean="0"/>
              <a:t>8/30/2018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4BBC261-5B1E-485F-98B1-075AE6C609B5}" type="datetime1">
              <a:rPr lang="en-US" smtClean="0"/>
              <a:t>8/30/2018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B62E43-F292-4283-A602-32399E2D05EE}" type="datetime1">
              <a:rPr lang="en-US" smtClean="0"/>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4EE9F-E335-4959-B862-9FB741E88596}" type="datetime1">
              <a:rPr lang="en-US" smtClean="0"/>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8C9DC32B-81AF-4E66-BF2B-E8318DDBE7F8}" type="datetime1">
              <a:rPr lang="en-US" smtClean="0"/>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9713BDE-EEC6-49AF-83AD-44866B9C2494}" type="datetime1">
              <a:rPr lang="en-US" smtClean="0"/>
              <a:t>8/30/2018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426E672-D32A-4CCE-A6D8-43BC7E346321}" type="datetime1">
              <a:rPr lang="en-US" smtClean="0"/>
              <a:t>8/30/2018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 Id="rId5" Type="http://schemas.openxmlformats.org/officeDocument/2006/relationships/image" Target="../media/image201.png"/><Relationship Id="rId4" Type="http://schemas.openxmlformats.org/officeDocument/2006/relationships/image" Target="../media/image200.png"/></Relationships>
</file>

<file path=ppt/slides/_rels/slide102.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09.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image" Target="../media/image220.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23.png"/><Relationship Id="rId5" Type="http://schemas.openxmlformats.org/officeDocument/2006/relationships/image" Target="../media/image222.png"/><Relationship Id="rId4" Type="http://schemas.openxmlformats.org/officeDocument/2006/relationships/image" Target="../media/image221.png"/><Relationship Id="rId9" Type="http://schemas.openxmlformats.org/officeDocument/2006/relationships/image" Target="../media/image226.png"/></Relationships>
</file>

<file path=ppt/slides/_rels/slide116.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2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png"/><Relationship Id="rId16"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4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82.png"/></Relationships>
</file>

<file path=ppt/slides/_rels/slide45.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99.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98.png"/><Relationship Id="rId4" Type="http://schemas.openxmlformats.org/officeDocument/2006/relationships/image" Target="../media/image97.png"/></Relationships>
</file>

<file path=ppt/slides/_rels/slide4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4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6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81.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8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 Id="rId5" Type="http://schemas.openxmlformats.org/officeDocument/2006/relationships/image" Target="../media/image166.png"/><Relationship Id="rId4" Type="http://schemas.openxmlformats.org/officeDocument/2006/relationships/image" Target="../media/image165.png"/></Relationships>
</file>

<file path=ppt/slides/_rels/slide8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5" Type="http://schemas.openxmlformats.org/officeDocument/2006/relationships/image" Target="../media/image177.png"/><Relationship Id="rId4" Type="http://schemas.openxmlformats.org/officeDocument/2006/relationships/image" Target="../media/image176.png"/></Relationships>
</file>

<file path=ppt/slides/_rels/slide95.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png"/></Relationships>
</file>

<file path=ppt/slides/_rels/slide96.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98.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99.xml.rels><?xml version="1.0" encoding="UTF-8" standalone="yes"?>
<Relationships xmlns="http://schemas.openxmlformats.org/package/2006/relationships"><Relationship Id="rId3" Type="http://schemas.openxmlformats.org/officeDocument/2006/relationships/image" Target="../media/image192.png"/><Relationship Id="rId7" Type="http://schemas.openxmlformats.org/officeDocument/2006/relationships/image" Target="../media/image196.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195.png"/><Relationship Id="rId5" Type="http://schemas.openxmlformats.org/officeDocument/2006/relationships/image" Target="../media/image194.png"/><Relationship Id="rId4" Type="http://schemas.openxmlformats.org/officeDocument/2006/relationships/image" Target="../media/image19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447800"/>
            <a:ext cx="4191000" cy="1828800"/>
          </a:xfrm>
        </p:spPr>
        <p:txBody>
          <a:bodyPr>
            <a:normAutofit fontScale="90000"/>
          </a:bodyPr>
          <a:lstStyle/>
          <a:p>
            <a:r>
              <a:rPr lang="en-US" dirty="0"/>
              <a:t>Conventional Semantic</a:t>
            </a:r>
            <a:br>
              <a:rPr lang="en-US" dirty="0"/>
            </a:br>
            <a:r>
              <a:rPr lang="en-US" dirty="0"/>
              <a:t>Approaches</a:t>
            </a:r>
          </a:p>
        </p:txBody>
      </p:sp>
      <p:sp>
        <p:nvSpPr>
          <p:cNvPr id="3" name="Subtitle 2"/>
          <p:cNvSpPr>
            <a:spLocks noGrp="1"/>
          </p:cNvSpPr>
          <p:nvPr>
            <p:ph type="subTitle" idx="1"/>
          </p:nvPr>
        </p:nvSpPr>
        <p:spPr>
          <a:xfrm>
            <a:off x="1447800" y="3886200"/>
            <a:ext cx="7239000" cy="1752600"/>
          </a:xfrm>
        </p:spPr>
        <p:txBody>
          <a:bodyPr/>
          <a:lstStyle/>
          <a:p>
            <a:r>
              <a:rPr lang="en-US" dirty="0" err="1"/>
              <a:t>Grigore</a:t>
            </a:r>
            <a:r>
              <a:rPr lang="en-US" dirty="0"/>
              <a:t> </a:t>
            </a:r>
            <a:r>
              <a:rPr lang="en-US" dirty="0" err="1"/>
              <a:t>Rosu</a:t>
            </a:r>
            <a:endParaRPr lang="en-US" dirty="0"/>
          </a:p>
          <a:p>
            <a:r>
              <a:rPr lang="en-US" dirty="0"/>
              <a:t>CS522 – Programming Language Semantics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3581400" cy="762000"/>
          </a:xfrm>
        </p:spPr>
        <p:txBody>
          <a:bodyPr/>
          <a:lstStyle/>
          <a:p>
            <a:r>
              <a:rPr lang="en-US" dirty="0"/>
              <a:t>Big-Step SOS</a:t>
            </a:r>
          </a:p>
        </p:txBody>
      </p:sp>
      <p:sp>
        <p:nvSpPr>
          <p:cNvPr id="5" name="Subtitle 4"/>
          <p:cNvSpPr>
            <a:spLocks noGrp="1"/>
          </p:cNvSpPr>
          <p:nvPr>
            <p:ph type="subTitle" idx="1"/>
          </p:nvPr>
        </p:nvSpPr>
        <p:spPr/>
        <p:txBody>
          <a:bodyPr/>
          <a:lstStyle/>
          <a:p>
            <a:r>
              <a:rPr lang="en-US" dirty="0"/>
              <a:t>Big-step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CHAM Heating-Cooling Rules for IMP</a:t>
            </a:r>
          </a:p>
        </p:txBody>
      </p:sp>
      <p:pic>
        <p:nvPicPr>
          <p:cNvPr id="2050" name="Picture 2"/>
          <p:cNvPicPr>
            <a:picLocks noChangeAspect="1" noChangeArrowheads="1"/>
          </p:cNvPicPr>
          <p:nvPr/>
        </p:nvPicPr>
        <p:blipFill>
          <a:blip r:embed="rId2" cstate="print"/>
          <a:srcRect/>
          <a:stretch>
            <a:fillRect/>
          </a:stretch>
        </p:blipFill>
        <p:spPr bwMode="auto">
          <a:xfrm>
            <a:off x="523875" y="1828800"/>
            <a:ext cx="8239125" cy="4724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Syntax Heating/Cooling </a:t>
            </a:r>
          </a:p>
        </p:txBody>
      </p:sp>
      <p:sp>
        <p:nvSpPr>
          <p:cNvPr id="3" name="Content Placeholder 2"/>
          <p:cNvSpPr>
            <a:spLocks noGrp="1"/>
          </p:cNvSpPr>
          <p:nvPr>
            <p:ph sz="quarter" idx="1"/>
          </p:nvPr>
        </p:nvSpPr>
        <p:spPr/>
        <p:txBody>
          <a:bodyPr>
            <a:normAutofit/>
          </a:bodyPr>
          <a:lstStyle/>
          <a:p>
            <a:r>
              <a:rPr lang="en-US" sz="2400" dirty="0"/>
              <a:t>The following is </a:t>
            </a:r>
            <a:r>
              <a:rPr lang="en-US" sz="2400" i="1" dirty="0">
                <a:solidFill>
                  <a:srgbClr val="0070C0"/>
                </a:solidFill>
              </a:rPr>
              <a:t>correct</a:t>
            </a:r>
            <a:r>
              <a:rPr lang="en-US" sz="2400" dirty="0"/>
              <a:t> heating/cooling of syntax:</a:t>
            </a:r>
          </a:p>
          <a:p>
            <a:endParaRPr lang="en-US" sz="2400" dirty="0"/>
          </a:p>
          <a:p>
            <a:endParaRPr lang="en-US" sz="2400" dirty="0"/>
          </a:p>
          <a:p>
            <a:endParaRPr lang="en-US" sz="2400" dirty="0"/>
          </a:p>
          <a:p>
            <a:endParaRPr lang="en-US" sz="2400" dirty="0"/>
          </a:p>
          <a:p>
            <a:r>
              <a:rPr lang="en-US" sz="2400" dirty="0"/>
              <a:t>The following is </a:t>
            </a:r>
            <a:r>
              <a:rPr lang="en-US" sz="2400" i="1" dirty="0">
                <a:solidFill>
                  <a:srgbClr val="FF0000"/>
                </a:solidFill>
              </a:rPr>
              <a:t>incorrect</a:t>
            </a:r>
            <a:r>
              <a:rPr lang="en-US" sz="2400" dirty="0"/>
              <a:t> heating/cooling of syntax:</a:t>
            </a:r>
          </a:p>
        </p:txBody>
      </p:sp>
      <p:pic>
        <p:nvPicPr>
          <p:cNvPr id="7171" name="Picture 3"/>
          <p:cNvPicPr>
            <a:picLocks noChangeAspect="1" noChangeArrowheads="1"/>
          </p:cNvPicPr>
          <p:nvPr/>
        </p:nvPicPr>
        <p:blipFill>
          <a:blip r:embed="rId2" cstate="print"/>
          <a:srcRect/>
          <a:stretch>
            <a:fillRect/>
          </a:stretch>
        </p:blipFill>
        <p:spPr bwMode="auto">
          <a:xfrm>
            <a:off x="990600" y="2476500"/>
            <a:ext cx="4133850" cy="4381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990600" y="2914650"/>
            <a:ext cx="5133975" cy="5905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cstate="print"/>
          <a:srcRect/>
          <a:stretch>
            <a:fillRect/>
          </a:stretch>
        </p:blipFill>
        <p:spPr bwMode="auto">
          <a:xfrm>
            <a:off x="1047750" y="4772025"/>
            <a:ext cx="4133850" cy="485775"/>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cstate="print"/>
          <a:srcRect/>
          <a:stretch>
            <a:fillRect/>
          </a:stretch>
        </p:blipFill>
        <p:spPr bwMode="auto">
          <a:xfrm>
            <a:off x="1031238" y="5350512"/>
            <a:ext cx="6705600" cy="476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Reaction Rules for IMP</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676400"/>
            <a:ext cx="82486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CHAM Rewriting</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600200"/>
            <a:ext cx="6715125"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in Rewriting Logic</a:t>
            </a:r>
          </a:p>
        </p:txBody>
      </p:sp>
      <p:sp>
        <p:nvSpPr>
          <p:cNvPr id="3" name="Content Placeholder 2"/>
          <p:cNvSpPr>
            <a:spLocks noGrp="1"/>
          </p:cNvSpPr>
          <p:nvPr>
            <p:ph sz="quarter" idx="1"/>
          </p:nvPr>
        </p:nvSpPr>
        <p:spPr>
          <a:xfrm>
            <a:off x="612648" y="1600200"/>
            <a:ext cx="8153400" cy="5029200"/>
          </a:xfrm>
        </p:spPr>
        <p:txBody>
          <a:bodyPr>
            <a:normAutofit/>
          </a:bodyPr>
          <a:lstStyle/>
          <a:p>
            <a:r>
              <a:rPr lang="en-US" sz="2400" dirty="0"/>
              <a:t>CHAM rules cannot be used unchanged as rewrite rules</a:t>
            </a:r>
          </a:p>
          <a:p>
            <a:pPr lvl="1"/>
            <a:r>
              <a:rPr lang="en-US" sz="2100" dirty="0"/>
              <a:t>They need to only apply in solutions, not anywhere they match</a:t>
            </a:r>
          </a:p>
          <a:p>
            <a:r>
              <a:rPr lang="en-US" sz="2400" dirty="0"/>
              <a:t>We represent each CHAM rule</a:t>
            </a:r>
          </a:p>
          <a:p>
            <a:endParaRPr lang="en-US" sz="2400" dirty="0"/>
          </a:p>
          <a:p>
            <a:pPr>
              <a:buNone/>
            </a:pPr>
            <a:endParaRPr lang="en-US" sz="2400" dirty="0"/>
          </a:p>
          <a:p>
            <a:pPr>
              <a:buNone/>
            </a:pPr>
            <a:r>
              <a:rPr lang="en-US" sz="2400" dirty="0"/>
              <a:t>into a rewrite logic rule</a:t>
            </a:r>
          </a:p>
          <a:p>
            <a:pPr>
              <a:buNone/>
            </a:pPr>
            <a:endParaRPr lang="en-US" sz="2400" dirty="0"/>
          </a:p>
          <a:p>
            <a:pPr>
              <a:buNone/>
            </a:pPr>
            <a:endParaRPr lang="en-US" sz="2400" dirty="0"/>
          </a:p>
          <a:p>
            <a:pPr>
              <a:buNone/>
            </a:pPr>
            <a:r>
              <a:rPr lang="en-US" sz="2400" dirty="0"/>
              <a:t>where Ms is a fresh bag-of-molecule variable and the </a:t>
            </a:r>
            <a:r>
              <a:rPr lang="en-US" sz="2400" dirty="0" err="1"/>
              <a:t>overlined</a:t>
            </a:r>
            <a:endParaRPr lang="en-US" sz="2400" dirty="0"/>
          </a:p>
          <a:p>
            <a:pPr>
              <a:buNone/>
            </a:pPr>
            <a:r>
              <a:rPr lang="en-US" sz="2400" dirty="0"/>
              <a:t>molecules are the algebraic variants of the original ones,</a:t>
            </a:r>
          </a:p>
          <a:p>
            <a:pPr>
              <a:buNone/>
            </a:pPr>
            <a:r>
              <a:rPr lang="en-US" sz="2400" dirty="0"/>
              <a:t>replacing in particular their meta-variables by variables</a:t>
            </a:r>
          </a:p>
        </p:txBody>
      </p:sp>
      <p:pic>
        <p:nvPicPr>
          <p:cNvPr id="10242" name="Picture 2"/>
          <p:cNvPicPr>
            <a:picLocks noChangeAspect="1" noChangeArrowheads="1"/>
          </p:cNvPicPr>
          <p:nvPr/>
        </p:nvPicPr>
        <p:blipFill>
          <a:blip r:embed="rId2" cstate="print"/>
          <a:srcRect/>
          <a:stretch>
            <a:fillRect/>
          </a:stretch>
        </p:blipFill>
        <p:spPr bwMode="auto">
          <a:xfrm>
            <a:off x="2286000" y="3124200"/>
            <a:ext cx="4572000" cy="4095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1376363" y="4419600"/>
            <a:ext cx="6391275" cy="5619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of IMP in Maude</a:t>
            </a:r>
          </a:p>
        </p:txBody>
      </p:sp>
      <p:sp>
        <p:nvSpPr>
          <p:cNvPr id="3" name="Content Placeholder 2"/>
          <p:cNvSpPr>
            <a:spLocks noGrp="1"/>
          </p:cNvSpPr>
          <p:nvPr>
            <p:ph sz="quarter" idx="1"/>
          </p:nvPr>
        </p:nvSpPr>
        <p:spPr/>
        <p:txBody>
          <a:bodyPr>
            <a:normAutofit/>
          </a:bodyPr>
          <a:lstStyle/>
          <a:p>
            <a:r>
              <a:rPr lang="en-US" sz="2400" dirty="0"/>
              <a:t>See file</a:t>
            </a:r>
          </a:p>
          <a:p>
            <a:pPr lvl="1"/>
            <a:r>
              <a:rPr lang="en-US" sz="2100" b="1" dirty="0">
                <a:solidFill>
                  <a:srgbClr val="0070C0"/>
                </a:solidFill>
                <a:latin typeface="Courier New" pitchFamily="49" charset="0"/>
                <a:cs typeface="Courier New" pitchFamily="49" charset="0"/>
              </a:rPr>
              <a:t>imp-heating-</a:t>
            </a:r>
            <a:r>
              <a:rPr lang="en-US" sz="2100" b="1" dirty="0" err="1">
                <a:solidFill>
                  <a:srgbClr val="0070C0"/>
                </a:solidFill>
                <a:latin typeface="Courier New" pitchFamily="49" charset="0"/>
                <a:cs typeface="Courier New" pitchFamily="49" charset="0"/>
              </a:rPr>
              <a:t>cooling.maude</a:t>
            </a:r>
            <a:endParaRPr lang="en-US" sz="2100" b="1" dirty="0">
              <a:solidFill>
                <a:srgbClr val="0070C0"/>
              </a:solidFill>
              <a:latin typeface="Courier New" pitchFamily="49" charset="0"/>
              <a:cs typeface="Courier New" pitchFamily="49" charset="0"/>
            </a:endParaRPr>
          </a:p>
          <a:p>
            <a:r>
              <a:rPr lang="en-US" sz="2400" dirty="0"/>
              <a:t>See file</a:t>
            </a:r>
          </a:p>
          <a:p>
            <a:pPr lvl="1"/>
            <a:r>
              <a:rPr lang="en-US" sz="2100" b="1" dirty="0">
                <a:solidFill>
                  <a:srgbClr val="0070C0"/>
                </a:solidFill>
                <a:latin typeface="Courier New" pitchFamily="49" charset="0"/>
                <a:cs typeface="Courier New" pitchFamily="49" charset="0"/>
              </a:rPr>
              <a:t>imp-semantics-</a:t>
            </a:r>
            <a:r>
              <a:rPr lang="en-US" sz="2100" b="1" dirty="0" err="1">
                <a:solidFill>
                  <a:srgbClr val="0070C0"/>
                </a:solidFill>
                <a:latin typeface="Courier New" pitchFamily="49" charset="0"/>
                <a:cs typeface="Courier New" pitchFamily="49" charset="0"/>
              </a:rPr>
              <a:t>cham.maude</a:t>
            </a:r>
            <a:endParaRPr lang="en-US" sz="2100" dirty="0">
              <a:solidFill>
                <a:srgbClr val="0070C0"/>
              </a:solidFill>
            </a:endParaRPr>
          </a:p>
          <a:p>
            <a:pPr lvl="1"/>
            <a:endParaRPr lang="en-US" sz="2100" dirty="0">
              <a:solidFill>
                <a:srgbClr val="0070C0"/>
              </a:solidFill>
            </a:endParaRP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447800" y="990600"/>
            <a:ext cx="4191000" cy="2667000"/>
          </a:xfrm>
        </p:spPr>
        <p:txBody>
          <a:bodyPr>
            <a:normAutofit fontScale="90000"/>
          </a:bodyPr>
          <a:lstStyle/>
          <a:p>
            <a:r>
              <a:rPr lang="en-US" dirty="0"/>
              <a:t>Comparing Conventional executable semantics</a:t>
            </a:r>
          </a:p>
        </p:txBody>
      </p:sp>
      <p:sp>
        <p:nvSpPr>
          <p:cNvPr id="6" name="Subtitle 5"/>
          <p:cNvSpPr>
            <a:spLocks noGrp="1"/>
          </p:cNvSpPr>
          <p:nvPr>
            <p:ph type="subTitle" idx="1"/>
          </p:nvPr>
        </p:nvSpPr>
        <p:spPr/>
        <p:txBody>
          <a:bodyPr/>
          <a:lstStyle/>
          <a:p>
            <a:r>
              <a:rPr lang="en-US" dirty="0"/>
              <a:t>How good are the various semantic approaches?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228600"/>
            <a:ext cx="8308848" cy="990600"/>
          </a:xfrm>
        </p:spPr>
        <p:txBody>
          <a:bodyPr>
            <a:normAutofit fontScale="90000"/>
          </a:bodyPr>
          <a:lstStyle/>
          <a:p>
            <a:r>
              <a:rPr lang="en-US" dirty="0"/>
              <a:t>IMP++: A Language Design Experiment</a:t>
            </a:r>
          </a:p>
        </p:txBody>
      </p:sp>
      <p:sp>
        <p:nvSpPr>
          <p:cNvPr id="3" name="Content Placeholder 2"/>
          <p:cNvSpPr>
            <a:spLocks noGrp="1"/>
          </p:cNvSpPr>
          <p:nvPr>
            <p:ph sz="quarter" idx="1"/>
          </p:nvPr>
        </p:nvSpPr>
        <p:spPr>
          <a:xfrm>
            <a:off x="612648" y="1600200"/>
            <a:ext cx="8153400" cy="4876800"/>
          </a:xfrm>
        </p:spPr>
        <p:txBody>
          <a:bodyPr>
            <a:normAutofit fontScale="92500"/>
          </a:bodyPr>
          <a:lstStyle/>
          <a:p>
            <a:r>
              <a:rPr lang="en-US" sz="2400" dirty="0"/>
              <a:t>We next discuss the conventional executable semantics approaches in depth, aiming at understanding their pros and cons</a:t>
            </a:r>
          </a:p>
          <a:p>
            <a:r>
              <a:rPr lang="en-US" sz="2400" dirty="0"/>
              <a:t>Our approach is to extend each semantics of IMP with various common features (we call the resulting language IMP++)</a:t>
            </a:r>
          </a:p>
          <a:p>
            <a:pPr lvl="1"/>
            <a:r>
              <a:rPr lang="en-US" sz="2100" i="1" dirty="0"/>
              <a:t>Variable increment </a:t>
            </a:r>
            <a:r>
              <a:rPr lang="en-US" sz="2100" dirty="0"/>
              <a:t>– this will add side effects to expressions</a:t>
            </a:r>
          </a:p>
          <a:p>
            <a:pPr lvl="1"/>
            <a:r>
              <a:rPr lang="en-US" sz="2100" i="1" dirty="0" err="1"/>
              <a:t>Input/Output</a:t>
            </a:r>
            <a:r>
              <a:rPr lang="en-US" sz="2100" dirty="0"/>
              <a:t> – this will require changes in the configuration</a:t>
            </a:r>
          </a:p>
          <a:p>
            <a:pPr lvl="1"/>
            <a:r>
              <a:rPr lang="en-US" sz="2100" i="1" dirty="0"/>
              <a:t>Abrupt termination </a:t>
            </a:r>
            <a:r>
              <a:rPr lang="en-US" sz="2100" dirty="0"/>
              <a:t>– this requires explicit handling of control</a:t>
            </a:r>
          </a:p>
          <a:p>
            <a:pPr lvl="1"/>
            <a:r>
              <a:rPr lang="en-US" sz="2100" i="1" dirty="0"/>
              <a:t>Dynamic threads </a:t>
            </a:r>
            <a:r>
              <a:rPr lang="en-US" sz="2100" dirty="0"/>
              <a:t>– this requires handling concurrency and sharing</a:t>
            </a:r>
          </a:p>
          <a:p>
            <a:pPr lvl="1"/>
            <a:r>
              <a:rPr lang="en-US" sz="2100" i="1" dirty="0"/>
              <a:t>Local variables </a:t>
            </a:r>
            <a:r>
              <a:rPr lang="en-US" sz="2100" dirty="0"/>
              <a:t>– this requires handling environments</a:t>
            </a:r>
          </a:p>
          <a:p>
            <a:r>
              <a:rPr lang="en-US" sz="2400" dirty="0"/>
              <a:t>We will first treat each extension of IMP independently, i.e., we do not pro-actively take semantic decisions when defining a feature that will help the definition of other features later on.  Then, we will put all features together into our IMP++ final language.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Variable Increment</a:t>
            </a:r>
          </a:p>
        </p:txBody>
      </p:sp>
      <p:sp>
        <p:nvSpPr>
          <p:cNvPr id="3" name="Content Placeholder 2"/>
          <p:cNvSpPr>
            <a:spLocks noGrp="1"/>
          </p:cNvSpPr>
          <p:nvPr>
            <p:ph sz="quarter" idx="1"/>
          </p:nvPr>
        </p:nvSpPr>
        <p:spPr/>
        <p:txBody>
          <a:bodyPr>
            <a:normAutofit/>
          </a:bodyPr>
          <a:lstStyle/>
          <a:p>
            <a:r>
              <a:rPr lang="en-US" sz="2400" dirty="0"/>
              <a:t>Syntax:</a:t>
            </a:r>
          </a:p>
          <a:p>
            <a:endParaRPr lang="en-US" sz="2400" dirty="0"/>
          </a:p>
          <a:p>
            <a:endParaRPr lang="en-US" sz="2400" dirty="0"/>
          </a:p>
          <a:p>
            <a:endParaRPr lang="en-US" sz="2400" dirty="0"/>
          </a:p>
          <a:p>
            <a:r>
              <a:rPr lang="en-US" sz="2400" dirty="0"/>
              <a:t>Variable increment is very common (C, C++, Java, etc.)</a:t>
            </a:r>
          </a:p>
          <a:p>
            <a:pPr lvl="1"/>
            <a:r>
              <a:rPr lang="en-US" sz="2100" dirty="0"/>
              <a:t>We only consider pre-increment (first increment, then return value)</a:t>
            </a:r>
          </a:p>
          <a:p>
            <a:r>
              <a:rPr lang="en-US" sz="2400" dirty="0"/>
              <a:t>The problem with increment in some semantic approaches is that it adds side effects to expressions.  Therefore, if one did not pro-actively account for that then one needs to change many existing and unrelated semantics rules, if not all.</a:t>
            </a:r>
          </a:p>
        </p:txBody>
      </p:sp>
      <p:pic>
        <p:nvPicPr>
          <p:cNvPr id="3074" name="Picture 2"/>
          <p:cNvPicPr>
            <a:picLocks noChangeAspect="1" noChangeArrowheads="1"/>
          </p:cNvPicPr>
          <p:nvPr/>
        </p:nvPicPr>
        <p:blipFill>
          <a:blip r:embed="rId2" cstate="print"/>
          <a:srcRect/>
          <a:stretch>
            <a:fillRect/>
          </a:stretch>
        </p:blipFill>
        <p:spPr bwMode="auto">
          <a:xfrm>
            <a:off x="2505075" y="2533650"/>
            <a:ext cx="3362325" cy="438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p:txBody>
          <a:bodyPr>
            <a:normAutofit/>
          </a:bodyPr>
          <a:lstStyle/>
          <a:p>
            <a:r>
              <a:rPr lang="en-US" sz="2400" dirty="0"/>
              <a:t>Previous big-step SOS rules had the form:</a:t>
            </a:r>
          </a:p>
          <a:p>
            <a:pPr lvl="1"/>
            <a:endParaRPr lang="en-US" sz="2100" dirty="0"/>
          </a:p>
          <a:p>
            <a:pPr lvl="1"/>
            <a:endParaRPr lang="en-US" sz="2100" dirty="0"/>
          </a:p>
          <a:p>
            <a:pPr lvl="1"/>
            <a:endParaRPr lang="en-US" sz="2100" dirty="0"/>
          </a:p>
          <a:p>
            <a:endParaRPr lang="en-US" sz="2400" dirty="0"/>
          </a:p>
          <a:p>
            <a:r>
              <a:rPr lang="en-US" sz="2400" dirty="0"/>
              <a:t>Big-step SOS is the most affected by side effects</a:t>
            </a:r>
          </a:p>
          <a:p>
            <a:pPr lvl="1"/>
            <a:r>
              <a:rPr lang="en-US" sz="2100" dirty="0"/>
              <a:t>Needs to change its </a:t>
            </a:r>
            <a:r>
              <a:rPr lang="en-US" sz="2100" dirty="0" err="1"/>
              <a:t>sequents</a:t>
            </a:r>
            <a:r>
              <a:rPr lang="en-US" sz="2100" dirty="0"/>
              <a:t> from                        to</a:t>
            </a:r>
          </a:p>
          <a:p>
            <a:pPr lvl="1"/>
            <a:r>
              <a:rPr lang="en-US" sz="2100" dirty="0"/>
              <a:t>And all the existing rules accordingly, e.g.:</a:t>
            </a:r>
          </a:p>
        </p:txBody>
      </p:sp>
      <p:pic>
        <p:nvPicPr>
          <p:cNvPr id="4099" name="Picture 3"/>
          <p:cNvPicPr>
            <a:picLocks noChangeAspect="1" noChangeArrowheads="1"/>
          </p:cNvPicPr>
          <p:nvPr/>
        </p:nvPicPr>
        <p:blipFill>
          <a:blip r:embed="rId2" cstate="print"/>
          <a:srcRect/>
          <a:stretch>
            <a:fillRect/>
          </a:stretch>
        </p:blipFill>
        <p:spPr bwMode="auto">
          <a:xfrm>
            <a:off x="5143500" y="4152900"/>
            <a:ext cx="1485900" cy="4191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6934200" y="4124325"/>
            <a:ext cx="2000250" cy="447675"/>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cstate="print"/>
          <a:srcRect/>
          <a:stretch>
            <a:fillRect/>
          </a:stretch>
        </p:blipFill>
        <p:spPr bwMode="auto">
          <a:xfrm>
            <a:off x="1143000" y="2362200"/>
            <a:ext cx="6096000" cy="8858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5" cstate="print"/>
          <a:srcRect/>
          <a:stretch>
            <a:fillRect/>
          </a:stretch>
        </p:blipFill>
        <p:spPr bwMode="auto">
          <a:xfrm>
            <a:off x="1143000" y="5429250"/>
            <a:ext cx="7086600" cy="819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Big-Step Structural Operational Semantics (Big-Step SOS)</a:t>
            </a:r>
          </a:p>
        </p:txBody>
      </p:sp>
      <p:sp>
        <p:nvSpPr>
          <p:cNvPr id="3" name="Content Placeholder 2"/>
          <p:cNvSpPr>
            <a:spLocks noGrp="1"/>
          </p:cNvSpPr>
          <p:nvPr>
            <p:ph sz="quarter" idx="1"/>
          </p:nvPr>
        </p:nvSpPr>
        <p:spPr/>
        <p:txBody>
          <a:bodyPr>
            <a:normAutofit/>
          </a:bodyPr>
          <a:lstStyle/>
          <a:p>
            <a:r>
              <a:rPr lang="en-US" sz="2400" dirty="0"/>
              <a:t>Gilles Kahn (1987), under the name </a:t>
            </a:r>
            <a:r>
              <a:rPr lang="en-US" sz="2400" i="1" dirty="0"/>
              <a:t>natural semantics.  </a:t>
            </a:r>
            <a:r>
              <a:rPr lang="en-US" sz="2400" dirty="0"/>
              <a:t>Also known as </a:t>
            </a:r>
            <a:r>
              <a:rPr lang="en-US" sz="2400" i="1" dirty="0"/>
              <a:t>relational semantics</a:t>
            </a:r>
            <a:r>
              <a:rPr lang="en-US" sz="2400" dirty="0"/>
              <a:t>, or </a:t>
            </a:r>
            <a:r>
              <a:rPr lang="en-US" sz="2400" i="1" dirty="0"/>
              <a:t>evaluation semantics.  We</a:t>
            </a:r>
            <a:r>
              <a:rPr lang="en-US" sz="2400" dirty="0"/>
              <a:t> can regard a big-step SOS as a recursive interpreter, telling for a fragment of code and state what it evaluates to.</a:t>
            </a:r>
          </a:p>
          <a:p>
            <a:r>
              <a:rPr lang="en-US" sz="2400" i="1" dirty="0">
                <a:solidFill>
                  <a:srgbClr val="0070C0"/>
                </a:solidFill>
              </a:rPr>
              <a:t>Configuration</a:t>
            </a:r>
            <a:r>
              <a:rPr lang="en-US" sz="2400" dirty="0"/>
              <a:t>: </a:t>
            </a:r>
            <a:r>
              <a:rPr lang="en-US" sz="2400" dirty="0" err="1"/>
              <a:t>tuple</a:t>
            </a:r>
            <a:r>
              <a:rPr lang="en-US" sz="2400" dirty="0"/>
              <a:t> containing code and semantic ingredients</a:t>
            </a:r>
          </a:p>
          <a:p>
            <a:pPr lvl="1"/>
            <a:r>
              <a:rPr lang="en-US" sz="2100" dirty="0"/>
              <a:t>E.g., </a:t>
            </a:r>
          </a:p>
          <a:p>
            <a:r>
              <a:rPr lang="en-US" sz="2400" i="1" dirty="0">
                <a:solidFill>
                  <a:srgbClr val="0070C0"/>
                </a:solidFill>
              </a:rPr>
              <a:t>Sequent</a:t>
            </a:r>
            <a:r>
              <a:rPr lang="en-US" sz="2400" dirty="0"/>
              <a:t>: Pair of configurations, to be </a:t>
            </a:r>
            <a:r>
              <a:rPr lang="en-US" sz="2400" i="1" dirty="0"/>
              <a:t>derived</a:t>
            </a:r>
            <a:r>
              <a:rPr lang="en-US" sz="2400" dirty="0"/>
              <a:t> or </a:t>
            </a:r>
            <a:r>
              <a:rPr lang="en-US" sz="2400" i="1" dirty="0"/>
              <a:t>proved</a:t>
            </a:r>
          </a:p>
          <a:p>
            <a:pPr lvl="1"/>
            <a:r>
              <a:rPr lang="en-US" sz="2100" dirty="0"/>
              <a:t>E.g.,  </a:t>
            </a:r>
          </a:p>
          <a:p>
            <a:r>
              <a:rPr lang="en-US" sz="2400" i="1" dirty="0">
                <a:solidFill>
                  <a:srgbClr val="0070C0"/>
                </a:solidFill>
              </a:rPr>
              <a:t>Rule</a:t>
            </a:r>
            <a:r>
              <a:rPr lang="en-US" sz="2400" dirty="0"/>
              <a:t>: Tells how to derive a sequent from others</a:t>
            </a:r>
          </a:p>
          <a:p>
            <a:pPr lvl="1"/>
            <a:r>
              <a:rPr lang="en-US" sz="2100" dirty="0"/>
              <a:t>E.g., </a:t>
            </a:r>
          </a:p>
        </p:txBody>
      </p:sp>
      <p:pic>
        <p:nvPicPr>
          <p:cNvPr id="4098" name="Picture 2"/>
          <p:cNvPicPr>
            <a:picLocks noChangeAspect="1" noChangeArrowheads="1"/>
          </p:cNvPicPr>
          <p:nvPr/>
        </p:nvPicPr>
        <p:blipFill>
          <a:blip r:embed="rId2" cstate="print"/>
          <a:srcRect/>
          <a:stretch>
            <a:fillRect/>
          </a:stretch>
        </p:blipFill>
        <p:spPr bwMode="auto">
          <a:xfrm>
            <a:off x="2057400" y="3583705"/>
            <a:ext cx="962025" cy="3905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3429000" y="3600483"/>
            <a:ext cx="1562100" cy="4286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5410200" y="3549450"/>
            <a:ext cx="533400" cy="4286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6419850" y="3600483"/>
            <a:ext cx="1352550" cy="4191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2049011" y="4447328"/>
            <a:ext cx="1819275" cy="4000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cstate="print"/>
          <a:srcRect/>
          <a:stretch>
            <a:fillRect/>
          </a:stretch>
        </p:blipFill>
        <p:spPr bwMode="auto">
          <a:xfrm>
            <a:off x="5162550" y="4478175"/>
            <a:ext cx="3295650" cy="409575"/>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cstate="print"/>
          <a:srcRect/>
          <a:stretch>
            <a:fillRect/>
          </a:stretch>
        </p:blipFill>
        <p:spPr bwMode="auto">
          <a:xfrm>
            <a:off x="2667000" y="5619750"/>
            <a:ext cx="4267200" cy="10096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9" cstate="print"/>
          <a:srcRect/>
          <a:stretch>
            <a:fillRect/>
          </a:stretch>
        </p:blipFill>
        <p:spPr bwMode="auto">
          <a:xfrm>
            <a:off x="8305800" y="3560111"/>
            <a:ext cx="504825" cy="4857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14" name="Rounded Rectangular Callout 13"/>
          <p:cNvSpPr/>
          <p:nvPr/>
        </p:nvSpPr>
        <p:spPr>
          <a:xfrm>
            <a:off x="7315200" y="5257800"/>
            <a:ext cx="1676400" cy="762000"/>
          </a:xfrm>
          <a:prstGeom prst="wedgeRoundRectCallout">
            <a:avLst>
              <a:gd name="adj1" fmla="val -71793"/>
              <a:gd name="adj2" fmla="val -967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 “evaluates to”</a:t>
            </a:r>
          </a:p>
        </p:txBody>
      </p:sp>
      <p:sp>
        <p:nvSpPr>
          <p:cNvPr id="15" name="Rounded Rectangular Callout 14"/>
          <p:cNvSpPr/>
          <p:nvPr/>
        </p:nvSpPr>
        <p:spPr>
          <a:xfrm>
            <a:off x="609600" y="5791200"/>
            <a:ext cx="1219200" cy="304800"/>
          </a:xfrm>
          <a:prstGeom prst="wedgeRoundRectCallout">
            <a:avLst>
              <a:gd name="adj1" fmla="val 127159"/>
              <a:gd name="adj2" fmla="val -515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Premises</a:t>
            </a:r>
          </a:p>
        </p:txBody>
      </p:sp>
      <p:sp>
        <p:nvSpPr>
          <p:cNvPr id="16" name="Rounded Rectangular Callout 15"/>
          <p:cNvSpPr/>
          <p:nvPr/>
        </p:nvSpPr>
        <p:spPr>
          <a:xfrm>
            <a:off x="609600" y="6400800"/>
            <a:ext cx="1219200" cy="304800"/>
          </a:xfrm>
          <a:prstGeom prst="wedgeRoundRectCallout">
            <a:avLst>
              <a:gd name="adj1" fmla="val 152309"/>
              <a:gd name="adj2" fmla="val -644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a:t>
            </a:r>
          </a:p>
        </p:txBody>
      </p:sp>
      <p:sp>
        <p:nvSpPr>
          <p:cNvPr id="18" name="Rounded Rectangular Callout 16">
            <a:extLst>
              <a:ext uri="{FF2B5EF4-FFF2-40B4-BE49-F238E27FC236}">
                <a16:creationId xmlns:a16="http://schemas.microsoft.com/office/drawing/2014/main" id="{3F4C0C3E-04E1-4B91-9669-1B58A0FFB2F7}"/>
              </a:ext>
            </a:extLst>
          </p:cNvPr>
          <p:cNvSpPr/>
          <p:nvPr/>
        </p:nvSpPr>
        <p:spPr>
          <a:xfrm>
            <a:off x="7086601" y="6238512"/>
            <a:ext cx="1901952" cy="579554"/>
          </a:xfrm>
          <a:prstGeom prst="wedgeRoundRectCallout">
            <a:avLst>
              <a:gd name="adj1" fmla="val -63539"/>
              <a:gd name="adj2" fmla="val -706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May omit line when no premises</a:t>
            </a:r>
          </a:p>
        </p:txBody>
      </p:sp>
    </p:spTree>
    <p:extLst>
      <p:ext uri="{BB962C8B-B14F-4D97-AF65-F5344CB8AC3E}">
        <p14:creationId xmlns:p14="http://schemas.microsoft.com/office/powerpoint/2010/main" val="30840228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Recall IMP operators like / were non-deterministically strict. Here is an attempt to achieve that with big-step SOS</a:t>
            </a:r>
          </a:p>
          <a:p>
            <a:pPr lvl="1"/>
            <a:endParaRPr lang="en-US" sz="2100" dirty="0"/>
          </a:p>
          <a:p>
            <a:pPr lvl="1"/>
            <a:endParaRPr lang="en-US" sz="2100" dirty="0"/>
          </a:p>
          <a:p>
            <a:pPr lvl="1"/>
            <a:endParaRPr lang="en-US" sz="2100" dirty="0"/>
          </a:p>
          <a:p>
            <a:pPr lvl="1"/>
            <a:endParaRPr lang="en-US" sz="2100" dirty="0"/>
          </a:p>
          <a:p>
            <a:pPr lvl="1"/>
            <a:endParaRPr lang="en-US" sz="2100" dirty="0"/>
          </a:p>
          <a:p>
            <a:pPr lvl="1"/>
            <a:endParaRPr lang="en-US" sz="2100" dirty="0"/>
          </a:p>
          <a:p>
            <a:pPr lvl="1"/>
            <a:r>
              <a:rPr lang="en-US" sz="2100" dirty="0"/>
              <a:t>All we got is “non-deterministic choice” strictness: choose an order, then evaluate the arguments in that order</a:t>
            </a:r>
          </a:p>
          <a:p>
            <a:pPr lvl="2"/>
            <a:r>
              <a:rPr lang="en-US" sz="1800" dirty="0"/>
              <a:t>Some behaviors are thus lost, but this is relatively acceptable in practice since programmers should not rely on those behaviors in their programs anyway (the loss of behaviors when we add threads is going to be much worse)</a:t>
            </a:r>
          </a:p>
        </p:txBody>
      </p:sp>
      <p:pic>
        <p:nvPicPr>
          <p:cNvPr id="4103" name="Picture 7"/>
          <p:cNvPicPr>
            <a:picLocks noChangeAspect="1" noChangeArrowheads="1"/>
          </p:cNvPicPr>
          <p:nvPr/>
        </p:nvPicPr>
        <p:blipFill>
          <a:blip r:embed="rId2" cstate="print"/>
          <a:srcRect/>
          <a:stretch>
            <a:fillRect/>
          </a:stretch>
        </p:blipFill>
        <p:spPr bwMode="auto">
          <a:xfrm>
            <a:off x="895350" y="2514600"/>
            <a:ext cx="7258050" cy="22193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We are now ready to add the big-step SOS for variable increment (this is easy now, the hard part was to get here):</a:t>
            </a:r>
          </a:p>
          <a:p>
            <a:endParaRPr lang="en-US" sz="2400" dirty="0"/>
          </a:p>
          <a:p>
            <a:endParaRPr lang="en-US" sz="2400" dirty="0"/>
          </a:p>
          <a:p>
            <a:endParaRPr lang="en-US" sz="2400" dirty="0"/>
          </a:p>
          <a:p>
            <a:r>
              <a:rPr lang="en-US" sz="2400" dirty="0"/>
              <a:t>Example:</a:t>
            </a:r>
          </a:p>
          <a:p>
            <a:pPr lvl="1"/>
            <a:r>
              <a:rPr lang="en-US" sz="2100" dirty="0"/>
              <a:t>How many values can the following expression possibly evaluate to under the big-step SOS of IMP++ above (assume </a:t>
            </a:r>
            <a:r>
              <a:rPr lang="en-US" sz="2100" i="1" dirty="0">
                <a:latin typeface="Times New Roman" pitchFamily="18" charset="0"/>
                <a:cs typeface="Times New Roman" pitchFamily="18" charset="0"/>
              </a:rPr>
              <a:t>x</a:t>
            </a:r>
            <a:r>
              <a:rPr lang="en-US" sz="2100" dirty="0"/>
              <a:t> is initially 1)?</a:t>
            </a:r>
          </a:p>
          <a:p>
            <a:pPr lvl="1"/>
            <a:endParaRPr lang="en-US" sz="2100" dirty="0"/>
          </a:p>
          <a:p>
            <a:pPr lvl="1"/>
            <a:endParaRPr lang="en-US" sz="2100" dirty="0"/>
          </a:p>
          <a:p>
            <a:pPr lvl="1"/>
            <a:r>
              <a:rPr lang="en-US" sz="2100" dirty="0"/>
              <a:t>Can it evaluate to 0 or even be undefined under a fully non-deterministic evaluation strategy?</a:t>
            </a:r>
          </a:p>
        </p:txBody>
      </p:sp>
      <p:pic>
        <p:nvPicPr>
          <p:cNvPr id="6146" name="Picture 2"/>
          <p:cNvPicPr>
            <a:picLocks noChangeAspect="1" noChangeArrowheads="1"/>
          </p:cNvPicPr>
          <p:nvPr/>
        </p:nvPicPr>
        <p:blipFill>
          <a:blip r:embed="rId2" cstate="print"/>
          <a:srcRect/>
          <a:stretch>
            <a:fillRect/>
          </a:stretch>
        </p:blipFill>
        <p:spPr bwMode="auto">
          <a:xfrm>
            <a:off x="1652588" y="2667000"/>
            <a:ext cx="5838825" cy="5810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3495675" y="5257800"/>
            <a:ext cx="2152650" cy="381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Small-Step SOS </a:t>
            </a:r>
          </a:p>
        </p:txBody>
      </p:sp>
      <p:sp>
        <p:nvSpPr>
          <p:cNvPr id="3" name="Content Placeholder 2"/>
          <p:cNvSpPr>
            <a:spLocks noGrp="1"/>
          </p:cNvSpPr>
          <p:nvPr>
            <p:ph sz="quarter" idx="1"/>
          </p:nvPr>
        </p:nvSpPr>
        <p:spPr/>
        <p:txBody>
          <a:bodyPr>
            <a:normAutofit/>
          </a:bodyPr>
          <a:lstStyle/>
          <a:p>
            <a:r>
              <a:rPr lang="en-US" sz="2400" dirty="0"/>
              <a:t>Previous small-step SOS rules had the form:</a:t>
            </a:r>
          </a:p>
          <a:p>
            <a:pPr lvl="1"/>
            <a:endParaRPr lang="en-US" sz="2100" dirty="0"/>
          </a:p>
          <a:p>
            <a:pPr lvl="1"/>
            <a:endParaRPr lang="en-US" sz="2100" dirty="0"/>
          </a:p>
          <a:p>
            <a:pPr lvl="1"/>
            <a:endParaRPr lang="en-US" sz="2100" dirty="0"/>
          </a:p>
          <a:p>
            <a:endParaRPr lang="en-US" sz="2400" dirty="0"/>
          </a:p>
          <a:p>
            <a:r>
              <a:rPr lang="en-US" sz="2400" dirty="0"/>
              <a:t>Small-step SOS less affected than big-step SOS, but still requires many rule changes to account for the side effects:</a:t>
            </a:r>
            <a:endParaRPr lang="en-US" sz="2100" dirty="0"/>
          </a:p>
        </p:txBody>
      </p:sp>
      <p:pic>
        <p:nvPicPr>
          <p:cNvPr id="7170" name="Picture 2"/>
          <p:cNvPicPr>
            <a:picLocks noChangeAspect="1" noChangeArrowheads="1"/>
          </p:cNvPicPr>
          <p:nvPr/>
        </p:nvPicPr>
        <p:blipFill>
          <a:blip r:embed="rId2" cstate="print"/>
          <a:srcRect/>
          <a:stretch>
            <a:fillRect/>
          </a:stretch>
        </p:blipFill>
        <p:spPr bwMode="auto">
          <a:xfrm>
            <a:off x="1047750" y="2362200"/>
            <a:ext cx="3752850" cy="914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914400" y="4857750"/>
            <a:ext cx="3952875" cy="933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Small-Step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Since small-step SOS “gets back to the top” at each step, it actually does not lose any non-deterministic behaviors </a:t>
            </a:r>
          </a:p>
          <a:p>
            <a:pPr lvl="1"/>
            <a:r>
              <a:rPr lang="en-US" sz="1800" dirty="0"/>
              <a:t>We get fully non-deterministic evaluation strategies for all the IMP constructs instead of “non-deterministic choice” ones</a:t>
            </a:r>
          </a:p>
          <a:p>
            <a:r>
              <a:rPr lang="en-US" sz="2400" dirty="0"/>
              <a:t>The semantics of variable increment almost the same as in big-step SOS (indeed, variable increment is an atomic operation):</a:t>
            </a:r>
          </a:p>
          <a:p>
            <a:pPr lvl="1"/>
            <a:endParaRPr lang="en-US" sz="2100" dirty="0"/>
          </a:p>
          <a:p>
            <a:pPr lvl="1"/>
            <a:endParaRPr lang="en-US" sz="2100" dirty="0"/>
          </a:p>
          <a:p>
            <a:pPr lvl="1"/>
            <a:endParaRPr lang="en-US" sz="2100" dirty="0"/>
          </a:p>
          <a:p>
            <a:pPr lvl="1"/>
            <a:endParaRPr lang="en-US" sz="2100" dirty="0"/>
          </a:p>
        </p:txBody>
      </p:sp>
      <p:pic>
        <p:nvPicPr>
          <p:cNvPr id="8194" name="Picture 2"/>
          <p:cNvPicPr>
            <a:picLocks noChangeAspect="1" noChangeArrowheads="1"/>
          </p:cNvPicPr>
          <p:nvPr/>
        </p:nvPicPr>
        <p:blipFill>
          <a:blip r:embed="rId2" cstate="print"/>
          <a:srcRect/>
          <a:stretch>
            <a:fillRect/>
          </a:stretch>
        </p:blipFill>
        <p:spPr bwMode="auto">
          <a:xfrm>
            <a:off x="1604963" y="4267200"/>
            <a:ext cx="5934075" cy="54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MSOS </a:t>
            </a:r>
          </a:p>
        </p:txBody>
      </p:sp>
      <p:sp>
        <p:nvSpPr>
          <p:cNvPr id="3" name="Content Placeholder 2"/>
          <p:cNvSpPr>
            <a:spLocks noGrp="1"/>
          </p:cNvSpPr>
          <p:nvPr>
            <p:ph sz="quarter" idx="1"/>
          </p:nvPr>
        </p:nvSpPr>
        <p:spPr/>
        <p:txBody>
          <a:bodyPr>
            <a:normAutofit/>
          </a:bodyPr>
          <a:lstStyle/>
          <a:p>
            <a:r>
              <a:rPr lang="en-US" sz="2400" dirty="0"/>
              <a:t>Previous MSOS rules had the form:</a:t>
            </a:r>
          </a:p>
          <a:p>
            <a:pPr lvl="1"/>
            <a:endParaRPr lang="en-US" sz="2100" dirty="0"/>
          </a:p>
          <a:p>
            <a:pPr lvl="1"/>
            <a:endParaRPr lang="en-US" sz="2100" dirty="0"/>
          </a:p>
          <a:p>
            <a:pPr lvl="1"/>
            <a:endParaRPr lang="en-US" sz="2100" dirty="0"/>
          </a:p>
          <a:p>
            <a:r>
              <a:rPr lang="en-US" sz="2400" dirty="0"/>
              <a:t>All semantic changes are hidden within labels, which are implicitly propagated through the general MSOS mechanism</a:t>
            </a:r>
          </a:p>
          <a:p>
            <a:r>
              <a:rPr lang="en-US" sz="2400" dirty="0"/>
              <a:t>Consequently, the MSOS of IMP only needs the following rule to accommodate variable updates; nothing else changes!</a:t>
            </a:r>
          </a:p>
        </p:txBody>
      </p:sp>
      <p:pic>
        <p:nvPicPr>
          <p:cNvPr id="9218" name="Picture 2"/>
          <p:cNvPicPr>
            <a:picLocks noChangeAspect="1" noChangeArrowheads="1"/>
          </p:cNvPicPr>
          <p:nvPr/>
        </p:nvPicPr>
        <p:blipFill>
          <a:blip r:embed="rId2" cstate="print"/>
          <a:srcRect/>
          <a:stretch>
            <a:fillRect/>
          </a:stretch>
        </p:blipFill>
        <p:spPr bwMode="auto">
          <a:xfrm>
            <a:off x="3276600" y="2228850"/>
            <a:ext cx="2419350" cy="8191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1404938" y="5410200"/>
            <a:ext cx="6334125" cy="6477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Reduction Semantics with </a:t>
            </a:r>
            <a:r>
              <a:rPr lang="en-US" dirty="0" err="1"/>
              <a:t>Eval</a:t>
            </a:r>
            <a:r>
              <a:rPr lang="en-US" dirty="0"/>
              <a:t>. Contexts </a:t>
            </a:r>
          </a:p>
        </p:txBody>
      </p:sp>
      <p:sp>
        <p:nvSpPr>
          <p:cNvPr id="3" name="Content Placeholder 2"/>
          <p:cNvSpPr>
            <a:spLocks noGrp="1"/>
          </p:cNvSpPr>
          <p:nvPr>
            <p:ph sz="quarter" idx="1"/>
          </p:nvPr>
        </p:nvSpPr>
        <p:spPr>
          <a:xfrm>
            <a:off x="612648" y="1600200"/>
            <a:ext cx="8153400" cy="4572000"/>
          </a:xfrm>
        </p:spPr>
        <p:txBody>
          <a:bodyPr>
            <a:normAutofit/>
          </a:bodyPr>
          <a:lstStyle/>
          <a:p>
            <a:r>
              <a:rPr lang="en-US" sz="2400" dirty="0"/>
              <a:t>Previous RSEC evaluation contexts and rules had the form:</a:t>
            </a:r>
          </a:p>
          <a:p>
            <a:pPr lvl="1"/>
            <a:endParaRPr lang="en-US" sz="2100" dirty="0"/>
          </a:p>
          <a:p>
            <a:pPr lvl="1"/>
            <a:endParaRPr lang="en-US" sz="2100" dirty="0"/>
          </a:p>
          <a:p>
            <a:pPr lvl="1"/>
            <a:endParaRPr lang="en-US" sz="2100" dirty="0"/>
          </a:p>
          <a:p>
            <a:endParaRPr lang="en-US" sz="2400" dirty="0"/>
          </a:p>
          <a:p>
            <a:endParaRPr lang="en-US" sz="2400" dirty="0"/>
          </a:p>
          <a:p>
            <a:r>
              <a:rPr lang="en-US" sz="2400" dirty="0"/>
              <a:t>Evaluation contexts, together with the characteristic rule of RSEC, allows for compact unconditional rules, mentioning only what is needed from the entire configuration</a:t>
            </a:r>
          </a:p>
          <a:p>
            <a:r>
              <a:rPr lang="en-US" sz="2400" dirty="0"/>
              <a:t>Consequently, the RSED of IMP only needs the following rule to accommodate variable updates; nothing else changes!</a:t>
            </a:r>
          </a:p>
        </p:txBody>
      </p:sp>
      <p:pic>
        <p:nvPicPr>
          <p:cNvPr id="10243" name="Picture 3"/>
          <p:cNvPicPr>
            <a:picLocks noChangeAspect="1" noChangeArrowheads="1"/>
          </p:cNvPicPr>
          <p:nvPr/>
        </p:nvPicPr>
        <p:blipFill>
          <a:blip r:embed="rId2" cstate="print"/>
          <a:srcRect/>
          <a:stretch>
            <a:fillRect/>
          </a:stretch>
        </p:blipFill>
        <p:spPr bwMode="auto">
          <a:xfrm>
            <a:off x="1323975" y="3057525"/>
            <a:ext cx="4314825" cy="3714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cstate="print"/>
          <a:srcRect/>
          <a:stretch>
            <a:fillRect/>
          </a:stretch>
        </p:blipFill>
        <p:spPr bwMode="auto">
          <a:xfrm>
            <a:off x="1200150" y="6115050"/>
            <a:ext cx="6743700" cy="514350"/>
          </a:xfrm>
          <a:prstGeom prst="rect">
            <a:avLst/>
          </a:prstGeom>
          <a:noFill/>
          <a:ln w="9525">
            <a:noFill/>
            <a:miter lim="800000"/>
            <a:headEnd/>
            <a:tailEnd/>
          </a:ln>
          <a:effectLst/>
        </p:spPr>
      </p:pic>
      <p:pic>
        <p:nvPicPr>
          <p:cNvPr id="10246" name="Picture 6"/>
          <p:cNvPicPr>
            <a:picLocks noChangeAspect="1" noChangeArrowheads="1"/>
          </p:cNvPicPr>
          <p:nvPr/>
        </p:nvPicPr>
        <p:blipFill>
          <a:blip r:embed="rId4" cstate="print"/>
          <a:srcRect/>
          <a:stretch>
            <a:fillRect/>
          </a:stretch>
        </p:blipFill>
        <p:spPr bwMode="auto">
          <a:xfrm>
            <a:off x="1326573" y="3512127"/>
            <a:ext cx="3314700" cy="4953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371600" y="2286000"/>
            <a:ext cx="1819275" cy="3619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3138057" y="2337087"/>
            <a:ext cx="438150" cy="2952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3602181" y="2299854"/>
            <a:ext cx="295275" cy="4095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cstate="print"/>
          <a:srcRect/>
          <a:stretch>
            <a:fillRect/>
          </a:stretch>
        </p:blipFill>
        <p:spPr bwMode="auto">
          <a:xfrm>
            <a:off x="4017819" y="2320635"/>
            <a:ext cx="2200275" cy="381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cstate="print"/>
          <a:srcRect/>
          <a:stretch>
            <a:fillRect/>
          </a:stretch>
        </p:blipFill>
        <p:spPr bwMode="auto">
          <a:xfrm>
            <a:off x="6802584" y="2327565"/>
            <a:ext cx="2209800" cy="371475"/>
          </a:xfrm>
          <a:prstGeom prst="rect">
            <a:avLst/>
          </a:prstGeom>
          <a:noFill/>
          <a:ln w="9525">
            <a:noFill/>
            <a:miter lim="800000"/>
            <a:headEnd/>
            <a:tailEnd/>
          </a:ln>
          <a:effectLst/>
        </p:spPr>
      </p:pic>
      <p:pic>
        <p:nvPicPr>
          <p:cNvPr id="16" name="Picture 6"/>
          <p:cNvPicPr>
            <a:picLocks noChangeAspect="1" noChangeArrowheads="1"/>
          </p:cNvPicPr>
          <p:nvPr/>
        </p:nvPicPr>
        <p:blipFill>
          <a:blip r:embed="rId7" cstate="print"/>
          <a:srcRect/>
          <a:stretch>
            <a:fillRect/>
          </a:stretch>
        </p:blipFill>
        <p:spPr bwMode="auto">
          <a:xfrm>
            <a:off x="6380019" y="2286000"/>
            <a:ext cx="295275" cy="4095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CHAM </a:t>
            </a:r>
          </a:p>
        </p:txBody>
      </p:sp>
      <p:sp>
        <p:nvSpPr>
          <p:cNvPr id="3" name="Content Placeholder 2"/>
          <p:cNvSpPr>
            <a:spLocks noGrp="1"/>
          </p:cNvSpPr>
          <p:nvPr>
            <p:ph sz="quarter" idx="1"/>
          </p:nvPr>
        </p:nvSpPr>
        <p:spPr>
          <a:xfrm>
            <a:off x="612648" y="1600200"/>
            <a:ext cx="8378952" cy="4572000"/>
          </a:xfrm>
        </p:spPr>
        <p:txBody>
          <a:bodyPr>
            <a:normAutofit/>
          </a:bodyPr>
          <a:lstStyle/>
          <a:p>
            <a:r>
              <a:rPr lang="en-US" sz="2400" dirty="0"/>
              <a:t>Previous CHAM heating/cooling/reaction rules had the form:</a:t>
            </a:r>
          </a:p>
          <a:p>
            <a:pPr lvl="1"/>
            <a:endParaRPr lang="en-US" sz="2100" dirty="0"/>
          </a:p>
          <a:p>
            <a:pPr lvl="1"/>
            <a:endParaRPr lang="en-US" sz="2100" dirty="0"/>
          </a:p>
          <a:p>
            <a:pPr lvl="1"/>
            <a:endParaRPr lang="en-US" sz="2100" dirty="0"/>
          </a:p>
          <a:p>
            <a:endParaRPr lang="en-US" sz="2400" dirty="0"/>
          </a:p>
          <a:p>
            <a:endParaRPr lang="en-US" sz="2400" dirty="0"/>
          </a:p>
          <a:p>
            <a:r>
              <a:rPr lang="en-US" sz="2400" dirty="0"/>
              <a:t>Since the heating/cooling rules achieve the role of the evaluation contexts and since one can only mention the necessary molecules in each rule, one does not need to change anything either!</a:t>
            </a:r>
          </a:p>
          <a:p>
            <a:r>
              <a:rPr lang="en-US" sz="2400" dirty="0"/>
              <a:t>All one needs to do is to add the following rule:</a:t>
            </a:r>
          </a:p>
        </p:txBody>
      </p:sp>
      <p:pic>
        <p:nvPicPr>
          <p:cNvPr id="11266" name="Picture 2"/>
          <p:cNvPicPr>
            <a:picLocks noChangeAspect="1" noChangeArrowheads="1"/>
          </p:cNvPicPr>
          <p:nvPr/>
        </p:nvPicPr>
        <p:blipFill>
          <a:blip r:embed="rId2" cstate="print"/>
          <a:srcRect/>
          <a:stretch>
            <a:fillRect/>
          </a:stretch>
        </p:blipFill>
        <p:spPr bwMode="auto">
          <a:xfrm>
            <a:off x="2305050" y="2286000"/>
            <a:ext cx="4533900" cy="7143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2455719" y="3037608"/>
            <a:ext cx="5676900" cy="4191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990600" y="3476625"/>
            <a:ext cx="6543675" cy="4857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914400" y="5991225"/>
            <a:ext cx="7905750" cy="4857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is the rest?</a:t>
            </a:r>
            <a:endParaRPr lang="en-US" dirty="0"/>
          </a:p>
        </p:txBody>
      </p:sp>
      <p:sp>
        <p:nvSpPr>
          <p:cNvPr id="3" name="Content Placeholder 2"/>
          <p:cNvSpPr>
            <a:spLocks noGrp="1"/>
          </p:cNvSpPr>
          <p:nvPr>
            <p:ph sz="quarter" idx="1"/>
          </p:nvPr>
        </p:nvSpPr>
        <p:spPr/>
        <p:txBody>
          <a:bodyPr/>
          <a:lstStyle/>
          <a:p>
            <a:r>
              <a:rPr lang="en-US" dirty="0"/>
              <a:t>We discussed the remaining features in class, using the whiteboard and colors.</a:t>
            </a:r>
          </a:p>
          <a:p>
            <a:r>
              <a:rPr lang="en-US" dirty="0"/>
              <a:t>The lecture notes contain the complete information, even more than we discussed in class.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225436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54" y="3033932"/>
            <a:ext cx="88773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Arithmetic</a:t>
            </a:r>
          </a:p>
        </p:txBody>
      </p:sp>
      <p:pic>
        <p:nvPicPr>
          <p:cNvPr id="5124" name="Picture 4"/>
          <p:cNvPicPr>
            <a:picLocks noChangeAspect="1" noChangeArrowheads="1"/>
          </p:cNvPicPr>
          <p:nvPr/>
        </p:nvPicPr>
        <p:blipFill>
          <a:blip r:embed="rId3" cstate="print"/>
          <a:srcRect/>
          <a:stretch>
            <a:fillRect/>
          </a:stretch>
        </p:blipFill>
        <p:spPr bwMode="auto">
          <a:xfrm>
            <a:off x="926197" y="1676400"/>
            <a:ext cx="8201025" cy="885825"/>
          </a:xfrm>
          <a:prstGeom prst="rect">
            <a:avLst/>
          </a:prstGeom>
          <a:noFill/>
          <a:ln w="9525">
            <a:noFill/>
            <a:miter lim="800000"/>
            <a:headEnd/>
            <a:tailEnd/>
          </a:ln>
          <a:effectLst/>
        </p:spPr>
      </p:pic>
      <p:pic>
        <p:nvPicPr>
          <p:cNvPr id="5126" name="Picture 6"/>
          <p:cNvPicPr>
            <a:picLocks noChangeAspect="1" noChangeArrowheads="1"/>
          </p:cNvPicPr>
          <p:nvPr/>
        </p:nvPicPr>
        <p:blipFill>
          <a:blip r:embed="rId4" cstate="print"/>
          <a:srcRect/>
          <a:stretch>
            <a:fillRect/>
          </a:stretch>
        </p:blipFill>
        <p:spPr bwMode="auto">
          <a:xfrm>
            <a:off x="0" y="4038600"/>
            <a:ext cx="9039225" cy="838200"/>
          </a:xfrm>
          <a:prstGeom prst="rect">
            <a:avLst/>
          </a:prstGeom>
          <a:noFill/>
          <a:ln w="9525">
            <a:noFill/>
            <a:miter lim="800000"/>
            <a:headEnd/>
            <a:tailEnd/>
          </a:ln>
          <a:effectLst/>
        </p:spPr>
      </p:pic>
      <p:pic>
        <p:nvPicPr>
          <p:cNvPr id="5129" name="Picture 9"/>
          <p:cNvPicPr>
            <a:picLocks noChangeAspect="1" noChangeArrowheads="1"/>
          </p:cNvPicPr>
          <p:nvPr/>
        </p:nvPicPr>
        <p:blipFill>
          <a:blip r:embed="rId5" cstate="print"/>
          <a:srcRect/>
          <a:stretch>
            <a:fillRect/>
          </a:stretch>
        </p:blipFill>
        <p:spPr bwMode="auto">
          <a:xfrm>
            <a:off x="6772275" y="5486400"/>
            <a:ext cx="2295525" cy="600075"/>
          </a:xfrm>
          <a:prstGeom prst="rect">
            <a:avLst/>
          </a:prstGeom>
          <a:noFill/>
          <a:ln w="9525">
            <a:noFill/>
            <a:miter lim="800000"/>
            <a:headEnd/>
            <a:tailEnd/>
          </a:ln>
          <a:effectLst/>
        </p:spPr>
      </p:pic>
      <p:sp>
        <p:nvSpPr>
          <p:cNvPr id="11" name="Rounded Rectangle 10"/>
          <p:cNvSpPr/>
          <p:nvPr/>
        </p:nvSpPr>
        <p:spPr>
          <a:xfrm>
            <a:off x="1392702" y="3031222"/>
            <a:ext cx="685800"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367118"/>
            <a:ext cx="5476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ular Callout 9"/>
          <p:cNvSpPr/>
          <p:nvPr/>
        </p:nvSpPr>
        <p:spPr>
          <a:xfrm>
            <a:off x="4343400" y="2057400"/>
            <a:ext cx="914400" cy="685800"/>
          </a:xfrm>
          <a:prstGeom prst="wedgeRoundRectCallout">
            <a:avLst>
              <a:gd name="adj1" fmla="val -300100"/>
              <a:gd name="adj2" fmla="val 965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lookup</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12" name="Rounded Rectangle 11"/>
          <p:cNvSpPr/>
          <p:nvPr/>
        </p:nvSpPr>
        <p:spPr>
          <a:xfrm>
            <a:off x="4419600" y="5687626"/>
            <a:ext cx="12192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5562600" y="6096000"/>
            <a:ext cx="3514725" cy="685800"/>
          </a:xfrm>
          <a:prstGeom prst="wedgeRoundRectCallout">
            <a:avLst>
              <a:gd name="adj1" fmla="val -46064"/>
              <a:gd name="adj2" fmla="val -723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Side condition ensures rule will never apply when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0</a:t>
            </a:r>
          </a:p>
        </p:txBody>
      </p:sp>
      <p:sp>
        <p:nvSpPr>
          <p:cNvPr id="14" name="Rounded Rectangular Callout 13"/>
          <p:cNvSpPr/>
          <p:nvPr/>
        </p:nvSpPr>
        <p:spPr>
          <a:xfrm>
            <a:off x="5019675" y="3488422"/>
            <a:ext cx="3895725" cy="778778"/>
          </a:xfrm>
          <a:prstGeom prst="wedgeRoundRectCallout">
            <a:avLst>
              <a:gd name="adj1" fmla="val -73482"/>
              <a:gd name="adj2" fmla="val 761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Read: “provided that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1</a:t>
            </a:r>
            <a:r>
              <a:rPr lang="en-US" sz="1600" dirty="0">
                <a:solidFill>
                  <a:schemeClr val="tx1"/>
                </a:solidFill>
              </a:rPr>
              <a:t> evaluates to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1</a:t>
            </a:r>
            <a:r>
              <a:rPr lang="en-US" sz="1600" dirty="0">
                <a:solidFill>
                  <a:schemeClr val="tx1"/>
                </a:solidFill>
              </a:rPr>
              <a:t> in </a:t>
            </a:r>
            <a:r>
              <a:rPr lang="en-US" sz="1600" i="1" dirty="0">
                <a:solidFill>
                  <a:schemeClr val="tx1"/>
                </a:solidFill>
                <a:sym typeface="Symbol"/>
              </a:rPr>
              <a:t></a:t>
            </a:r>
            <a:r>
              <a:rPr lang="en-US" sz="1600" dirty="0">
                <a:solidFill>
                  <a:schemeClr val="tx1"/>
                </a:solidFill>
              </a:rPr>
              <a:t> and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2</a:t>
            </a:r>
            <a:r>
              <a:rPr lang="en-US" sz="1600" dirty="0">
                <a:solidFill>
                  <a:schemeClr val="tx1"/>
                </a:solidFill>
              </a:rPr>
              <a:t> in </a:t>
            </a:r>
            <a:r>
              <a:rPr lang="en-US" sz="1600" i="1" dirty="0">
                <a:solidFill>
                  <a:schemeClr val="tx1"/>
                </a:solidFill>
                <a:sym typeface="Symbol"/>
              </a:rPr>
              <a:t></a:t>
            </a:r>
            <a:r>
              <a:rPr lang="en-US" sz="1600" dirty="0">
                <a:solidFill>
                  <a:schemeClr val="tx1"/>
                </a:solidFill>
              </a:rPr>
              <a:t> , then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1  </a:t>
            </a:r>
            <a:r>
              <a:rPr lang="en-US" sz="1600" dirty="0">
                <a:solidFill>
                  <a:schemeClr val="tx1"/>
                </a:solidFill>
              </a:rPr>
              <a:t>+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the integer sum of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1</a:t>
            </a:r>
            <a:r>
              <a:rPr lang="en-US" sz="1600" dirty="0">
                <a:solidFill>
                  <a:schemeClr val="tx1"/>
                </a:solidFill>
              </a:rPr>
              <a:t> and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2</a:t>
            </a:r>
            <a:r>
              <a:rPr lang="en-US" sz="1600" dirty="0">
                <a:solidFill>
                  <a:schemeClr val="tx1"/>
                </a:solidFill>
              </a:rPr>
              <a:t> in </a:t>
            </a:r>
            <a:r>
              <a:rPr lang="en-US" sz="1600" i="1" dirty="0">
                <a:solidFill>
                  <a:schemeClr val="tx1"/>
                </a:solidFill>
                <a:sym typeface="Symbol"/>
              </a:rPr>
              <a:t></a:t>
            </a:r>
            <a:endParaRPr lang="en-US" sz="1600" dirty="0">
              <a:solidFill>
                <a:schemeClr val="tx1"/>
              </a:solidFill>
            </a:endParaRPr>
          </a:p>
        </p:txBody>
      </p:sp>
    </p:spTree>
    <p:extLst>
      <p:ext uri="{BB962C8B-B14F-4D97-AF65-F5344CB8AC3E}">
        <p14:creationId xmlns:p14="http://schemas.microsoft.com/office/powerpoint/2010/main" val="137345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of IMP - Boolean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152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65967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4868"/>
            <a:ext cx="7038975" cy="527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Statements</a:t>
            </a:r>
          </a:p>
        </p:txBody>
      </p:sp>
      <p:sp>
        <p:nvSpPr>
          <p:cNvPr id="4" name="Rounded Rectangle 3"/>
          <p:cNvSpPr/>
          <p:nvPr/>
        </p:nvSpPr>
        <p:spPr>
          <a:xfrm>
            <a:off x="2621790" y="3005003"/>
            <a:ext cx="638386" cy="266122"/>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648200" y="2057400"/>
            <a:ext cx="914400" cy="685800"/>
          </a:xfrm>
          <a:prstGeom prst="wedgeRoundRectCallout">
            <a:avLst>
              <a:gd name="adj1" fmla="val -221657"/>
              <a:gd name="adj2" fmla="val 9252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update</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4611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619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Programs</a:t>
            </a:r>
          </a:p>
        </p:txBody>
      </p:sp>
      <p:sp>
        <p:nvSpPr>
          <p:cNvPr id="4" name="Rounded Rectangle 3"/>
          <p:cNvSpPr/>
          <p:nvPr/>
        </p:nvSpPr>
        <p:spPr>
          <a:xfrm>
            <a:off x="1676399" y="3581400"/>
            <a:ext cx="691275" cy="25005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3733800" y="2209800"/>
            <a:ext cx="1371600" cy="685800"/>
          </a:xfrm>
          <a:prstGeom prst="wedgeRoundRectCallout">
            <a:avLst>
              <a:gd name="adj1" fmla="val -173753"/>
              <a:gd name="adj2" fmla="val 1532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initialization</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312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Rule Instances</a:t>
            </a:r>
          </a:p>
        </p:txBody>
      </p:sp>
      <p:sp>
        <p:nvSpPr>
          <p:cNvPr id="3" name="Content Placeholder 2"/>
          <p:cNvSpPr>
            <a:spLocks noGrp="1"/>
          </p:cNvSpPr>
          <p:nvPr>
            <p:ph sz="quarter" idx="1"/>
          </p:nvPr>
        </p:nvSpPr>
        <p:spPr/>
        <p:txBody>
          <a:bodyPr>
            <a:normAutofit/>
          </a:bodyPr>
          <a:lstStyle/>
          <a:p>
            <a:r>
              <a:rPr lang="en-US" sz="2400" dirty="0"/>
              <a:t>Rules are schemas, allowing recursively enumerable many instances; side conditions filter out instances</a:t>
            </a:r>
          </a:p>
          <a:p>
            <a:pPr lvl="1"/>
            <a:r>
              <a:rPr lang="en-US" sz="2100" dirty="0"/>
              <a:t>E.g., these are correct instances of the rule for division </a:t>
            </a:r>
          </a:p>
          <a:p>
            <a:pPr lvl="1"/>
            <a:endParaRPr lang="en-US" sz="2100" dirty="0"/>
          </a:p>
          <a:p>
            <a:pPr lvl="1"/>
            <a:endParaRPr lang="en-US" sz="2100" dirty="0"/>
          </a:p>
          <a:p>
            <a:pPr lvl="1"/>
            <a:endParaRPr lang="en-US" sz="2100" dirty="0"/>
          </a:p>
          <a:p>
            <a:pPr lvl="1"/>
            <a:endParaRPr lang="en-US" sz="2100" dirty="0"/>
          </a:p>
          <a:p>
            <a:pPr lvl="1">
              <a:buNone/>
            </a:pPr>
            <a:r>
              <a:rPr lang="en-US" sz="2100" dirty="0"/>
              <a:t>The second may look suspicious, but it is not.  Normally, one should never be able to apply it, because one cannot prove its hypotheses</a:t>
            </a:r>
          </a:p>
          <a:p>
            <a:pPr lvl="1"/>
            <a:r>
              <a:rPr lang="en-US" sz="2100" dirty="0"/>
              <a:t>However, the following is </a:t>
            </a:r>
            <a:r>
              <a:rPr lang="en-US" sz="2100" i="1" dirty="0"/>
              <a:t>not</a:t>
            </a:r>
            <a:r>
              <a:rPr lang="en-US" sz="2100" dirty="0"/>
              <a:t> a correct instance (no matter what </a:t>
            </a:r>
            <a:r>
              <a:rPr lang="en-US" sz="2100" dirty="0">
                <a:latin typeface="Times New Roman" pitchFamily="18" charset="0"/>
                <a:cs typeface="Times New Roman" pitchFamily="18" charset="0"/>
              </a:rPr>
              <a:t>?</a:t>
            </a:r>
            <a:r>
              <a:rPr lang="en-US" sz="2100" dirty="0"/>
              <a:t> is):</a:t>
            </a:r>
          </a:p>
        </p:txBody>
      </p:sp>
      <p:pic>
        <p:nvPicPr>
          <p:cNvPr id="2050" name="Picture 2"/>
          <p:cNvPicPr>
            <a:picLocks noChangeAspect="1" noChangeArrowheads="1"/>
          </p:cNvPicPr>
          <p:nvPr/>
        </p:nvPicPr>
        <p:blipFill>
          <a:blip r:embed="rId2" cstate="print"/>
          <a:srcRect/>
          <a:stretch>
            <a:fillRect/>
          </a:stretch>
        </p:blipFill>
        <p:spPr bwMode="auto">
          <a:xfrm>
            <a:off x="1914525" y="2790825"/>
            <a:ext cx="5314950" cy="714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919288" y="3686175"/>
            <a:ext cx="5305425" cy="733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900238" y="5562600"/>
            <a:ext cx="5343525" cy="676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009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850" y="6410325"/>
            <a:ext cx="14192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499" y="3271838"/>
            <a:ext cx="13620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Derivation</a:t>
            </a:r>
          </a:p>
        </p:txBody>
      </p:sp>
      <p:sp>
        <p:nvSpPr>
          <p:cNvPr id="5" name="TextBox 4"/>
          <p:cNvSpPr txBox="1"/>
          <p:nvPr/>
        </p:nvSpPr>
        <p:spPr>
          <a:xfrm>
            <a:off x="457200" y="1905000"/>
            <a:ext cx="8048742" cy="1200329"/>
          </a:xfrm>
          <a:prstGeom prst="rect">
            <a:avLst/>
          </a:prstGeom>
          <a:noFill/>
        </p:spPr>
        <p:txBody>
          <a:bodyPr wrap="none" rtlCol="0">
            <a:spAutoFit/>
          </a:bodyPr>
          <a:lstStyle/>
          <a:p>
            <a:r>
              <a:rPr lang="en-US" sz="2400" dirty="0"/>
              <a:t>The following is a valid proof derivation, or proof tree, using the</a:t>
            </a:r>
          </a:p>
          <a:p>
            <a:r>
              <a:rPr lang="en-US" sz="2400" dirty="0"/>
              <a:t>big-step SOS proof system of IMP above.</a:t>
            </a:r>
          </a:p>
          <a:p>
            <a:r>
              <a:rPr lang="en-US" sz="2400" dirty="0"/>
              <a:t>Suppose that </a:t>
            </a:r>
            <a:r>
              <a:rPr lang="en-US" sz="2400" i="1" dirty="0">
                <a:latin typeface="Times New Roman" pitchFamily="18" charset="0"/>
                <a:cs typeface="Times New Roman" pitchFamily="18" charset="0"/>
              </a:rPr>
              <a:t>x</a:t>
            </a:r>
            <a:r>
              <a:rPr lang="en-US" sz="2400" dirty="0"/>
              <a:t> and </a:t>
            </a:r>
            <a:r>
              <a:rPr lang="en-US" sz="2400" i="1" dirty="0">
                <a:latin typeface="Times New Roman" pitchFamily="18" charset="0"/>
                <a:cs typeface="Times New Roman" pitchFamily="18" charset="0"/>
              </a:rPr>
              <a:t>y</a:t>
            </a:r>
            <a:r>
              <a:rPr lang="en-US" sz="2400" dirty="0"/>
              <a:t> are identifiers and </a:t>
            </a:r>
            <a:r>
              <a:rPr lang="en-US" sz="2400" i="1" dirty="0">
                <a:latin typeface="Times New Roman" pitchFamily="18" charset="0"/>
                <a:cs typeface="Times New Roman" pitchFamily="18" charset="0"/>
                <a:sym typeface="Symbol"/>
              </a:rPr>
              <a:t></a:t>
            </a:r>
            <a:r>
              <a:rPr lang="en-US" sz="1050" i="1" dirty="0">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2000" b="1" dirty="0">
                <a:latin typeface="Courier New" pitchFamily="49" charset="0"/>
                <a:cs typeface="Courier New" pitchFamily="49" charset="0"/>
                <a:sym typeface="Symbol"/>
              </a:rPr>
              <a:t>x</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8 </a:t>
            </a:r>
            <a:r>
              <a:rPr lang="en-US" sz="2400" dirty="0">
                <a:sym typeface="Symbol"/>
              </a:rPr>
              <a:t>and </a:t>
            </a:r>
            <a:r>
              <a:rPr lang="en-US" sz="2400" i="1"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2000" b="1" dirty="0">
                <a:latin typeface="Courier New" pitchFamily="49" charset="0"/>
                <a:cs typeface="Courier New" pitchFamily="49" charset="0"/>
                <a:sym typeface="Symbol"/>
              </a:rPr>
              <a:t>y</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0</a:t>
            </a:r>
            <a:r>
              <a:rPr lang="en-US" sz="2400" dirty="0">
                <a:sym typeface="Symbol"/>
              </a:rPr>
              <a: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75" y="3810000"/>
            <a:ext cx="76485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268" y="3450286"/>
            <a:ext cx="17811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1241368" y="3409786"/>
            <a:ext cx="1781175" cy="318150"/>
          </a:xfrm>
          <a:prstGeom prst="wedgeRoundRectCallout">
            <a:avLst>
              <a:gd name="adj1" fmla="val 150545"/>
              <a:gd name="adj2" fmla="val 14327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ounded Rectangular Callout 15"/>
          <p:cNvSpPr/>
          <p:nvPr/>
        </p:nvSpPr>
        <p:spPr>
          <a:xfrm>
            <a:off x="1241367" y="3415650"/>
            <a:ext cx="1781175" cy="318150"/>
          </a:xfrm>
          <a:prstGeom prst="wedgeRoundRectCallout">
            <a:avLst>
              <a:gd name="adj1" fmla="val 36250"/>
              <a:gd name="adj2" fmla="val 14149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ounded Rectangular Callout 16"/>
          <p:cNvSpPr/>
          <p:nvPr/>
        </p:nvSpPr>
        <p:spPr>
          <a:xfrm>
            <a:off x="1241368" y="3412186"/>
            <a:ext cx="1781175" cy="318150"/>
          </a:xfrm>
          <a:prstGeom prst="wedgeRoundRectCallout">
            <a:avLst>
              <a:gd name="adj1" fmla="val -73686"/>
              <a:gd name="adj2" fmla="val 4894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ounded Rectangular Callout 18"/>
          <p:cNvSpPr/>
          <p:nvPr/>
        </p:nvSpPr>
        <p:spPr>
          <a:xfrm>
            <a:off x="7460499" y="3263250"/>
            <a:ext cx="1356801" cy="318150"/>
          </a:xfrm>
          <a:prstGeom prst="wedgeRoundRectCallout">
            <a:avLst>
              <a:gd name="adj1" fmla="val 16989"/>
              <a:gd name="adj2" fmla="val 37100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ounded Rectangular Callout 21"/>
          <p:cNvSpPr/>
          <p:nvPr/>
        </p:nvSpPr>
        <p:spPr>
          <a:xfrm rot="16200000">
            <a:off x="8013489" y="4889287"/>
            <a:ext cx="1600199" cy="356025"/>
          </a:xfrm>
          <a:prstGeom prst="wedgeRoundRectCallout">
            <a:avLst>
              <a:gd name="adj1" fmla="val -3891"/>
              <a:gd name="adj2" fmla="val -1309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108199" y="4905375"/>
            <a:ext cx="1428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ounded Rectangular Callout 23"/>
          <p:cNvSpPr/>
          <p:nvPr/>
        </p:nvSpPr>
        <p:spPr>
          <a:xfrm>
            <a:off x="7583326" y="6387450"/>
            <a:ext cx="1391850" cy="318150"/>
          </a:xfrm>
          <a:prstGeom prst="wedgeRoundRectCallout">
            <a:avLst>
              <a:gd name="adj1" fmla="val -139703"/>
              <a:gd name="adj2" fmla="val -6099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ounded Rectangular Callout 25"/>
          <p:cNvSpPr/>
          <p:nvPr/>
        </p:nvSpPr>
        <p:spPr>
          <a:xfrm>
            <a:off x="7581675" y="6389850"/>
            <a:ext cx="1391850" cy="318150"/>
          </a:xfrm>
          <a:prstGeom prst="wedgeRoundRectCallout">
            <a:avLst>
              <a:gd name="adj1" fmla="val 2705"/>
              <a:gd name="adj2" fmla="val -2640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01969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Big-Step SOS for Type Systems</a:t>
            </a:r>
          </a:p>
        </p:txBody>
      </p:sp>
      <p:sp>
        <p:nvSpPr>
          <p:cNvPr id="3" name="Content Placeholder 2"/>
          <p:cNvSpPr>
            <a:spLocks noGrp="1"/>
          </p:cNvSpPr>
          <p:nvPr>
            <p:ph sz="quarter" idx="1"/>
          </p:nvPr>
        </p:nvSpPr>
        <p:spPr>
          <a:xfrm>
            <a:off x="304800" y="1600200"/>
            <a:ext cx="8610600" cy="4495800"/>
          </a:xfrm>
        </p:spPr>
        <p:txBody>
          <a:bodyPr>
            <a:normAutofit lnSpcReduction="10000"/>
          </a:bodyPr>
          <a:lstStyle/>
          <a:p>
            <a:r>
              <a:rPr lang="en-US" sz="2400" dirty="0"/>
              <a:t>Big-Step SOS is routinely used to define type systems for programming languages</a:t>
            </a:r>
          </a:p>
          <a:p>
            <a:r>
              <a:rPr lang="en-US" sz="2400" dirty="0"/>
              <a:t>The idea is that a fragment of code </a:t>
            </a:r>
            <a:r>
              <a:rPr lang="en-US" sz="2400" i="1" dirty="0">
                <a:latin typeface="Times New Roman" pitchFamily="18" charset="0"/>
                <a:cs typeface="Times New Roman" pitchFamily="18" charset="0"/>
              </a:rPr>
              <a:t>c</a:t>
            </a:r>
            <a:r>
              <a:rPr lang="en-US" sz="2400" dirty="0"/>
              <a:t>, in a given </a:t>
            </a:r>
            <a:r>
              <a:rPr lang="en-US" sz="2400" i="1" dirty="0"/>
              <a:t>type environment </a:t>
            </a:r>
            <a:r>
              <a:rPr lang="en-US" sz="2400" dirty="0">
                <a:sym typeface="Symbol"/>
              </a:rPr>
              <a:t></a:t>
            </a:r>
            <a:r>
              <a:rPr lang="en-US" sz="2400" dirty="0"/>
              <a:t>, can be assigned a certain type </a:t>
            </a:r>
            <a:r>
              <a:rPr lang="en-US" sz="2400" i="1" dirty="0">
                <a:latin typeface="Times New Roman" pitchFamily="18" charset="0"/>
                <a:cs typeface="Times New Roman" pitchFamily="18" charset="0"/>
                <a:sym typeface="Symbol"/>
              </a:rPr>
              <a:t>. </a:t>
            </a:r>
            <a:r>
              <a:rPr lang="en-US" sz="2400" dirty="0"/>
              <a:t>We typically write </a:t>
            </a:r>
          </a:p>
          <a:p>
            <a:endParaRPr lang="en-US" sz="2400" dirty="0"/>
          </a:p>
          <a:p>
            <a:pPr>
              <a:buNone/>
            </a:pPr>
            <a:r>
              <a:rPr lang="en-US" sz="2400" dirty="0"/>
              <a:t>    instead of</a:t>
            </a:r>
          </a:p>
          <a:p>
            <a:pPr>
              <a:buNone/>
            </a:pPr>
            <a:endParaRPr lang="en-US" sz="2400" dirty="0"/>
          </a:p>
          <a:p>
            <a:pPr>
              <a:buNone/>
            </a:pPr>
            <a:endParaRPr lang="en-US" sz="2400" dirty="0"/>
          </a:p>
          <a:p>
            <a:r>
              <a:rPr lang="en-US" sz="2400" dirty="0"/>
              <a:t>Since all variables in IMP have integer type, </a:t>
            </a:r>
            <a:r>
              <a:rPr lang="en-US" sz="2400" dirty="0">
                <a:sym typeface="Symbol"/>
              </a:rPr>
              <a:t> can be replaced by a list of </a:t>
            </a:r>
            <a:r>
              <a:rPr lang="en-US" sz="2400" dirty="0" err="1">
                <a:sym typeface="Symbol"/>
              </a:rPr>
              <a:t>untyped</a:t>
            </a:r>
            <a:r>
              <a:rPr lang="en-US" sz="2400" dirty="0">
                <a:sym typeface="Symbol"/>
              </a:rPr>
              <a:t> variables in our case.  In general, however, a type environment  contains </a:t>
            </a:r>
            <a:r>
              <a:rPr lang="en-US" sz="2400" i="1" dirty="0">
                <a:sym typeface="Symbol"/>
              </a:rPr>
              <a:t>typed variables</a:t>
            </a:r>
            <a:r>
              <a:rPr lang="en-US" sz="2400" dirty="0">
                <a:sym typeface="Symbol"/>
              </a:rPr>
              <a:t>, that is, pairs “</a:t>
            </a:r>
            <a:r>
              <a:rPr lang="en-US" sz="2400" i="1" dirty="0">
                <a:latin typeface="Times New Roman" pitchFamily="18" charset="0"/>
                <a:cs typeface="Times New Roman" pitchFamily="18" charset="0"/>
                <a:sym typeface="Symbol"/>
              </a:rPr>
              <a:t>x :”</a:t>
            </a:r>
            <a:r>
              <a:rPr lang="en-US" sz="2400" dirty="0">
                <a:sym typeface="Symbol"/>
              </a:rPr>
              <a:t>.</a:t>
            </a:r>
            <a:endParaRPr lang="en-US" sz="2400" dirty="0"/>
          </a:p>
        </p:txBody>
      </p:sp>
      <p:pic>
        <p:nvPicPr>
          <p:cNvPr id="11266" name="Picture 2"/>
          <p:cNvPicPr>
            <a:picLocks noChangeAspect="1" noChangeArrowheads="1"/>
          </p:cNvPicPr>
          <p:nvPr/>
        </p:nvPicPr>
        <p:blipFill>
          <a:blip r:embed="rId2" cstate="print"/>
          <a:srcRect/>
          <a:stretch>
            <a:fillRect/>
          </a:stretch>
        </p:blipFill>
        <p:spPr bwMode="auto">
          <a:xfrm>
            <a:off x="3733800" y="3138327"/>
            <a:ext cx="1314450" cy="44307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3646650" y="4131578"/>
            <a:ext cx="1600200" cy="42763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12674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Arithmetic Expressions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0" y="2567478"/>
            <a:ext cx="9067800" cy="299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125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Semantic Approaches</a:t>
            </a:r>
          </a:p>
        </p:txBody>
      </p:sp>
      <p:sp>
        <p:nvSpPr>
          <p:cNvPr id="3" name="Content Placeholder 2"/>
          <p:cNvSpPr>
            <a:spLocks noGrp="1"/>
          </p:cNvSpPr>
          <p:nvPr>
            <p:ph sz="quarter" idx="1"/>
          </p:nvPr>
        </p:nvSpPr>
        <p:spPr>
          <a:xfrm>
            <a:off x="609600" y="3475037"/>
            <a:ext cx="8077200" cy="3230563"/>
          </a:xfrm>
        </p:spPr>
        <p:txBody>
          <a:bodyPr>
            <a:normAutofit fontScale="92500" lnSpcReduction="10000"/>
          </a:bodyPr>
          <a:lstStyle/>
          <a:p>
            <a:r>
              <a:rPr lang="en-US" sz="2400" dirty="0"/>
              <a:t>Big-step structural operational semantics (Big-step SOS)</a:t>
            </a:r>
          </a:p>
          <a:p>
            <a:r>
              <a:rPr lang="en-US" sz="2400" dirty="0"/>
              <a:t>Small-step structural operational semantics (Small-step SOS)</a:t>
            </a:r>
          </a:p>
          <a:p>
            <a:r>
              <a:rPr lang="en-US" sz="2400" dirty="0" err="1"/>
              <a:t>Denotational</a:t>
            </a:r>
            <a:r>
              <a:rPr lang="en-US" sz="2400" dirty="0"/>
              <a:t> semantics</a:t>
            </a:r>
          </a:p>
          <a:p>
            <a:r>
              <a:rPr lang="en-US" sz="2400" dirty="0"/>
              <a:t>Modular structural operational semantics (Modular SOS)</a:t>
            </a:r>
          </a:p>
          <a:p>
            <a:r>
              <a:rPr lang="en-US" sz="2400" dirty="0"/>
              <a:t>Reduction semantics with evaluation contexts</a:t>
            </a:r>
          </a:p>
          <a:p>
            <a:r>
              <a:rPr lang="en-US" sz="2400" dirty="0"/>
              <a:t>Abstract Machines</a:t>
            </a:r>
          </a:p>
          <a:p>
            <a:r>
              <a:rPr lang="en-US" sz="2400" dirty="0"/>
              <a:t>The chemical abstract machine</a:t>
            </a:r>
          </a:p>
          <a:p>
            <a:r>
              <a:rPr lang="en-US" sz="2400" dirty="0"/>
              <a:t>Axiomatic semantics</a:t>
            </a:r>
          </a:p>
        </p:txBody>
      </p:sp>
      <p:sp>
        <p:nvSpPr>
          <p:cNvPr id="4" name="Rectangle 3"/>
          <p:cNvSpPr/>
          <p:nvPr/>
        </p:nvSpPr>
        <p:spPr>
          <a:xfrm>
            <a:off x="609600" y="1829177"/>
            <a:ext cx="8077200" cy="1569660"/>
          </a:xfrm>
          <a:prstGeom prst="rect">
            <a:avLst/>
          </a:prstGeom>
        </p:spPr>
        <p:txBody>
          <a:bodyPr wrap="square">
            <a:spAutoFit/>
          </a:bodyPr>
          <a:lstStyle/>
          <a:p>
            <a:pPr>
              <a:buNone/>
            </a:pPr>
            <a:r>
              <a:rPr lang="en-US" sz="2400" dirty="0"/>
              <a:t>A language designer should understand the existing design approaches, techniques and tools, to know what is possible and how, or to come up with better ones. This part of the course will cover the major PL semantic approaches, such as:</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Boolean Expressions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8915400" cy="268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8091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Statements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839200" cy="34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1779975" y="2514599"/>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267200" y="1676400"/>
            <a:ext cx="1524000" cy="914400"/>
          </a:xfrm>
          <a:prstGeom prst="wedgeRoundRectCallout">
            <a:avLst>
              <a:gd name="adj1" fmla="val -198184"/>
              <a:gd name="adj2" fmla="val 436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type of </a:t>
            </a:r>
            <a:r>
              <a:rPr lang="en-US" i="1" dirty="0">
                <a:solidFill>
                  <a:schemeClr val="tx1"/>
                </a:solidFill>
              </a:rPr>
              <a:t>s</a:t>
            </a:r>
            <a:r>
              <a:rPr lang="en-US" dirty="0">
                <a:solidFill>
                  <a:schemeClr val="tx1"/>
                </a:solidFill>
              </a:rPr>
              <a:t> can be either </a:t>
            </a:r>
            <a:r>
              <a:rPr lang="en-US" i="1" dirty="0">
                <a:solidFill>
                  <a:schemeClr val="tx1"/>
                </a:solidFill>
              </a:rPr>
              <a:t>block</a:t>
            </a:r>
            <a:r>
              <a:rPr lang="en-US" dirty="0">
                <a:solidFill>
                  <a:schemeClr val="tx1"/>
                </a:solidFill>
              </a:rPr>
              <a:t> or </a:t>
            </a:r>
            <a:r>
              <a:rPr lang="en-US" i="1" dirty="0" err="1">
                <a:solidFill>
                  <a:schemeClr val="tx1"/>
                </a:solidFill>
              </a:rPr>
              <a:t>stmt</a:t>
            </a:r>
            <a:endParaRPr lang="en-US" i="1" dirty="0">
              <a:solidFill>
                <a:schemeClr val="tx1"/>
              </a:solidFill>
            </a:endParaRPr>
          </a:p>
        </p:txBody>
      </p:sp>
      <p:sp>
        <p:nvSpPr>
          <p:cNvPr id="8" name="Rounded Rectangle 7"/>
          <p:cNvSpPr/>
          <p:nvPr/>
        </p:nvSpPr>
        <p:spPr>
          <a:xfrm>
            <a:off x="974175" y="392452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24325" y="392452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5817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Programs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99131"/>
            <a:ext cx="8991600" cy="7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251600" y="320587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2292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sp>
        <p:nvSpPr>
          <p:cNvPr id="5" name="Rectangle 4"/>
          <p:cNvSpPr/>
          <p:nvPr/>
        </p:nvSpPr>
        <p:spPr>
          <a:xfrm>
            <a:off x="914400" y="1600200"/>
            <a:ext cx="7315200" cy="1569660"/>
          </a:xfrm>
          <a:prstGeom prst="rect">
            <a:avLst/>
          </a:prstGeom>
        </p:spPr>
        <p:txBody>
          <a:bodyPr wrap="square">
            <a:spAutoFit/>
          </a:bodyPr>
          <a:lstStyle/>
          <a:p>
            <a:r>
              <a:rPr lang="en-US" sz="2400" dirty="0"/>
              <a:t>Like the big-step rules for the concrete semantics of IMP, the ones for its type system are also rule schemas.  We next show a proof derivation for the well-typed-ness of an IMP program that adds all the numbers from 1 to 100:</a:t>
            </a:r>
          </a:p>
        </p:txBody>
      </p:sp>
      <p:sp>
        <p:nvSpPr>
          <p:cNvPr id="6" name="Rectangle 5"/>
          <p:cNvSpPr/>
          <p:nvPr/>
        </p:nvSpPr>
        <p:spPr>
          <a:xfrm>
            <a:off x="3962400" y="5715000"/>
            <a:ext cx="990600" cy="461665"/>
          </a:xfrm>
          <a:prstGeom prst="rect">
            <a:avLst/>
          </a:prstGeom>
        </p:spPr>
        <p:txBody>
          <a:bodyPr wrap="square">
            <a:spAutoFit/>
          </a:bodyPr>
          <a:lstStyle/>
          <a:p>
            <a:r>
              <a:rPr lang="en-US" sz="2400" dirty="0"/>
              <a:t>where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5" y="3695700"/>
            <a:ext cx="9067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60782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162175"/>
            <a:ext cx="74104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50101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8187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2562225"/>
            <a:ext cx="8524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43879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in Rewriting Logic</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Any big-step SOS can be associated a rewrite logic theory (or, equivalently, a Maude module)</a:t>
            </a:r>
          </a:p>
          <a:p>
            <a:r>
              <a:rPr lang="en-US" sz="2400" dirty="0"/>
              <a:t>The idea is to associate to each big-step SOS rule</a:t>
            </a:r>
          </a:p>
          <a:p>
            <a:endParaRPr lang="en-US" sz="2400" dirty="0"/>
          </a:p>
          <a:p>
            <a:endParaRPr lang="en-US" sz="2400" dirty="0"/>
          </a:p>
          <a:p>
            <a:pPr>
              <a:buNone/>
            </a:pPr>
            <a:endParaRPr lang="en-US" sz="2400" dirty="0"/>
          </a:p>
          <a:p>
            <a:pPr>
              <a:buNone/>
            </a:pPr>
            <a:r>
              <a:rPr lang="en-US" sz="2400" dirty="0"/>
              <a:t>a rewrite rule</a:t>
            </a:r>
          </a:p>
          <a:p>
            <a:pPr>
              <a:buNone/>
            </a:pPr>
            <a:endParaRPr lang="en-US" sz="2400" dirty="0"/>
          </a:p>
          <a:p>
            <a:pPr>
              <a:buNone/>
            </a:pPr>
            <a:endParaRPr lang="en-US" sz="2400" dirty="0"/>
          </a:p>
          <a:p>
            <a:pPr>
              <a:buNone/>
            </a:pPr>
            <a:endParaRPr lang="en-US" sz="2400" dirty="0"/>
          </a:p>
          <a:p>
            <a:pPr>
              <a:buNone/>
            </a:pPr>
            <a:r>
              <a:rPr lang="en-US" sz="2400" dirty="0"/>
              <a:t>(over-lining means “</a:t>
            </a:r>
            <a:r>
              <a:rPr lang="en-US" sz="2400" dirty="0" err="1"/>
              <a:t>algebraization</a:t>
            </a:r>
            <a:r>
              <a:rPr lang="en-US" sz="24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74771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05400"/>
            <a:ext cx="90773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small-Step SOS</a:t>
            </a:r>
          </a:p>
        </p:txBody>
      </p:sp>
      <p:sp>
        <p:nvSpPr>
          <p:cNvPr id="5" name="Subtitle 4"/>
          <p:cNvSpPr>
            <a:spLocks noGrp="1"/>
          </p:cNvSpPr>
          <p:nvPr>
            <p:ph type="subTitle" idx="1"/>
          </p:nvPr>
        </p:nvSpPr>
        <p:spPr/>
        <p:txBody>
          <a:bodyPr/>
          <a:lstStyle/>
          <a:p>
            <a:r>
              <a:rPr lang="en-US" dirty="0"/>
              <a:t>Small-step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78952" cy="4495800"/>
          </a:xfrm>
        </p:spPr>
        <p:txBody>
          <a:bodyPr>
            <a:normAutofit/>
          </a:bodyPr>
          <a:lstStyle/>
          <a:p>
            <a:r>
              <a:rPr lang="en-US" sz="2400" dirty="0"/>
              <a:t>Gordon </a:t>
            </a:r>
            <a:r>
              <a:rPr lang="en-US" sz="2400" dirty="0" err="1"/>
              <a:t>Plotkin</a:t>
            </a:r>
            <a:r>
              <a:rPr lang="en-US" sz="2400" dirty="0"/>
              <a:t> (</a:t>
            </a:r>
            <a:r>
              <a:rPr lang="en-US" sz="2400"/>
              <a:t>1981)</a:t>
            </a:r>
            <a:endParaRPr lang="en-US" sz="2400" i="1" dirty="0"/>
          </a:p>
          <a:p>
            <a:r>
              <a:rPr lang="en-US" sz="2400" dirty="0"/>
              <a:t>Also known as </a:t>
            </a:r>
            <a:r>
              <a:rPr lang="en-US" sz="2400" i="1" dirty="0"/>
              <a:t>transitional semantics</a:t>
            </a:r>
            <a:r>
              <a:rPr lang="en-US" sz="2400" dirty="0"/>
              <a:t>, or </a:t>
            </a:r>
            <a:r>
              <a:rPr lang="en-US" sz="2400" i="1" dirty="0"/>
              <a:t>reduction semantics</a:t>
            </a:r>
          </a:p>
          <a:p>
            <a:r>
              <a:rPr lang="en-US" sz="2400" dirty="0"/>
              <a:t>One can regard a small-step SOS as a device capable of executing a program step-by-step</a:t>
            </a:r>
          </a:p>
          <a:p>
            <a:r>
              <a:rPr lang="en-US" sz="2400" i="1" dirty="0">
                <a:solidFill>
                  <a:srgbClr val="0070C0"/>
                </a:solidFill>
              </a:rPr>
              <a:t>Configuration</a:t>
            </a:r>
            <a:r>
              <a:rPr lang="en-US" sz="2400" dirty="0"/>
              <a:t>: </a:t>
            </a:r>
            <a:r>
              <a:rPr lang="en-US" sz="2400" dirty="0" err="1"/>
              <a:t>tuple</a:t>
            </a:r>
            <a:r>
              <a:rPr lang="en-US" sz="2400" dirty="0"/>
              <a:t> containing code and semantic ingredients</a:t>
            </a:r>
          </a:p>
          <a:p>
            <a:pPr lvl="1"/>
            <a:r>
              <a:rPr lang="en-US" sz="2100" dirty="0"/>
              <a:t>E.g., </a:t>
            </a:r>
          </a:p>
          <a:p>
            <a:r>
              <a:rPr lang="en-US" sz="2400" i="1" dirty="0">
                <a:solidFill>
                  <a:srgbClr val="0070C0"/>
                </a:solidFill>
              </a:rPr>
              <a:t>Sequent (transition)</a:t>
            </a:r>
            <a:r>
              <a:rPr lang="en-US" sz="2400" dirty="0"/>
              <a:t>:</a:t>
            </a:r>
            <a:r>
              <a:rPr lang="en-US" sz="2400" dirty="0">
                <a:solidFill>
                  <a:srgbClr val="0070C0"/>
                </a:solidFill>
              </a:rPr>
              <a:t> </a:t>
            </a:r>
            <a:r>
              <a:rPr lang="en-US" sz="2400" dirty="0"/>
              <a:t>Pair of configurations, to be </a:t>
            </a:r>
            <a:r>
              <a:rPr lang="en-US" sz="2400" i="1" dirty="0"/>
              <a:t>derived (proved)</a:t>
            </a:r>
          </a:p>
          <a:p>
            <a:pPr lvl="1"/>
            <a:r>
              <a:rPr lang="en-US" sz="2100" dirty="0"/>
              <a:t>E.g.,  </a:t>
            </a:r>
          </a:p>
          <a:p>
            <a:r>
              <a:rPr lang="en-US" sz="2400" i="1" dirty="0">
                <a:solidFill>
                  <a:srgbClr val="0070C0"/>
                </a:solidFill>
              </a:rPr>
              <a:t>Rule</a:t>
            </a:r>
            <a:r>
              <a:rPr lang="en-US" sz="2400" dirty="0"/>
              <a:t>: Tells how to derive a sequent from others</a:t>
            </a:r>
          </a:p>
          <a:p>
            <a:pPr lvl="1"/>
            <a:r>
              <a:rPr lang="en-US" sz="2100" dirty="0"/>
              <a:t>E.g., </a:t>
            </a:r>
          </a:p>
        </p:txBody>
      </p:sp>
      <p:sp>
        <p:nvSpPr>
          <p:cNvPr id="2" name="Title 1"/>
          <p:cNvSpPr>
            <a:spLocks noGrp="1"/>
          </p:cNvSpPr>
          <p:nvPr>
            <p:ph type="title"/>
          </p:nvPr>
        </p:nvSpPr>
        <p:spPr/>
        <p:txBody>
          <a:bodyPr>
            <a:normAutofit fontScale="90000"/>
          </a:bodyPr>
          <a:lstStyle/>
          <a:p>
            <a:r>
              <a:rPr lang="en-US" dirty="0"/>
              <a:t>Small-Step Structural Operational Semantics (Small-Step SOS)</a:t>
            </a:r>
          </a:p>
        </p:txBody>
      </p:sp>
      <p:pic>
        <p:nvPicPr>
          <p:cNvPr id="1027" name="Picture 3"/>
          <p:cNvPicPr>
            <a:picLocks noChangeAspect="1" noChangeArrowheads="1"/>
          </p:cNvPicPr>
          <p:nvPr/>
        </p:nvPicPr>
        <p:blipFill>
          <a:blip r:embed="rId2" cstate="print"/>
          <a:srcRect/>
          <a:stretch>
            <a:fillRect/>
          </a:stretch>
        </p:blipFill>
        <p:spPr bwMode="auto">
          <a:xfrm>
            <a:off x="1905000" y="3733800"/>
            <a:ext cx="838200"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448050" y="3682767"/>
            <a:ext cx="895350" cy="609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5334000" y="3708633"/>
            <a:ext cx="809625" cy="5715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7210425" y="3687311"/>
            <a:ext cx="485775" cy="5715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1956033" y="4615780"/>
            <a:ext cx="2209800" cy="4476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cstate="print"/>
          <a:srcRect/>
          <a:stretch>
            <a:fillRect/>
          </a:stretch>
        </p:blipFill>
        <p:spPr bwMode="auto">
          <a:xfrm>
            <a:off x="5524500" y="4706486"/>
            <a:ext cx="3467100" cy="3905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cstate="print"/>
          <a:srcRect/>
          <a:stretch>
            <a:fillRect/>
          </a:stretch>
        </p:blipFill>
        <p:spPr bwMode="auto">
          <a:xfrm>
            <a:off x="2709863" y="5695950"/>
            <a:ext cx="3724275" cy="9334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0519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895600"/>
            <a:ext cx="68770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Small-Step SOS of IMP - Arithmetic</a:t>
            </a:r>
          </a:p>
        </p:txBody>
      </p:sp>
      <p:sp>
        <p:nvSpPr>
          <p:cNvPr id="11" name="Rounded Rectangle 10"/>
          <p:cNvSpPr/>
          <p:nvPr/>
        </p:nvSpPr>
        <p:spPr>
          <a:xfrm>
            <a:off x="2226225" y="2949900"/>
            <a:ext cx="5334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4267200" y="1752600"/>
            <a:ext cx="914400" cy="685800"/>
          </a:xfrm>
          <a:prstGeom prst="wedgeRoundRectCallout">
            <a:avLst>
              <a:gd name="adj1" fmla="val -217465"/>
              <a:gd name="adj2" fmla="val 12606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lookup</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29</a:t>
            </a:fld>
            <a:endParaRPr lang="en-US"/>
          </a:p>
        </p:txBody>
      </p:sp>
      <p:sp>
        <p:nvSpPr>
          <p:cNvPr id="9" name="Rounded Rectangular Callout 8"/>
          <p:cNvSpPr/>
          <p:nvPr/>
        </p:nvSpPr>
        <p:spPr>
          <a:xfrm>
            <a:off x="146925" y="5856450"/>
            <a:ext cx="2922975" cy="914400"/>
          </a:xfrm>
          <a:prstGeom prst="wedgeRoundRectCallout">
            <a:avLst>
              <a:gd name="adj1" fmla="val -23472"/>
              <a:gd name="adj2" fmla="val -4889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urier New" pitchFamily="49" charset="0"/>
                <a:cs typeface="Courier New" pitchFamily="49" charset="0"/>
              </a:rPr>
              <a:t>+</a:t>
            </a:r>
            <a:r>
              <a:rPr lang="en-US" dirty="0">
                <a:solidFill>
                  <a:schemeClr val="tx1"/>
                </a:solidFill>
              </a:rPr>
              <a:t> is non-deterministic (its arguments can evaluate in any order, and interleaved</a:t>
            </a:r>
          </a:p>
        </p:txBody>
      </p:sp>
    </p:spTree>
    <p:extLst>
      <p:ext uri="{BB962C8B-B14F-4D97-AF65-F5344CB8AC3E}">
        <p14:creationId xmlns:p14="http://schemas.microsoft.com/office/powerpoint/2010/main" val="302542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667000"/>
            <a:ext cx="1524000" cy="762000"/>
          </a:xfrm>
        </p:spPr>
        <p:txBody>
          <a:bodyPr/>
          <a:lstStyle/>
          <a:p>
            <a:r>
              <a:rPr lang="en-US" dirty="0"/>
              <a:t>IMP</a:t>
            </a:r>
          </a:p>
        </p:txBody>
      </p:sp>
      <p:sp>
        <p:nvSpPr>
          <p:cNvPr id="5" name="Subtitle 4"/>
          <p:cNvSpPr>
            <a:spLocks noGrp="1"/>
          </p:cNvSpPr>
          <p:nvPr>
            <p:ph type="subTitle" idx="1"/>
          </p:nvPr>
        </p:nvSpPr>
        <p:spPr/>
        <p:txBody>
          <a:bodyPr/>
          <a:lstStyle/>
          <a:p>
            <a:r>
              <a:rPr lang="en-US" dirty="0"/>
              <a:t>A simple imperative language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Arithmetic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286000"/>
            <a:ext cx="7115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4191000" y="4114800"/>
            <a:ext cx="6858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5791200" y="5334000"/>
            <a:ext cx="2438400" cy="996074"/>
          </a:xfrm>
          <a:prstGeom prst="wedgeRoundRectCallout">
            <a:avLst>
              <a:gd name="adj1" fmla="val -103393"/>
              <a:gd name="adj2" fmla="val -13944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Side condition ensures rule will never apply when denominator is 0</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30</a:t>
            </a:fld>
            <a:endParaRPr lang="en-US"/>
          </a:p>
        </p:txBody>
      </p:sp>
      <p:sp>
        <p:nvSpPr>
          <p:cNvPr id="8" name="Rounded Rectangular Callout 7"/>
          <p:cNvSpPr/>
          <p:nvPr/>
        </p:nvSpPr>
        <p:spPr>
          <a:xfrm>
            <a:off x="146925" y="6330074"/>
            <a:ext cx="2922975" cy="440776"/>
          </a:xfrm>
          <a:prstGeom prst="wedgeRoundRectCallout">
            <a:avLst>
              <a:gd name="adj1" fmla="val -23472"/>
              <a:gd name="adj2" fmla="val -4889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urier New" pitchFamily="49" charset="0"/>
                <a:cs typeface="Courier New" pitchFamily="49" charset="0"/>
              </a:rPr>
              <a:t>/</a:t>
            </a:r>
            <a:r>
              <a:rPr lang="en-US" dirty="0">
                <a:solidFill>
                  <a:schemeClr val="tx1"/>
                </a:solidFill>
              </a:rPr>
              <a:t>  is also non-deterministic</a:t>
            </a:r>
          </a:p>
        </p:txBody>
      </p:sp>
    </p:spTree>
    <p:extLst>
      <p:ext uri="{BB962C8B-B14F-4D97-AF65-F5344CB8AC3E}">
        <p14:creationId xmlns:p14="http://schemas.microsoft.com/office/powerpoint/2010/main" val="1211031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Boolean</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2295525"/>
            <a:ext cx="67532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431375" y="3624751"/>
            <a:ext cx="228600" cy="2559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48825" y="5029200"/>
            <a:ext cx="1219200" cy="914400"/>
          </a:xfrm>
          <a:prstGeom prst="wedgeRoundRectCallout">
            <a:avLst>
              <a:gd name="adj1" fmla="val 64571"/>
              <a:gd name="adj2" fmla="val -17824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Ensures sequential strictness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42546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Boolean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057400"/>
            <a:ext cx="66865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366125" y="5029201"/>
            <a:ext cx="1246576"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76200" y="6019800"/>
            <a:ext cx="1371600" cy="644964"/>
          </a:xfrm>
          <a:prstGeom prst="wedgeRoundRectCallout">
            <a:avLst>
              <a:gd name="adj1" fmla="val 50300"/>
              <a:gd name="adj2" fmla="val -153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Short-circuit</a:t>
            </a:r>
          </a:p>
          <a:p>
            <a:pPr algn="ctr"/>
            <a:r>
              <a:rPr lang="en-US" dirty="0">
                <a:solidFill>
                  <a:schemeClr val="tx1"/>
                </a:solidFill>
              </a:rPr>
              <a:t>semantics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0899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Derivation</a:t>
            </a:r>
          </a:p>
        </p:txBody>
      </p:sp>
      <p:sp>
        <p:nvSpPr>
          <p:cNvPr id="5" name="TextBox 4"/>
          <p:cNvSpPr txBox="1"/>
          <p:nvPr/>
        </p:nvSpPr>
        <p:spPr>
          <a:xfrm>
            <a:off x="457200" y="1905000"/>
            <a:ext cx="8048742" cy="1200329"/>
          </a:xfrm>
          <a:prstGeom prst="rect">
            <a:avLst/>
          </a:prstGeom>
          <a:noFill/>
        </p:spPr>
        <p:txBody>
          <a:bodyPr wrap="none" rtlCol="0">
            <a:spAutoFit/>
          </a:bodyPr>
          <a:lstStyle/>
          <a:p>
            <a:r>
              <a:rPr lang="en-US" sz="2400" dirty="0"/>
              <a:t>The following is a valid proof derivation, or proof tree, using the</a:t>
            </a:r>
          </a:p>
          <a:p>
            <a:r>
              <a:rPr lang="en-US" sz="2400" dirty="0"/>
              <a:t>small-step SOS proof system for expressions of IMP above.</a:t>
            </a:r>
          </a:p>
          <a:p>
            <a:r>
              <a:rPr lang="en-US" sz="2400" dirty="0"/>
              <a:t>Suppose that </a:t>
            </a:r>
            <a:r>
              <a:rPr lang="en-US" sz="2400" i="1" dirty="0">
                <a:latin typeface="Times New Roman" pitchFamily="18" charset="0"/>
                <a:cs typeface="Times New Roman" pitchFamily="18" charset="0"/>
              </a:rPr>
              <a:t>x</a:t>
            </a:r>
            <a:r>
              <a:rPr lang="en-US" sz="2400" dirty="0"/>
              <a:t> and </a:t>
            </a:r>
            <a:r>
              <a:rPr lang="en-US" sz="2400" i="1" dirty="0">
                <a:latin typeface="Times New Roman" pitchFamily="18" charset="0"/>
                <a:cs typeface="Times New Roman" pitchFamily="18" charset="0"/>
              </a:rPr>
              <a:t>y</a:t>
            </a:r>
            <a:r>
              <a:rPr lang="en-US" sz="2400" dirty="0"/>
              <a:t> are identifiers and </a:t>
            </a:r>
            <a:r>
              <a:rPr lang="en-US" sz="2400" i="1" dirty="0">
                <a:latin typeface="Times New Roman" pitchFamily="18" charset="0"/>
                <a:cs typeface="Times New Roman" pitchFamily="18" charset="0"/>
                <a:sym typeface="Symbol"/>
              </a:rPr>
              <a:t>(x)=1</a:t>
            </a:r>
            <a:r>
              <a:rPr lang="en-US" sz="2400" dirty="0">
                <a:sym typeface="Symbol"/>
              </a:rPr>
              <a:t>.</a:t>
            </a:r>
            <a:endParaRPr lang="en-US" sz="2400" dirty="0"/>
          </a:p>
        </p:txBody>
      </p:sp>
      <p:pic>
        <p:nvPicPr>
          <p:cNvPr id="6146" name="Picture 2"/>
          <p:cNvPicPr>
            <a:picLocks noChangeAspect="1" noChangeArrowheads="1"/>
          </p:cNvPicPr>
          <p:nvPr/>
        </p:nvPicPr>
        <p:blipFill>
          <a:blip r:embed="rId2" cstate="print"/>
          <a:srcRect/>
          <a:stretch>
            <a:fillRect/>
          </a:stretch>
        </p:blipFill>
        <p:spPr bwMode="auto">
          <a:xfrm>
            <a:off x="381000" y="4019550"/>
            <a:ext cx="6305550" cy="207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33</a:t>
            </a:fld>
            <a:endParaRPr lang="en-US"/>
          </a:p>
        </p:txBody>
      </p:sp>
      <p:sp>
        <p:nvSpPr>
          <p:cNvPr id="7" name="Rounded Rectangular Callout 6"/>
          <p:cNvSpPr/>
          <p:nvPr/>
        </p:nvSpPr>
        <p:spPr>
          <a:xfrm>
            <a:off x="6781800" y="4457925"/>
            <a:ext cx="2286000" cy="342675"/>
          </a:xfrm>
          <a:prstGeom prst="wedgeRoundRectCallout">
            <a:avLst>
              <a:gd name="adj1" fmla="val -96209"/>
              <a:gd name="adj2" fmla="val 167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700" y="4474805"/>
            <a:ext cx="2247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6781800" y="3695925"/>
            <a:ext cx="2286000" cy="342675"/>
          </a:xfrm>
          <a:prstGeom prst="wedgeRoundRectCallout">
            <a:avLst>
              <a:gd name="adj1" fmla="val -126868"/>
              <a:gd name="adj2" fmla="val 2612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100" y="3717825"/>
            <a:ext cx="22193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25" y="2955825"/>
            <a:ext cx="20859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6781800" y="2933925"/>
            <a:ext cx="2286000" cy="342675"/>
          </a:xfrm>
          <a:prstGeom prst="wedgeRoundRectCallout">
            <a:avLst>
              <a:gd name="adj1" fmla="val -146269"/>
              <a:gd name="adj2" fmla="val 3571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ular Callout 12"/>
          <p:cNvSpPr/>
          <p:nvPr/>
        </p:nvSpPr>
        <p:spPr>
          <a:xfrm>
            <a:off x="6781800" y="5143725"/>
            <a:ext cx="2286000" cy="342675"/>
          </a:xfrm>
          <a:prstGeom prst="wedgeRoundRectCallout">
            <a:avLst>
              <a:gd name="adj1" fmla="val -57168"/>
              <a:gd name="adj2" fmla="val 998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0125" y="5214450"/>
            <a:ext cx="2209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284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62200"/>
            <a:ext cx="8991600" cy="334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12648" y="228600"/>
            <a:ext cx="8302752" cy="990600"/>
          </a:xfrm>
        </p:spPr>
        <p:txBody>
          <a:bodyPr>
            <a:normAutofit/>
          </a:bodyPr>
          <a:lstStyle/>
          <a:p>
            <a:r>
              <a:rPr lang="en-US" dirty="0"/>
              <a:t>Small-Step SOS of IMP - Statements</a:t>
            </a:r>
          </a:p>
        </p:txBody>
      </p:sp>
      <p:sp>
        <p:nvSpPr>
          <p:cNvPr id="5" name="Rounded Rectangle 4"/>
          <p:cNvSpPr/>
          <p:nvPr/>
        </p:nvSpPr>
        <p:spPr>
          <a:xfrm>
            <a:off x="1932376" y="3951450"/>
            <a:ext cx="674850" cy="290322"/>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648200" y="2971800"/>
            <a:ext cx="914400" cy="685800"/>
          </a:xfrm>
          <a:prstGeom prst="wedgeRoundRectCallout">
            <a:avLst>
              <a:gd name="adj1" fmla="val -291717"/>
              <a:gd name="adj2" fmla="val 917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update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025532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13848"/>
            <a:ext cx="8991600" cy="27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12648" y="228600"/>
            <a:ext cx="8302752" cy="990600"/>
          </a:xfrm>
        </p:spPr>
        <p:txBody>
          <a:bodyPr>
            <a:normAutofit/>
          </a:bodyPr>
          <a:lstStyle/>
          <a:p>
            <a:r>
              <a:rPr lang="en-US" dirty="0"/>
              <a:t>Small-Step SOS of IMP - Statements</a:t>
            </a:r>
          </a:p>
        </p:txBody>
      </p:sp>
      <p:sp>
        <p:nvSpPr>
          <p:cNvPr id="7" name="Rounded Rectangle 6"/>
          <p:cNvSpPr/>
          <p:nvPr/>
        </p:nvSpPr>
        <p:spPr>
          <a:xfrm>
            <a:off x="3211350" y="5192550"/>
            <a:ext cx="609600" cy="23955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4903725" y="5948625"/>
            <a:ext cx="1371600" cy="685800"/>
          </a:xfrm>
          <a:prstGeom prst="wedgeRoundRectCallout">
            <a:avLst>
              <a:gd name="adj1" fmla="val -146208"/>
              <a:gd name="adj2" fmla="val -1246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initialization</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72904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in Rewriting Logic</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Any small-step SOS can be associated a rewrite logic theory (or, equivalently, a Maude module)</a:t>
            </a:r>
          </a:p>
          <a:p>
            <a:r>
              <a:rPr lang="en-US" sz="2400" dirty="0"/>
              <a:t>The idea is to associate to each small-step SOS rule</a:t>
            </a:r>
          </a:p>
          <a:p>
            <a:endParaRPr lang="en-US" sz="2400" dirty="0"/>
          </a:p>
          <a:p>
            <a:endParaRPr lang="en-US" sz="2400" dirty="0"/>
          </a:p>
          <a:p>
            <a:pPr>
              <a:buNone/>
            </a:pPr>
            <a:endParaRPr lang="en-US" sz="2400" dirty="0"/>
          </a:p>
          <a:p>
            <a:pPr>
              <a:buNone/>
            </a:pPr>
            <a:r>
              <a:rPr lang="en-US" sz="2400" dirty="0"/>
              <a:t>a rewrite rule</a:t>
            </a:r>
          </a:p>
          <a:p>
            <a:pPr>
              <a:buNone/>
            </a:pPr>
            <a:endParaRPr lang="en-US" sz="2400" dirty="0"/>
          </a:p>
          <a:p>
            <a:pPr>
              <a:buNone/>
            </a:pPr>
            <a:endParaRPr lang="en-US" sz="2400" dirty="0"/>
          </a:p>
          <a:p>
            <a:pPr>
              <a:buNone/>
            </a:pPr>
            <a:endParaRPr lang="en-US" sz="2400" dirty="0"/>
          </a:p>
          <a:p>
            <a:pPr>
              <a:buNone/>
            </a:pPr>
            <a:r>
              <a:rPr lang="en-US" sz="2400" dirty="0"/>
              <a:t>(the circle means “ready for one step”)</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200400"/>
            <a:ext cx="76581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20076"/>
            <a:ext cx="9144000" cy="40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err="1"/>
              <a:t>Denotational</a:t>
            </a:r>
            <a:endParaRPr lang="en-US" dirty="0"/>
          </a:p>
        </p:txBody>
      </p:sp>
      <p:sp>
        <p:nvSpPr>
          <p:cNvPr id="5" name="Subtitle 4"/>
          <p:cNvSpPr>
            <a:spLocks noGrp="1"/>
          </p:cNvSpPr>
          <p:nvPr>
            <p:ph type="subTitle" idx="1"/>
          </p:nvPr>
        </p:nvSpPr>
        <p:spPr/>
        <p:txBody>
          <a:bodyPr/>
          <a:lstStyle/>
          <a:p>
            <a:r>
              <a:rPr lang="en-US" dirty="0" err="1"/>
              <a:t>Denotational</a:t>
            </a:r>
            <a:r>
              <a:rPr lang="en-US" dirty="0"/>
              <a:t> or </a:t>
            </a:r>
            <a:r>
              <a:rPr lang="en-US"/>
              <a:t>fixed-point semantics</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342017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Denotational</a:t>
            </a:r>
            <a:r>
              <a:rPr lang="en-US" dirty="0"/>
              <a:t> Semantics</a:t>
            </a:r>
          </a:p>
        </p:txBody>
      </p:sp>
      <p:sp>
        <p:nvSpPr>
          <p:cNvPr id="3" name="Content Placeholder 2"/>
          <p:cNvSpPr>
            <a:spLocks noGrp="1"/>
          </p:cNvSpPr>
          <p:nvPr>
            <p:ph sz="quarter" idx="1"/>
          </p:nvPr>
        </p:nvSpPr>
        <p:spPr/>
        <p:txBody>
          <a:bodyPr>
            <a:normAutofit/>
          </a:bodyPr>
          <a:lstStyle/>
          <a:p>
            <a:r>
              <a:rPr lang="en-US" dirty="0"/>
              <a:t>Christopher Strachey and Dana Scott (1970)</a:t>
            </a:r>
          </a:p>
          <a:p>
            <a:r>
              <a:rPr lang="en-US" dirty="0"/>
              <a:t>Associate </a:t>
            </a:r>
            <a:r>
              <a:rPr lang="en-US" i="1" dirty="0"/>
              <a:t>denotation</a:t>
            </a:r>
            <a:r>
              <a:rPr lang="en-US" dirty="0"/>
              <a:t>, or meaning, to (fragments of) programs into </a:t>
            </a:r>
            <a:r>
              <a:rPr lang="en-US" i="1" dirty="0"/>
              <a:t>mathematical domains</a:t>
            </a:r>
            <a:r>
              <a:rPr lang="en-US" dirty="0"/>
              <a:t>; for example,</a:t>
            </a:r>
          </a:p>
          <a:p>
            <a:pPr lvl="1"/>
            <a:r>
              <a:rPr lang="en-US" dirty="0"/>
              <a:t>The denotation of an arithmetic expression in IMP is a </a:t>
            </a:r>
            <a:r>
              <a:rPr lang="en-US" i="1" dirty="0"/>
              <a:t>partial function from states to integer numbers</a:t>
            </a:r>
          </a:p>
          <a:p>
            <a:pPr lvl="1"/>
            <a:endParaRPr lang="en-US" i="1" dirty="0"/>
          </a:p>
          <a:p>
            <a:pPr lvl="1"/>
            <a:endParaRPr lang="en-US" i="1" dirty="0"/>
          </a:p>
          <a:p>
            <a:pPr lvl="1"/>
            <a:r>
              <a:rPr lang="en-US" dirty="0"/>
              <a:t>The denotation of a statement in IMP is a </a:t>
            </a:r>
            <a:r>
              <a:rPr lang="en-US" i="1" dirty="0"/>
              <a:t>partial function from states to states</a:t>
            </a:r>
          </a:p>
        </p:txBody>
      </p:sp>
      <p:pic>
        <p:nvPicPr>
          <p:cNvPr id="1027" name="Picture 3"/>
          <p:cNvPicPr>
            <a:picLocks noChangeAspect="1" noChangeArrowheads="1"/>
          </p:cNvPicPr>
          <p:nvPr/>
        </p:nvPicPr>
        <p:blipFill>
          <a:blip r:embed="rId2" cstate="print"/>
          <a:srcRect/>
          <a:stretch>
            <a:fillRect/>
          </a:stretch>
        </p:blipFill>
        <p:spPr bwMode="auto">
          <a:xfrm>
            <a:off x="2752725" y="4181475"/>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953125"/>
            <a:ext cx="3914775" cy="3714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004975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Denotational</a:t>
            </a:r>
            <a:r>
              <a:rPr lang="en-US" dirty="0"/>
              <a:t> Semantics</a:t>
            </a:r>
          </a:p>
        </p:txBody>
      </p:sp>
      <p:sp>
        <p:nvSpPr>
          <p:cNvPr id="3" name="Content Placeholder 2"/>
          <p:cNvSpPr>
            <a:spLocks noGrp="1"/>
          </p:cNvSpPr>
          <p:nvPr>
            <p:ph sz="quarter" idx="1"/>
          </p:nvPr>
        </p:nvSpPr>
        <p:spPr/>
        <p:txBody>
          <a:bodyPr>
            <a:normAutofit/>
          </a:bodyPr>
          <a:lstStyle/>
          <a:p>
            <a:r>
              <a:rPr lang="en-US" dirty="0"/>
              <a:t>Christopher Strachey and Dana Scott (1970)</a:t>
            </a:r>
          </a:p>
          <a:p>
            <a:r>
              <a:rPr lang="en-US" dirty="0"/>
              <a:t>Associate </a:t>
            </a:r>
            <a:r>
              <a:rPr lang="en-US" i="1" dirty="0"/>
              <a:t>denotation</a:t>
            </a:r>
            <a:r>
              <a:rPr lang="en-US" dirty="0"/>
              <a:t>, or meaning, to (fragments of) programs into </a:t>
            </a:r>
            <a:r>
              <a:rPr lang="en-US" i="1" dirty="0"/>
              <a:t>mathematical domains</a:t>
            </a:r>
            <a:r>
              <a:rPr lang="en-US" dirty="0"/>
              <a:t>; for example,</a:t>
            </a:r>
          </a:p>
          <a:p>
            <a:pPr lvl="1"/>
            <a:r>
              <a:rPr lang="en-US" dirty="0"/>
              <a:t>The denotation of an arithmetic expression in IMP is a </a:t>
            </a:r>
            <a:r>
              <a:rPr lang="en-US" i="1" dirty="0"/>
              <a:t>partial function from states to integer numbers</a:t>
            </a:r>
          </a:p>
          <a:p>
            <a:pPr lvl="1"/>
            <a:endParaRPr lang="en-US" i="1" dirty="0"/>
          </a:p>
          <a:p>
            <a:pPr lvl="1"/>
            <a:endParaRPr lang="en-US" i="1" dirty="0"/>
          </a:p>
          <a:p>
            <a:pPr lvl="1"/>
            <a:r>
              <a:rPr lang="en-US" dirty="0"/>
              <a:t>The denotation of a statement in IMP is a </a:t>
            </a:r>
            <a:r>
              <a:rPr lang="en-US" i="1" dirty="0"/>
              <a:t>partial function from states to states</a:t>
            </a:r>
          </a:p>
        </p:txBody>
      </p:sp>
      <p:pic>
        <p:nvPicPr>
          <p:cNvPr id="1027" name="Picture 3"/>
          <p:cNvPicPr>
            <a:picLocks noChangeAspect="1" noChangeArrowheads="1"/>
          </p:cNvPicPr>
          <p:nvPr/>
        </p:nvPicPr>
        <p:blipFill>
          <a:blip r:embed="rId2" cstate="print"/>
          <a:srcRect/>
          <a:stretch>
            <a:fillRect/>
          </a:stretch>
        </p:blipFill>
        <p:spPr bwMode="auto">
          <a:xfrm>
            <a:off x="2752725" y="4181475"/>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953125"/>
            <a:ext cx="3914775" cy="371475"/>
          </a:xfrm>
          <a:prstGeom prst="rect">
            <a:avLst/>
          </a:prstGeom>
          <a:noFill/>
          <a:ln w="9525">
            <a:noFill/>
            <a:miter lim="800000"/>
            <a:headEnd/>
            <a:tailEnd/>
          </a:ln>
        </p:spPr>
      </p:pic>
      <p:sp>
        <p:nvSpPr>
          <p:cNvPr id="6" name="Rectangular Callout 5"/>
          <p:cNvSpPr/>
          <p:nvPr/>
        </p:nvSpPr>
        <p:spPr>
          <a:xfrm>
            <a:off x="0" y="1295400"/>
            <a:ext cx="2743200" cy="1828800"/>
          </a:xfrm>
          <a:prstGeom prst="wedgeRectCallout">
            <a:avLst>
              <a:gd name="adj1" fmla="val 12686"/>
              <a:gd name="adj2" fmla="val 80108"/>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expressions may be undefined in some states (e.g., division by zero)</a:t>
            </a:r>
          </a:p>
        </p:txBody>
      </p:sp>
      <p:sp>
        <p:nvSpPr>
          <p:cNvPr id="7" name="Rectangular Callout 6"/>
          <p:cNvSpPr/>
          <p:nvPr/>
        </p:nvSpPr>
        <p:spPr>
          <a:xfrm>
            <a:off x="0" y="1295400"/>
            <a:ext cx="2743200" cy="1828800"/>
          </a:xfrm>
          <a:prstGeom prst="wedgeRectCallout">
            <a:avLst>
              <a:gd name="adj1" fmla="val 152523"/>
              <a:gd name="adj2" fmla="val 110596"/>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expressions may be undefined in some states (e.g., division by zero)</a:t>
            </a:r>
          </a:p>
        </p:txBody>
      </p:sp>
      <p:sp>
        <p:nvSpPr>
          <p:cNvPr id="8" name="Rectangular Callout 7"/>
          <p:cNvSpPr/>
          <p:nvPr/>
        </p:nvSpPr>
        <p:spPr>
          <a:xfrm>
            <a:off x="6172200" y="1295400"/>
            <a:ext cx="2971800" cy="1828800"/>
          </a:xfrm>
          <a:prstGeom prst="wedgeRectCallout">
            <a:avLst>
              <a:gd name="adj1" fmla="val -12111"/>
              <a:gd name="adj2" fmla="val 154498"/>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statements in some states may use undefined expressions, or may not terminate</a:t>
            </a:r>
          </a:p>
        </p:txBody>
      </p:sp>
      <p:sp>
        <p:nvSpPr>
          <p:cNvPr id="9" name="Rectangular Callout 8"/>
          <p:cNvSpPr/>
          <p:nvPr/>
        </p:nvSpPr>
        <p:spPr>
          <a:xfrm>
            <a:off x="6172200" y="1295400"/>
            <a:ext cx="2971800" cy="1828800"/>
          </a:xfrm>
          <a:prstGeom prst="wedgeRectCallout">
            <a:avLst>
              <a:gd name="adj1" fmla="val -73649"/>
              <a:gd name="adj2" fmla="val 211205"/>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statements in some states may use undefined expressions, or may not terminate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2404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 A Simple Imperative Language</a:t>
            </a:r>
          </a:p>
        </p:txBody>
      </p:sp>
      <p:sp>
        <p:nvSpPr>
          <p:cNvPr id="3" name="Content Placeholder 2"/>
          <p:cNvSpPr>
            <a:spLocks noGrp="1"/>
          </p:cNvSpPr>
          <p:nvPr>
            <p:ph sz="quarter" idx="1"/>
          </p:nvPr>
        </p:nvSpPr>
        <p:spPr>
          <a:xfrm>
            <a:off x="533400" y="3124200"/>
            <a:ext cx="8001000" cy="2743200"/>
          </a:xfrm>
        </p:spPr>
        <p:txBody>
          <a:bodyPr>
            <a:normAutofit/>
          </a:bodyPr>
          <a:lstStyle/>
          <a:p>
            <a:r>
              <a:rPr lang="en-US" sz="2400" dirty="0"/>
              <a:t>Arithmetic expressions</a:t>
            </a:r>
          </a:p>
          <a:p>
            <a:r>
              <a:rPr lang="en-US" sz="2400" dirty="0"/>
              <a:t>Boolean expressions</a:t>
            </a:r>
          </a:p>
          <a:p>
            <a:r>
              <a:rPr lang="en-US" sz="2400" dirty="0"/>
              <a:t>Assignment statements</a:t>
            </a:r>
          </a:p>
          <a:p>
            <a:r>
              <a:rPr lang="en-US" sz="2400" dirty="0"/>
              <a:t>Conditional statements</a:t>
            </a:r>
          </a:p>
          <a:p>
            <a:r>
              <a:rPr lang="en-US" sz="2400" dirty="0"/>
              <a:t>While loop statements</a:t>
            </a:r>
          </a:p>
          <a:p>
            <a:r>
              <a:rPr lang="en-US" sz="2400" dirty="0"/>
              <a:t>Blocks</a:t>
            </a:r>
          </a:p>
          <a:p>
            <a:endParaRPr lang="en-US" sz="2400" dirty="0"/>
          </a:p>
        </p:txBody>
      </p:sp>
      <p:sp>
        <p:nvSpPr>
          <p:cNvPr id="5" name="Rectangle 4"/>
          <p:cNvSpPr/>
          <p:nvPr/>
        </p:nvSpPr>
        <p:spPr>
          <a:xfrm>
            <a:off x="533400" y="1771471"/>
            <a:ext cx="6172200" cy="1200329"/>
          </a:xfrm>
          <a:prstGeom prst="rect">
            <a:avLst/>
          </a:prstGeom>
        </p:spPr>
        <p:txBody>
          <a:bodyPr wrap="square">
            <a:spAutoFit/>
          </a:bodyPr>
          <a:lstStyle/>
          <a:p>
            <a:r>
              <a:rPr lang="en-US" sz="2400" dirty="0"/>
              <a:t>We will exemplify the conventional semantic approaches by means of IMP, a very simple non-procedural imperative language, with</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 Terminology</a:t>
            </a:r>
          </a:p>
        </p:txBody>
      </p:sp>
      <p:pic>
        <p:nvPicPr>
          <p:cNvPr id="1027" name="Picture 3"/>
          <p:cNvPicPr>
            <a:picLocks noChangeAspect="1" noChangeArrowheads="1"/>
          </p:cNvPicPr>
          <p:nvPr/>
        </p:nvPicPr>
        <p:blipFill>
          <a:blip r:embed="rId2" cstate="print"/>
          <a:srcRect/>
          <a:stretch>
            <a:fillRect/>
          </a:stretch>
        </p:blipFill>
        <p:spPr bwMode="auto">
          <a:xfrm>
            <a:off x="2752725" y="2590800"/>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257800"/>
            <a:ext cx="3914775" cy="371475"/>
          </a:xfrm>
          <a:prstGeom prst="rect">
            <a:avLst/>
          </a:prstGeom>
          <a:noFill/>
          <a:ln w="9525">
            <a:noFill/>
            <a:miter lim="800000"/>
            <a:headEnd/>
            <a:tailEnd/>
          </a:ln>
        </p:spPr>
      </p:pic>
      <p:sp>
        <p:nvSpPr>
          <p:cNvPr id="9" name="Rounded Rectangle 8"/>
          <p:cNvSpPr/>
          <p:nvPr/>
        </p:nvSpPr>
        <p:spPr>
          <a:xfrm>
            <a:off x="2667000" y="2569028"/>
            <a:ext cx="555178"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533400" y="3886200"/>
            <a:ext cx="1219200" cy="612648"/>
          </a:xfrm>
          <a:prstGeom prst="wedgeRectCallout">
            <a:avLst>
              <a:gd name="adj1" fmla="val 126341"/>
              <a:gd name="adj2" fmla="val -19766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Denotation</a:t>
            </a:r>
          </a:p>
          <a:p>
            <a:pPr algn="ctr"/>
            <a:r>
              <a:rPr lang="en-US" dirty="0">
                <a:solidFill>
                  <a:schemeClr val="tx1"/>
                </a:solidFill>
              </a:rPr>
              <a:t>(function)</a:t>
            </a:r>
          </a:p>
        </p:txBody>
      </p:sp>
      <p:sp>
        <p:nvSpPr>
          <p:cNvPr id="11" name="Rounded Rectangle 10"/>
          <p:cNvSpPr/>
          <p:nvPr/>
        </p:nvSpPr>
        <p:spPr>
          <a:xfrm>
            <a:off x="2525482" y="5203372"/>
            <a:ext cx="555178"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533400" y="3886200"/>
            <a:ext cx="1219200" cy="612648"/>
          </a:xfrm>
          <a:prstGeom prst="wedgeRectCallout">
            <a:avLst>
              <a:gd name="adj1" fmla="val 112948"/>
              <a:gd name="adj2" fmla="val 2074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Denotation</a:t>
            </a:r>
          </a:p>
          <a:p>
            <a:pPr algn="ctr"/>
            <a:r>
              <a:rPr lang="en-US" dirty="0">
                <a:solidFill>
                  <a:schemeClr val="tx1"/>
                </a:solidFill>
              </a:rPr>
              <a:t>(function)</a:t>
            </a:r>
          </a:p>
        </p:txBody>
      </p:sp>
      <p:sp>
        <p:nvSpPr>
          <p:cNvPr id="13" name="Rounded Rectangle 12"/>
          <p:cNvSpPr/>
          <p:nvPr/>
        </p:nvSpPr>
        <p:spPr>
          <a:xfrm>
            <a:off x="3429000" y="2569028"/>
            <a:ext cx="762000" cy="457200"/>
          </a:xfrm>
          <a:prstGeom prst="round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276600" y="5192486"/>
            <a:ext cx="762000" cy="457200"/>
          </a:xfrm>
          <a:prstGeom prst="round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p:cNvSpPr/>
          <p:nvPr/>
        </p:nvSpPr>
        <p:spPr>
          <a:xfrm>
            <a:off x="3200400" y="3886200"/>
            <a:ext cx="1295400" cy="612648"/>
          </a:xfrm>
          <a:prstGeom prst="wedgeRectCallout">
            <a:avLst>
              <a:gd name="adj1" fmla="val -19825"/>
              <a:gd name="adj2" fmla="val 1665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Fragment of program</a:t>
            </a:r>
          </a:p>
        </p:txBody>
      </p:sp>
      <p:sp>
        <p:nvSpPr>
          <p:cNvPr id="16" name="Rectangular Callout 15"/>
          <p:cNvSpPr/>
          <p:nvPr/>
        </p:nvSpPr>
        <p:spPr>
          <a:xfrm>
            <a:off x="3200400" y="3886200"/>
            <a:ext cx="1295400" cy="612648"/>
          </a:xfrm>
          <a:prstGeom prst="wedgeRectCallout">
            <a:avLst>
              <a:gd name="adj1" fmla="val -17304"/>
              <a:gd name="adj2" fmla="val -1905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Fragment of program</a:t>
            </a:r>
          </a:p>
        </p:txBody>
      </p:sp>
      <p:sp>
        <p:nvSpPr>
          <p:cNvPr id="17" name="Rounded Rectangle 16"/>
          <p:cNvSpPr/>
          <p:nvPr/>
        </p:nvSpPr>
        <p:spPr>
          <a:xfrm>
            <a:off x="4572000" y="2569028"/>
            <a:ext cx="1828800" cy="457200"/>
          </a:xfrm>
          <a:prstGeom prst="round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419600" y="5192486"/>
            <a:ext cx="2133600" cy="457200"/>
          </a:xfrm>
          <a:prstGeom prst="round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5943600" y="3886200"/>
            <a:ext cx="1447800" cy="612648"/>
          </a:xfrm>
          <a:prstGeom prst="wedgeRectCallout">
            <a:avLst>
              <a:gd name="adj1" fmla="val -79710"/>
              <a:gd name="adj2" fmla="val -1887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Mathematical domain</a:t>
            </a:r>
          </a:p>
        </p:txBody>
      </p:sp>
      <p:sp>
        <p:nvSpPr>
          <p:cNvPr id="20" name="Rectangular Callout 19"/>
          <p:cNvSpPr/>
          <p:nvPr/>
        </p:nvSpPr>
        <p:spPr>
          <a:xfrm>
            <a:off x="5943600" y="3886200"/>
            <a:ext cx="1447800" cy="612648"/>
          </a:xfrm>
          <a:prstGeom prst="wedgeRectCallout">
            <a:avLst>
              <a:gd name="adj1" fmla="val -79710"/>
              <a:gd name="adj2" fmla="val 1648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Mathematical domain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104187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 Compositional</a:t>
            </a:r>
          </a:p>
        </p:txBody>
      </p:sp>
      <p:sp>
        <p:nvSpPr>
          <p:cNvPr id="3" name="Content Placeholder 2"/>
          <p:cNvSpPr>
            <a:spLocks noGrp="1"/>
          </p:cNvSpPr>
          <p:nvPr>
            <p:ph sz="quarter" idx="1"/>
          </p:nvPr>
        </p:nvSpPr>
        <p:spPr>
          <a:xfrm>
            <a:off x="533400" y="1600200"/>
            <a:ext cx="8382000" cy="4800600"/>
          </a:xfrm>
        </p:spPr>
        <p:txBody>
          <a:bodyPr>
            <a:normAutofit lnSpcReduction="10000"/>
          </a:bodyPr>
          <a:lstStyle/>
          <a:p>
            <a:r>
              <a:rPr lang="en-US" dirty="0"/>
              <a:t>Once the right mathematical domains are chosen, giving a </a:t>
            </a:r>
            <a:r>
              <a:rPr lang="en-US" dirty="0" err="1"/>
              <a:t>denotational</a:t>
            </a:r>
            <a:r>
              <a:rPr lang="en-US" dirty="0"/>
              <a:t> semantics to a language should be a straightforward and </a:t>
            </a:r>
            <a:r>
              <a:rPr lang="en-US" i="1" dirty="0"/>
              <a:t>compositional</a:t>
            </a:r>
            <a:r>
              <a:rPr lang="en-US" dirty="0"/>
              <a:t> process; e.g.</a:t>
            </a:r>
          </a:p>
          <a:p>
            <a:endParaRPr lang="en-US" dirty="0"/>
          </a:p>
          <a:p>
            <a:endParaRPr lang="en-US" dirty="0"/>
          </a:p>
          <a:p>
            <a:endParaRPr lang="en-US" dirty="0"/>
          </a:p>
          <a:p>
            <a:endParaRPr lang="en-US" dirty="0"/>
          </a:p>
          <a:p>
            <a:endParaRPr lang="en-US" dirty="0"/>
          </a:p>
          <a:p>
            <a:r>
              <a:rPr lang="en-US" dirty="0"/>
              <a:t>The hardest part is to give semantics to recursion.  This is done using </a:t>
            </a:r>
            <a:r>
              <a:rPr lang="en-US" i="1" dirty="0"/>
              <a:t>fixed-points</a:t>
            </a:r>
            <a:r>
              <a:rPr lang="en-US" dirty="0"/>
              <a:t>.</a:t>
            </a:r>
          </a:p>
        </p:txBody>
      </p:sp>
      <p:pic>
        <p:nvPicPr>
          <p:cNvPr id="2050" name="Picture 2"/>
          <p:cNvPicPr>
            <a:picLocks noChangeAspect="1" noChangeArrowheads="1"/>
          </p:cNvPicPr>
          <p:nvPr/>
        </p:nvPicPr>
        <p:blipFill>
          <a:blip r:embed="rId2" cstate="print"/>
          <a:srcRect/>
          <a:stretch>
            <a:fillRect/>
          </a:stretch>
        </p:blipFill>
        <p:spPr bwMode="auto">
          <a:xfrm>
            <a:off x="1621972" y="3257550"/>
            <a:ext cx="3829050" cy="390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62100" y="4105275"/>
            <a:ext cx="6019800" cy="9239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15683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Domains</a:t>
            </a:r>
          </a:p>
        </p:txBody>
      </p:sp>
      <p:sp>
        <p:nvSpPr>
          <p:cNvPr id="3" name="Content Placeholder 2"/>
          <p:cNvSpPr>
            <a:spLocks noGrp="1"/>
          </p:cNvSpPr>
          <p:nvPr>
            <p:ph sz="quarter" idx="1"/>
          </p:nvPr>
        </p:nvSpPr>
        <p:spPr>
          <a:xfrm>
            <a:off x="533400" y="1600200"/>
            <a:ext cx="8382000" cy="4953000"/>
          </a:xfrm>
        </p:spPr>
        <p:txBody>
          <a:bodyPr>
            <a:normAutofit lnSpcReduction="10000"/>
          </a:bodyPr>
          <a:lstStyle/>
          <a:p>
            <a:r>
              <a:rPr lang="en-US" dirty="0"/>
              <a:t>Mathematical domains can be anything; it is common though that they are organized as </a:t>
            </a:r>
            <a:r>
              <a:rPr lang="en-US" i="1" dirty="0"/>
              <a:t>complete partial orders with bottom </a:t>
            </a:r>
            <a:r>
              <a:rPr lang="en-US" dirty="0"/>
              <a:t>element</a:t>
            </a:r>
          </a:p>
          <a:p>
            <a:r>
              <a:rPr lang="en-US" dirty="0"/>
              <a:t>The </a:t>
            </a:r>
            <a:r>
              <a:rPr lang="en-US" i="1" dirty="0"/>
              <a:t>partial order </a:t>
            </a:r>
            <a:r>
              <a:rPr lang="en-US" dirty="0"/>
              <a:t>structure captures the intuition of </a:t>
            </a:r>
            <a:r>
              <a:rPr lang="en-US" i="1" dirty="0" err="1"/>
              <a:t>informativeness</a:t>
            </a:r>
            <a:r>
              <a:rPr lang="en-US" dirty="0"/>
              <a:t>: a </a:t>
            </a:r>
            <a:r>
              <a:rPr lang="en-US" dirty="0">
                <a:sym typeface="Symbol"/>
              </a:rPr>
              <a:t> b means a is less informative than b.  E.g., as a loop is executed, we get more and more information about its semantics</a:t>
            </a:r>
          </a:p>
          <a:p>
            <a:r>
              <a:rPr lang="en-US" i="1" dirty="0"/>
              <a:t>Completeness</a:t>
            </a:r>
            <a:r>
              <a:rPr lang="en-US" dirty="0"/>
              <a:t> means that chains of more and more informative elements have a </a:t>
            </a:r>
            <a:r>
              <a:rPr lang="en-US" i="1" dirty="0"/>
              <a:t>limit</a:t>
            </a:r>
          </a:p>
          <a:p>
            <a:r>
              <a:rPr lang="en-US" dirty="0"/>
              <a:t>The </a:t>
            </a:r>
            <a:r>
              <a:rPr lang="en-US" i="1" dirty="0"/>
              <a:t>bottom</a:t>
            </a:r>
            <a:r>
              <a:rPr lang="en-US" dirty="0"/>
              <a:t> element, written </a:t>
            </a:r>
            <a:r>
              <a:rPr lang="en-US" dirty="0">
                <a:sym typeface="Symbol"/>
              </a:rPr>
              <a:t>, stands for </a:t>
            </a:r>
            <a:r>
              <a:rPr lang="en-US" i="1" dirty="0">
                <a:sym typeface="Symbol"/>
              </a:rPr>
              <a:t>undefined</a:t>
            </a:r>
            <a:r>
              <a:rPr lang="en-US" dirty="0">
                <a:sym typeface="Symbol"/>
              </a:rPr>
              <a:t>, or </a:t>
            </a:r>
            <a:r>
              <a:rPr lang="en-US" i="1" dirty="0">
                <a:sym typeface="Symbol"/>
              </a:rPr>
              <a:t>no information at all</a:t>
            </a:r>
            <a:endParaRPr lang="en-US" i="1"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108489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Orders</a:t>
            </a:r>
          </a:p>
        </p:txBody>
      </p:sp>
      <p:sp>
        <p:nvSpPr>
          <p:cNvPr id="3" name="Content Placeholder 2"/>
          <p:cNvSpPr>
            <a:spLocks noGrp="1"/>
          </p:cNvSpPr>
          <p:nvPr>
            <p:ph sz="quarter" idx="1"/>
          </p:nvPr>
        </p:nvSpPr>
        <p:spPr>
          <a:xfrm>
            <a:off x="612648" y="1600200"/>
            <a:ext cx="8378952" cy="4953000"/>
          </a:xfrm>
        </p:spPr>
        <p:txBody>
          <a:bodyPr>
            <a:normAutofit/>
          </a:bodyPr>
          <a:lstStyle/>
          <a:p>
            <a:r>
              <a:rPr lang="en-US" i="1" dirty="0"/>
              <a:t>Partial order          </a:t>
            </a:r>
            <a:r>
              <a:rPr lang="en-US" dirty="0"/>
              <a:t>is set    and binary rel.    which is</a:t>
            </a:r>
          </a:p>
          <a:p>
            <a:pPr lvl="1"/>
            <a:r>
              <a:rPr lang="en-US" dirty="0"/>
              <a:t>Reflexive: </a:t>
            </a:r>
          </a:p>
          <a:p>
            <a:pPr lvl="1"/>
            <a:r>
              <a:rPr lang="en-US" dirty="0"/>
              <a:t>Transitive:</a:t>
            </a:r>
          </a:p>
          <a:p>
            <a:pPr lvl="1"/>
            <a:r>
              <a:rPr lang="en-US" dirty="0"/>
              <a:t>Anti-symmetric:</a:t>
            </a:r>
          </a:p>
          <a:p>
            <a:r>
              <a:rPr lang="en-US" dirty="0"/>
              <a:t>Total order = partial order with</a:t>
            </a:r>
          </a:p>
          <a:p>
            <a:r>
              <a:rPr lang="en-US" dirty="0"/>
              <a:t>Important example: domains of </a:t>
            </a:r>
            <a:r>
              <a:rPr lang="en-US" i="1" dirty="0"/>
              <a:t>partial functions</a:t>
            </a:r>
          </a:p>
          <a:p>
            <a:pPr lvl="1">
              <a:buNone/>
            </a:pPr>
            <a:endParaRPr lang="en-US" dirty="0"/>
          </a:p>
          <a:p>
            <a:pPr lvl="1">
              <a:buNone/>
            </a:pPr>
            <a:r>
              <a:rPr lang="en-US" dirty="0"/>
              <a:t>                 </a:t>
            </a:r>
          </a:p>
          <a:p>
            <a:pPr lvl="1">
              <a:buNone/>
            </a:pPr>
            <a:r>
              <a:rPr lang="en-US" dirty="0"/>
              <a:t>                 </a:t>
            </a:r>
            <a:r>
              <a:rPr lang="en-US" dirty="0" err="1"/>
              <a:t>iff</a:t>
            </a:r>
            <a:r>
              <a:rPr lang="en-US" dirty="0"/>
              <a:t>       defined everywhere     is defined and</a:t>
            </a:r>
          </a:p>
          <a:p>
            <a:pPr lvl="1">
              <a:buNone/>
            </a:pPr>
            <a:r>
              <a:rPr lang="en-US" i="1" dirty="0"/>
              <a:t>                                          </a:t>
            </a:r>
            <a:r>
              <a:rPr lang="en-US" dirty="0"/>
              <a:t> whenever          is defined</a:t>
            </a:r>
          </a:p>
        </p:txBody>
      </p:sp>
      <p:pic>
        <p:nvPicPr>
          <p:cNvPr id="3074" name="Picture 2"/>
          <p:cNvPicPr>
            <a:picLocks noChangeAspect="1" noChangeArrowheads="1"/>
          </p:cNvPicPr>
          <p:nvPr/>
        </p:nvPicPr>
        <p:blipFill>
          <a:blip r:embed="rId2" cstate="print"/>
          <a:srcRect/>
          <a:stretch>
            <a:fillRect/>
          </a:stretch>
        </p:blipFill>
        <p:spPr bwMode="auto">
          <a:xfrm>
            <a:off x="2884710" y="1676400"/>
            <a:ext cx="904875" cy="4762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15540" y="1741714"/>
            <a:ext cx="257175" cy="304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7271656" y="1774372"/>
            <a:ext cx="219075" cy="2667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852050" y="2251981"/>
            <a:ext cx="733425" cy="295275"/>
          </a:xfrm>
          <a:prstGeom prst="rect">
            <a:avLst/>
          </a:prstGeom>
          <a:noFill/>
          <a:ln w="9525">
            <a:noFill/>
            <a:miter lim="800000"/>
            <a:headEnd/>
            <a:tailEnd/>
          </a:ln>
        </p:spPr>
      </p:pic>
      <p:pic>
        <p:nvPicPr>
          <p:cNvPr id="3079" name="Picture 7"/>
          <p:cNvPicPr>
            <a:picLocks noChangeAspect="1" noChangeArrowheads="1"/>
          </p:cNvPicPr>
          <p:nvPr/>
        </p:nvPicPr>
        <p:blipFill>
          <a:blip r:embed="rId6" cstate="print"/>
          <a:srcRect/>
          <a:stretch>
            <a:fillRect/>
          </a:stretch>
        </p:blipFill>
        <p:spPr bwMode="auto">
          <a:xfrm>
            <a:off x="2782661" y="2667000"/>
            <a:ext cx="3781425" cy="400050"/>
          </a:xfrm>
          <a:prstGeom prst="rect">
            <a:avLst/>
          </a:prstGeom>
          <a:noFill/>
          <a:ln w="9525">
            <a:noFill/>
            <a:miter lim="800000"/>
            <a:headEnd/>
            <a:tailEnd/>
          </a:ln>
        </p:spPr>
      </p:pic>
      <p:pic>
        <p:nvPicPr>
          <p:cNvPr id="3080" name="Picture 8"/>
          <p:cNvPicPr>
            <a:picLocks noChangeAspect="1" noChangeArrowheads="1"/>
          </p:cNvPicPr>
          <p:nvPr/>
        </p:nvPicPr>
        <p:blipFill>
          <a:blip r:embed="rId7" cstate="print"/>
          <a:srcRect/>
          <a:stretch>
            <a:fillRect/>
          </a:stretch>
        </p:blipFill>
        <p:spPr bwMode="auto">
          <a:xfrm>
            <a:off x="3441245" y="3208564"/>
            <a:ext cx="2152650" cy="285750"/>
          </a:xfrm>
          <a:prstGeom prst="rect">
            <a:avLst/>
          </a:prstGeom>
          <a:noFill/>
          <a:ln w="9525">
            <a:noFill/>
            <a:miter lim="800000"/>
            <a:headEnd/>
            <a:tailEnd/>
          </a:ln>
        </p:spPr>
      </p:pic>
      <p:pic>
        <p:nvPicPr>
          <p:cNvPr id="3081" name="Picture 9"/>
          <p:cNvPicPr>
            <a:picLocks noChangeAspect="1" noChangeArrowheads="1"/>
          </p:cNvPicPr>
          <p:nvPr/>
        </p:nvPicPr>
        <p:blipFill>
          <a:blip r:embed="rId8" cstate="print"/>
          <a:srcRect/>
          <a:stretch>
            <a:fillRect/>
          </a:stretch>
        </p:blipFill>
        <p:spPr bwMode="auto">
          <a:xfrm>
            <a:off x="5657850" y="3179989"/>
            <a:ext cx="819150" cy="314325"/>
          </a:xfrm>
          <a:prstGeom prst="rect">
            <a:avLst/>
          </a:prstGeom>
          <a:noFill/>
          <a:ln w="9525">
            <a:noFill/>
            <a:miter lim="800000"/>
            <a:headEnd/>
            <a:tailEnd/>
          </a:ln>
        </p:spPr>
      </p:pic>
      <p:pic>
        <p:nvPicPr>
          <p:cNvPr id="3082" name="Picture 10"/>
          <p:cNvPicPr>
            <a:picLocks noChangeAspect="1" noChangeArrowheads="1"/>
          </p:cNvPicPr>
          <p:nvPr/>
        </p:nvPicPr>
        <p:blipFill>
          <a:blip r:embed="rId9" cstate="print"/>
          <a:srcRect/>
          <a:stretch>
            <a:fillRect/>
          </a:stretch>
        </p:blipFill>
        <p:spPr bwMode="auto">
          <a:xfrm>
            <a:off x="6531428" y="3218089"/>
            <a:ext cx="733425" cy="276225"/>
          </a:xfrm>
          <a:prstGeom prst="rect">
            <a:avLst/>
          </a:prstGeom>
          <a:noFill/>
          <a:ln w="9525">
            <a:noFill/>
            <a:miter lim="800000"/>
            <a:headEnd/>
            <a:tailEnd/>
          </a:ln>
        </p:spPr>
      </p:pic>
      <p:pic>
        <p:nvPicPr>
          <p:cNvPr id="3083" name="Picture 11"/>
          <p:cNvPicPr>
            <a:picLocks noChangeAspect="1" noChangeArrowheads="1"/>
          </p:cNvPicPr>
          <p:nvPr/>
        </p:nvPicPr>
        <p:blipFill>
          <a:blip r:embed="rId10" cstate="print"/>
          <a:srcRect/>
          <a:stretch>
            <a:fillRect/>
          </a:stretch>
        </p:blipFill>
        <p:spPr bwMode="auto">
          <a:xfrm>
            <a:off x="5867400" y="3733800"/>
            <a:ext cx="1905000" cy="266700"/>
          </a:xfrm>
          <a:prstGeom prst="rect">
            <a:avLst/>
          </a:prstGeom>
          <a:noFill/>
          <a:ln w="9525">
            <a:noFill/>
            <a:miter lim="800000"/>
            <a:headEnd/>
            <a:tailEnd/>
          </a:ln>
        </p:spPr>
      </p:pic>
      <p:pic>
        <p:nvPicPr>
          <p:cNvPr id="3084" name="Picture 12"/>
          <p:cNvPicPr>
            <a:picLocks noChangeAspect="1" noChangeArrowheads="1"/>
          </p:cNvPicPr>
          <p:nvPr/>
        </p:nvPicPr>
        <p:blipFill>
          <a:blip r:embed="rId11" cstate="print"/>
          <a:srcRect/>
          <a:stretch>
            <a:fillRect/>
          </a:stretch>
        </p:blipFill>
        <p:spPr bwMode="auto">
          <a:xfrm>
            <a:off x="4000500" y="4886325"/>
            <a:ext cx="1562100" cy="371475"/>
          </a:xfrm>
          <a:prstGeom prst="rect">
            <a:avLst/>
          </a:prstGeom>
          <a:noFill/>
          <a:ln w="9525">
            <a:noFill/>
            <a:miter lim="800000"/>
            <a:headEnd/>
            <a:tailEnd/>
          </a:ln>
        </p:spPr>
      </p:pic>
      <p:pic>
        <p:nvPicPr>
          <p:cNvPr id="3085" name="Picture 13"/>
          <p:cNvPicPr>
            <a:picLocks noChangeAspect="1" noChangeArrowheads="1"/>
          </p:cNvPicPr>
          <p:nvPr/>
        </p:nvPicPr>
        <p:blipFill>
          <a:blip r:embed="rId12" cstate="print"/>
          <a:srcRect/>
          <a:stretch>
            <a:fillRect/>
          </a:stretch>
        </p:blipFill>
        <p:spPr bwMode="auto">
          <a:xfrm>
            <a:off x="1600200" y="5618389"/>
            <a:ext cx="723900" cy="390525"/>
          </a:xfrm>
          <a:prstGeom prst="rect">
            <a:avLst/>
          </a:prstGeom>
          <a:noFill/>
          <a:ln w="9525">
            <a:noFill/>
            <a:miter lim="800000"/>
            <a:headEnd/>
            <a:tailEnd/>
          </a:ln>
        </p:spPr>
      </p:pic>
      <p:pic>
        <p:nvPicPr>
          <p:cNvPr id="3086" name="Picture 14"/>
          <p:cNvPicPr>
            <a:picLocks noChangeAspect="1" noChangeArrowheads="1"/>
          </p:cNvPicPr>
          <p:nvPr/>
        </p:nvPicPr>
        <p:blipFill>
          <a:blip r:embed="rId13" cstate="print"/>
          <a:srcRect/>
          <a:stretch>
            <a:fillRect/>
          </a:stretch>
        </p:blipFill>
        <p:spPr bwMode="auto">
          <a:xfrm>
            <a:off x="3200400" y="5729969"/>
            <a:ext cx="247650" cy="257175"/>
          </a:xfrm>
          <a:prstGeom prst="rect">
            <a:avLst/>
          </a:prstGeom>
          <a:noFill/>
          <a:ln w="9525">
            <a:noFill/>
            <a:miter lim="800000"/>
            <a:headEnd/>
            <a:tailEnd/>
          </a:ln>
        </p:spPr>
      </p:pic>
      <p:pic>
        <p:nvPicPr>
          <p:cNvPr id="3088" name="Picture 16"/>
          <p:cNvPicPr>
            <a:picLocks noChangeAspect="1" noChangeArrowheads="1"/>
          </p:cNvPicPr>
          <p:nvPr/>
        </p:nvPicPr>
        <p:blipFill>
          <a:blip r:embed="rId14" cstate="print"/>
          <a:srcRect/>
          <a:stretch>
            <a:fillRect/>
          </a:stretch>
        </p:blipFill>
        <p:spPr bwMode="auto">
          <a:xfrm>
            <a:off x="6248400" y="5676900"/>
            <a:ext cx="304800" cy="342900"/>
          </a:xfrm>
          <a:prstGeom prst="rect">
            <a:avLst/>
          </a:prstGeom>
          <a:noFill/>
          <a:ln w="9525">
            <a:noFill/>
            <a:miter lim="800000"/>
            <a:headEnd/>
            <a:tailEnd/>
          </a:ln>
        </p:spPr>
      </p:pic>
      <p:pic>
        <p:nvPicPr>
          <p:cNvPr id="3089" name="Picture 17"/>
          <p:cNvPicPr>
            <a:picLocks noChangeAspect="1" noChangeArrowheads="1"/>
          </p:cNvPicPr>
          <p:nvPr/>
        </p:nvPicPr>
        <p:blipFill>
          <a:blip r:embed="rId15" cstate="print"/>
          <a:srcRect/>
          <a:stretch>
            <a:fillRect/>
          </a:stretch>
        </p:blipFill>
        <p:spPr bwMode="auto">
          <a:xfrm>
            <a:off x="3135086" y="6105525"/>
            <a:ext cx="1638300" cy="371475"/>
          </a:xfrm>
          <a:prstGeom prst="rect">
            <a:avLst/>
          </a:prstGeom>
          <a:noFill/>
          <a:ln w="9525">
            <a:noFill/>
            <a:miter lim="800000"/>
            <a:headEnd/>
            <a:tailEnd/>
          </a:ln>
        </p:spPr>
      </p:pic>
      <p:pic>
        <p:nvPicPr>
          <p:cNvPr id="3090" name="Picture 18"/>
          <p:cNvPicPr>
            <a:picLocks noChangeAspect="1" noChangeArrowheads="1"/>
          </p:cNvPicPr>
          <p:nvPr/>
        </p:nvPicPr>
        <p:blipFill>
          <a:blip r:embed="rId16" cstate="print"/>
          <a:srcRect/>
          <a:stretch>
            <a:fillRect/>
          </a:stretch>
        </p:blipFill>
        <p:spPr bwMode="auto">
          <a:xfrm>
            <a:off x="6275614" y="6051097"/>
            <a:ext cx="723900" cy="4476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554644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Upper Bounds</a:t>
            </a:r>
          </a:p>
        </p:txBody>
      </p:sp>
      <p:sp>
        <p:nvSpPr>
          <p:cNvPr id="3" name="Content Placeholder 2"/>
          <p:cNvSpPr>
            <a:spLocks noGrp="1"/>
          </p:cNvSpPr>
          <p:nvPr>
            <p:ph sz="quarter" idx="1"/>
          </p:nvPr>
        </p:nvSpPr>
        <p:spPr>
          <a:xfrm>
            <a:off x="612648" y="1600200"/>
            <a:ext cx="8531352" cy="4876800"/>
          </a:xfrm>
        </p:spPr>
        <p:txBody>
          <a:bodyPr>
            <a:normAutofit/>
          </a:bodyPr>
          <a:lstStyle/>
          <a:p>
            <a:r>
              <a:rPr lang="en-US" dirty="0"/>
              <a:t>An </a:t>
            </a:r>
            <a:r>
              <a:rPr lang="en-US" i="1" dirty="0"/>
              <a:t>upper bound (</a:t>
            </a:r>
            <a:r>
              <a:rPr lang="en-US" i="1" dirty="0" err="1"/>
              <a:t>u.b</a:t>
            </a:r>
            <a:r>
              <a:rPr lang="en-US" i="1" dirty="0"/>
              <a:t>.) </a:t>
            </a:r>
            <a:r>
              <a:rPr lang="en-US" dirty="0"/>
              <a:t>of            is any element            such that           for any  </a:t>
            </a:r>
          </a:p>
          <a:p>
            <a:r>
              <a:rPr lang="en-US" dirty="0"/>
              <a:t>The </a:t>
            </a:r>
            <a:r>
              <a:rPr lang="en-US" i="1" dirty="0"/>
              <a:t>least upper bound (</a:t>
            </a:r>
            <a:r>
              <a:rPr lang="en-US" i="1" dirty="0" err="1"/>
              <a:t>l.u.b</a:t>
            </a:r>
            <a:r>
              <a:rPr lang="en-US" i="1" dirty="0"/>
              <a:t>.) </a:t>
            </a:r>
            <a:r>
              <a:rPr lang="en-US" dirty="0"/>
              <a:t>of            , written       , is an upper bound with              for any </a:t>
            </a:r>
            <a:r>
              <a:rPr lang="en-US" dirty="0" err="1"/>
              <a:t>u.b</a:t>
            </a:r>
            <a:r>
              <a:rPr lang="en-US" dirty="0"/>
              <a:t>.  </a:t>
            </a:r>
          </a:p>
          <a:p>
            <a:pPr lvl="1"/>
            <a:r>
              <a:rPr lang="en-US" dirty="0"/>
              <a:t>When they exist, least upper bounds are </a:t>
            </a:r>
            <a:r>
              <a:rPr lang="en-US" i="1" dirty="0"/>
              <a:t>unique</a:t>
            </a:r>
          </a:p>
          <a:p>
            <a:r>
              <a:rPr lang="en-US" dirty="0"/>
              <a:t>The domains of partial functions,                  , admit upper bounds and least upper bounds if and only if all the partial functions in the considered set are </a:t>
            </a:r>
            <a:r>
              <a:rPr lang="en-US" i="1" dirty="0"/>
              <a:t>compatible</a:t>
            </a:r>
            <a:r>
              <a:rPr lang="en-US" dirty="0"/>
              <a:t>: any two agree on any element in which both are defined</a:t>
            </a:r>
          </a:p>
        </p:txBody>
      </p:sp>
      <p:pic>
        <p:nvPicPr>
          <p:cNvPr id="4101" name="Picture 5"/>
          <p:cNvPicPr>
            <a:picLocks noChangeAspect="1" noChangeArrowheads="1"/>
          </p:cNvPicPr>
          <p:nvPr/>
        </p:nvPicPr>
        <p:blipFill>
          <a:blip r:embed="rId2" cstate="print"/>
          <a:srcRect/>
          <a:stretch>
            <a:fillRect/>
          </a:stretch>
        </p:blipFill>
        <p:spPr bwMode="auto">
          <a:xfrm>
            <a:off x="8001000" y="1714500"/>
            <a:ext cx="781050" cy="342900"/>
          </a:xfrm>
          <a:prstGeom prst="rect">
            <a:avLst/>
          </a:prstGeom>
          <a:noFill/>
          <a:ln w="9525">
            <a:noFill/>
            <a:miter lim="800000"/>
            <a:headEnd/>
            <a:tailEnd/>
          </a:ln>
        </p:spPr>
      </p:pic>
      <p:pic>
        <p:nvPicPr>
          <p:cNvPr id="4102" name="Picture 6"/>
          <p:cNvPicPr>
            <a:picLocks noChangeAspect="1" noChangeArrowheads="1"/>
          </p:cNvPicPr>
          <p:nvPr/>
        </p:nvPicPr>
        <p:blipFill>
          <a:blip r:embed="rId3" cstate="print"/>
          <a:srcRect/>
          <a:stretch>
            <a:fillRect/>
          </a:stretch>
        </p:blipFill>
        <p:spPr bwMode="auto">
          <a:xfrm>
            <a:off x="4615544" y="1698172"/>
            <a:ext cx="923925" cy="371475"/>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2438400" y="2209800"/>
            <a:ext cx="752475" cy="323850"/>
          </a:xfrm>
          <a:prstGeom prst="rect">
            <a:avLst/>
          </a:prstGeom>
          <a:noFill/>
          <a:ln w="9525">
            <a:noFill/>
            <a:miter lim="800000"/>
            <a:headEnd/>
            <a:tailEnd/>
          </a:ln>
        </p:spPr>
      </p:pic>
      <p:pic>
        <p:nvPicPr>
          <p:cNvPr id="4104" name="Picture 8"/>
          <p:cNvPicPr>
            <a:picLocks noChangeAspect="1" noChangeArrowheads="1"/>
          </p:cNvPicPr>
          <p:nvPr/>
        </p:nvPicPr>
        <p:blipFill>
          <a:blip r:embed="rId5" cstate="print"/>
          <a:srcRect/>
          <a:stretch>
            <a:fillRect/>
          </a:stretch>
        </p:blipFill>
        <p:spPr bwMode="auto">
          <a:xfrm>
            <a:off x="4637314" y="2144486"/>
            <a:ext cx="819150" cy="342900"/>
          </a:xfrm>
          <a:prstGeom prst="rect">
            <a:avLst/>
          </a:prstGeom>
          <a:noFill/>
          <a:ln w="9525">
            <a:noFill/>
            <a:miter lim="800000"/>
            <a:headEnd/>
            <a:tailEnd/>
          </a:ln>
        </p:spPr>
      </p:pic>
      <p:pic>
        <p:nvPicPr>
          <p:cNvPr id="11" name="Picture 6"/>
          <p:cNvPicPr>
            <a:picLocks noChangeAspect="1" noChangeArrowheads="1"/>
          </p:cNvPicPr>
          <p:nvPr/>
        </p:nvPicPr>
        <p:blipFill>
          <a:blip r:embed="rId3" cstate="print"/>
          <a:srcRect/>
          <a:stretch>
            <a:fillRect/>
          </a:stretch>
        </p:blipFill>
        <p:spPr bwMode="auto">
          <a:xfrm>
            <a:off x="5812970" y="2665639"/>
            <a:ext cx="923925" cy="371475"/>
          </a:xfrm>
          <a:prstGeom prst="rect">
            <a:avLst/>
          </a:prstGeom>
          <a:noFill/>
          <a:ln w="9525">
            <a:noFill/>
            <a:miter lim="800000"/>
            <a:headEnd/>
            <a:tailEnd/>
          </a:ln>
        </p:spPr>
      </p:pic>
      <p:pic>
        <p:nvPicPr>
          <p:cNvPr id="4105" name="Picture 9"/>
          <p:cNvPicPr>
            <a:picLocks noChangeAspect="1" noChangeArrowheads="1"/>
          </p:cNvPicPr>
          <p:nvPr/>
        </p:nvPicPr>
        <p:blipFill>
          <a:blip r:embed="rId6" cstate="print"/>
          <a:srcRect/>
          <a:stretch>
            <a:fillRect/>
          </a:stretch>
        </p:blipFill>
        <p:spPr bwMode="auto">
          <a:xfrm>
            <a:off x="8111215" y="2688772"/>
            <a:ext cx="542925" cy="323850"/>
          </a:xfrm>
          <a:prstGeom prst="rect">
            <a:avLst/>
          </a:prstGeom>
          <a:noFill/>
          <a:ln w="9525">
            <a:noFill/>
            <a:miter lim="800000"/>
            <a:headEnd/>
            <a:tailEnd/>
          </a:ln>
        </p:spPr>
      </p:pic>
      <p:grpSp>
        <p:nvGrpSpPr>
          <p:cNvPr id="16" name="Group 15"/>
          <p:cNvGrpSpPr/>
          <p:nvPr/>
        </p:nvGrpSpPr>
        <p:grpSpPr>
          <a:xfrm>
            <a:off x="4495800" y="3135086"/>
            <a:ext cx="1084487" cy="326570"/>
            <a:chOff x="4279447" y="3135086"/>
            <a:chExt cx="1084487" cy="326570"/>
          </a:xfrm>
        </p:grpSpPr>
        <p:pic>
          <p:nvPicPr>
            <p:cNvPr id="14" name="Picture 9"/>
            <p:cNvPicPr>
              <a:picLocks noChangeAspect="1" noChangeArrowheads="1"/>
            </p:cNvPicPr>
            <p:nvPr/>
          </p:nvPicPr>
          <p:blipFill>
            <a:blip r:embed="rId6" cstate="print"/>
            <a:srcRect/>
            <a:stretch>
              <a:fillRect/>
            </a:stretch>
          </p:blipFill>
          <p:spPr bwMode="auto">
            <a:xfrm>
              <a:off x="4279447" y="3135086"/>
              <a:ext cx="542925" cy="323850"/>
            </a:xfrm>
            <a:prstGeom prst="rect">
              <a:avLst/>
            </a:prstGeom>
            <a:noFill/>
            <a:ln w="9525">
              <a:noFill/>
              <a:miter lim="800000"/>
              <a:headEnd/>
              <a:tailEnd/>
            </a:ln>
          </p:spPr>
        </p:pic>
        <p:pic>
          <p:nvPicPr>
            <p:cNvPr id="4107" name="Picture 11"/>
            <p:cNvPicPr>
              <a:picLocks noChangeAspect="1" noChangeArrowheads="1"/>
            </p:cNvPicPr>
            <p:nvPr/>
          </p:nvPicPr>
          <p:blipFill>
            <a:blip r:embed="rId7" cstate="print"/>
            <a:srcRect/>
            <a:stretch>
              <a:fillRect/>
            </a:stretch>
          </p:blipFill>
          <p:spPr bwMode="auto">
            <a:xfrm>
              <a:off x="4887684" y="3147331"/>
              <a:ext cx="476250" cy="314325"/>
            </a:xfrm>
            <a:prstGeom prst="rect">
              <a:avLst/>
            </a:prstGeom>
            <a:noFill/>
            <a:ln w="9525">
              <a:noFill/>
              <a:miter lim="800000"/>
              <a:headEnd/>
              <a:tailEnd/>
            </a:ln>
          </p:spPr>
        </p:pic>
      </p:grpSp>
      <p:pic>
        <p:nvPicPr>
          <p:cNvPr id="4108" name="Picture 12"/>
          <p:cNvPicPr>
            <a:picLocks noChangeAspect="1" noChangeArrowheads="1"/>
          </p:cNvPicPr>
          <p:nvPr/>
        </p:nvPicPr>
        <p:blipFill>
          <a:blip r:embed="rId8" cstate="print"/>
          <a:srcRect/>
          <a:stretch>
            <a:fillRect/>
          </a:stretch>
        </p:blipFill>
        <p:spPr bwMode="auto">
          <a:xfrm>
            <a:off x="7587342" y="3178630"/>
            <a:ext cx="247650" cy="295275"/>
          </a:xfrm>
          <a:prstGeom prst="rect">
            <a:avLst/>
          </a:prstGeom>
          <a:noFill/>
          <a:ln w="9525">
            <a:noFill/>
            <a:miter lim="800000"/>
            <a:headEnd/>
            <a:tailEnd/>
          </a:ln>
        </p:spPr>
      </p:pic>
      <p:pic>
        <p:nvPicPr>
          <p:cNvPr id="18" name="Picture 12"/>
          <p:cNvPicPr>
            <a:picLocks noChangeAspect="1" noChangeArrowheads="1"/>
          </p:cNvPicPr>
          <p:nvPr/>
        </p:nvPicPr>
        <p:blipFill>
          <a:blip r:embed="rId9" cstate="print"/>
          <a:srcRect/>
          <a:stretch>
            <a:fillRect/>
          </a:stretch>
        </p:blipFill>
        <p:spPr bwMode="auto">
          <a:xfrm>
            <a:off x="5905500" y="4136572"/>
            <a:ext cx="1562100" cy="3714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677434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Partial Orders (CPO)</a:t>
            </a:r>
          </a:p>
        </p:txBody>
      </p:sp>
      <p:sp>
        <p:nvSpPr>
          <p:cNvPr id="3" name="Content Placeholder 2"/>
          <p:cNvSpPr>
            <a:spLocks noGrp="1"/>
          </p:cNvSpPr>
          <p:nvPr>
            <p:ph sz="quarter" idx="1"/>
          </p:nvPr>
        </p:nvSpPr>
        <p:spPr>
          <a:xfrm>
            <a:off x="457200" y="1600200"/>
            <a:ext cx="8686800" cy="5257800"/>
          </a:xfrm>
        </p:spPr>
        <p:txBody>
          <a:bodyPr>
            <a:normAutofit/>
          </a:bodyPr>
          <a:lstStyle/>
          <a:p>
            <a:r>
              <a:rPr lang="en-US" dirty="0"/>
              <a:t>A </a:t>
            </a:r>
            <a:r>
              <a:rPr lang="en-US" i="1" dirty="0"/>
              <a:t>chain</a:t>
            </a:r>
            <a:r>
              <a:rPr lang="en-US" dirty="0"/>
              <a:t> in           is an infinite sequence</a:t>
            </a:r>
          </a:p>
          <a:p>
            <a:endParaRPr lang="en-US" dirty="0"/>
          </a:p>
          <a:p>
            <a:pPr>
              <a:buNone/>
            </a:pPr>
            <a:r>
              <a:rPr lang="en-US" dirty="0"/>
              <a:t>   also written</a:t>
            </a:r>
          </a:p>
          <a:p>
            <a:endParaRPr lang="en-US" dirty="0"/>
          </a:p>
          <a:p>
            <a:r>
              <a:rPr lang="en-US" dirty="0"/>
              <a:t>Partial order          is a </a:t>
            </a:r>
            <a:r>
              <a:rPr lang="en-US" i="1" dirty="0"/>
              <a:t>complete partial order (CPO)</a:t>
            </a:r>
            <a:r>
              <a:rPr lang="en-US" dirty="0"/>
              <a:t> </a:t>
            </a:r>
            <a:r>
              <a:rPr lang="en-US" dirty="0" err="1"/>
              <a:t>iff</a:t>
            </a:r>
            <a:r>
              <a:rPr lang="en-US" dirty="0"/>
              <a:t> any of its chains admits a least upper bound</a:t>
            </a:r>
          </a:p>
          <a:p>
            <a:r>
              <a:rPr lang="en-US" dirty="0"/>
              <a:t>              is a </a:t>
            </a:r>
            <a:r>
              <a:rPr lang="en-US" i="1" dirty="0"/>
              <a:t>bottomed CPO (BCPO) </a:t>
            </a:r>
            <a:r>
              <a:rPr lang="en-US" dirty="0" err="1"/>
              <a:t>iff</a:t>
            </a:r>
            <a:r>
              <a:rPr lang="en-US" dirty="0"/>
              <a:t> </a:t>
            </a:r>
            <a:r>
              <a:rPr lang="en-US" dirty="0">
                <a:sym typeface="Symbol"/>
              </a:rPr>
              <a:t> is a minimal element of     , also called its </a:t>
            </a:r>
            <a:r>
              <a:rPr lang="en-US" i="1" dirty="0">
                <a:sym typeface="Symbol"/>
              </a:rPr>
              <a:t>bottom</a:t>
            </a:r>
            <a:endParaRPr lang="en-US" i="1" dirty="0"/>
          </a:p>
          <a:p>
            <a:r>
              <a:rPr lang="en-US" dirty="0"/>
              <a:t>The domain of partial functions                    is a BCPO, where </a:t>
            </a:r>
            <a:r>
              <a:rPr lang="en-US" dirty="0">
                <a:sym typeface="Symbol"/>
              </a:rPr>
              <a:t> is the partial function undefined everywhere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428875" y="1722664"/>
            <a:ext cx="847725" cy="36195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760889" y="2286000"/>
            <a:ext cx="3600450" cy="3810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3608614" y="3124200"/>
            <a:ext cx="1638300" cy="3810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2820761" y="3829050"/>
            <a:ext cx="847725" cy="361950"/>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1034142" y="4800600"/>
            <a:ext cx="1190625" cy="381000"/>
          </a:xfrm>
          <a:prstGeom prst="rect">
            <a:avLst/>
          </a:prstGeom>
          <a:noFill/>
          <a:ln w="9525">
            <a:noFill/>
            <a:miter lim="800000"/>
            <a:headEnd/>
            <a:tailEnd/>
          </a:ln>
        </p:spPr>
      </p:pic>
      <p:pic>
        <p:nvPicPr>
          <p:cNvPr id="10" name="Picture 3"/>
          <p:cNvPicPr>
            <a:picLocks noChangeAspect="1" noChangeArrowheads="1"/>
          </p:cNvPicPr>
          <p:nvPr/>
        </p:nvPicPr>
        <p:blipFill>
          <a:blip r:embed="rId6" cstate="print"/>
          <a:srcRect/>
          <a:stretch>
            <a:fillRect/>
          </a:stretch>
        </p:blipFill>
        <p:spPr bwMode="auto">
          <a:xfrm>
            <a:off x="2638425" y="5257800"/>
            <a:ext cx="257175" cy="304800"/>
          </a:xfrm>
          <a:prstGeom prst="rect">
            <a:avLst/>
          </a:prstGeom>
          <a:noFill/>
          <a:ln w="9525">
            <a:noFill/>
            <a:miter lim="800000"/>
            <a:headEnd/>
            <a:tailEnd/>
          </a:ln>
        </p:spPr>
      </p:pic>
      <p:pic>
        <p:nvPicPr>
          <p:cNvPr id="5123" name="Picture 3"/>
          <p:cNvPicPr>
            <a:picLocks noChangeAspect="1" noChangeArrowheads="1"/>
          </p:cNvPicPr>
          <p:nvPr/>
        </p:nvPicPr>
        <p:blipFill>
          <a:blip r:embed="rId7" cstate="print"/>
          <a:srcRect/>
          <a:stretch>
            <a:fillRect/>
          </a:stretch>
        </p:blipFill>
        <p:spPr bwMode="auto">
          <a:xfrm>
            <a:off x="5509531" y="5769428"/>
            <a:ext cx="1838325" cy="3810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normAutofit fontScale="85000" lnSpcReduction="20000"/>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376554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Monotone and Continuous Functions</a:t>
            </a:r>
          </a:p>
        </p:txBody>
      </p:sp>
      <p:sp>
        <p:nvSpPr>
          <p:cNvPr id="3" name="Content Placeholder 2"/>
          <p:cNvSpPr>
            <a:spLocks noGrp="1"/>
          </p:cNvSpPr>
          <p:nvPr>
            <p:ph sz="quarter" idx="1"/>
          </p:nvPr>
        </p:nvSpPr>
        <p:spPr>
          <a:xfrm>
            <a:off x="612648" y="1600200"/>
            <a:ext cx="8302752" cy="4953000"/>
          </a:xfrm>
        </p:spPr>
        <p:txBody>
          <a:bodyPr/>
          <a:lstStyle/>
          <a:p>
            <a:r>
              <a:rPr lang="en-US" dirty="0"/>
              <a:t>                               </a:t>
            </a:r>
            <a:r>
              <a:rPr lang="en-US" i="1" dirty="0"/>
              <a:t>monotone</a:t>
            </a:r>
            <a:r>
              <a:rPr lang="en-US" dirty="0"/>
              <a:t> </a:t>
            </a:r>
            <a:r>
              <a:rPr lang="en-US" dirty="0" err="1"/>
              <a:t>iff</a:t>
            </a:r>
            <a:r>
              <a:rPr lang="en-US" dirty="0"/>
              <a:t> </a:t>
            </a:r>
          </a:p>
          <a:p>
            <a:pPr>
              <a:buNone/>
            </a:pPr>
            <a:r>
              <a:rPr lang="en-US" dirty="0"/>
              <a:t>                              implies     </a:t>
            </a:r>
          </a:p>
          <a:p>
            <a:r>
              <a:rPr lang="en-US" dirty="0"/>
              <a:t>Monotone functions preserve chains:</a:t>
            </a:r>
          </a:p>
          <a:p>
            <a:pPr>
              <a:buNone/>
            </a:pPr>
            <a:r>
              <a:rPr lang="en-US" dirty="0"/>
              <a:t>                      chain implies                        chain</a:t>
            </a:r>
          </a:p>
          <a:p>
            <a:pPr lvl="1"/>
            <a:r>
              <a:rPr lang="en-US" dirty="0"/>
              <a:t>However, they do not always preserve </a:t>
            </a:r>
            <a:r>
              <a:rPr lang="en-US" dirty="0" err="1"/>
              <a:t>l.u.b</a:t>
            </a:r>
            <a:r>
              <a:rPr lang="en-US" dirty="0"/>
              <a:t>. of chains</a:t>
            </a:r>
          </a:p>
          <a:p>
            <a:r>
              <a:rPr lang="en-US" dirty="0"/>
              <a:t>                               </a:t>
            </a:r>
            <a:r>
              <a:rPr lang="en-US" i="1" dirty="0"/>
              <a:t>continuous</a:t>
            </a:r>
            <a:r>
              <a:rPr lang="en-US" dirty="0"/>
              <a:t> </a:t>
            </a:r>
            <a:r>
              <a:rPr lang="en-US" dirty="0" err="1"/>
              <a:t>iff</a:t>
            </a:r>
            <a:r>
              <a:rPr lang="en-US" dirty="0"/>
              <a:t> monotone and preserves </a:t>
            </a:r>
            <a:r>
              <a:rPr lang="en-US" dirty="0" err="1"/>
              <a:t>l.u.b</a:t>
            </a:r>
            <a:r>
              <a:rPr lang="en-US" dirty="0"/>
              <a:t>. of chains:</a:t>
            </a:r>
          </a:p>
          <a:p>
            <a:r>
              <a:rPr lang="en-US" dirty="0"/>
              <a:t>                                      , the domain of continuous functions between two BCPOs, is itself a BCPO</a:t>
            </a:r>
          </a:p>
        </p:txBody>
      </p:sp>
      <p:pic>
        <p:nvPicPr>
          <p:cNvPr id="6146" name="Picture 2"/>
          <p:cNvPicPr>
            <a:picLocks noChangeAspect="1" noChangeArrowheads="1"/>
          </p:cNvPicPr>
          <p:nvPr/>
        </p:nvPicPr>
        <p:blipFill>
          <a:blip r:embed="rId2" cstate="print"/>
          <a:srcRect/>
          <a:stretch>
            <a:fillRect/>
          </a:stretch>
        </p:blipFill>
        <p:spPr bwMode="auto">
          <a:xfrm>
            <a:off x="1117145" y="1709058"/>
            <a:ext cx="2867025" cy="381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526849" y="2275114"/>
            <a:ext cx="771525" cy="3143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044167" y="2228850"/>
            <a:ext cx="1933575" cy="438150"/>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990600" y="3276600"/>
            <a:ext cx="1762125" cy="400050"/>
          </a:xfrm>
          <a:prstGeom prst="rect">
            <a:avLst/>
          </a:prstGeom>
          <a:noFill/>
          <a:ln w="9525">
            <a:noFill/>
            <a:miter lim="800000"/>
            <a:headEnd/>
            <a:tailEnd/>
          </a:ln>
        </p:spPr>
      </p:pic>
      <p:pic>
        <p:nvPicPr>
          <p:cNvPr id="6150" name="Picture 6"/>
          <p:cNvPicPr>
            <a:picLocks noChangeAspect="1" noChangeArrowheads="1"/>
          </p:cNvPicPr>
          <p:nvPr/>
        </p:nvPicPr>
        <p:blipFill>
          <a:blip r:embed="rId6" cstate="print"/>
          <a:srcRect/>
          <a:stretch>
            <a:fillRect/>
          </a:stretch>
        </p:blipFill>
        <p:spPr bwMode="auto">
          <a:xfrm>
            <a:off x="4871358" y="3262994"/>
            <a:ext cx="2247900" cy="4191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a:stretch>
            <a:fillRect/>
          </a:stretch>
        </p:blipFill>
        <p:spPr bwMode="auto">
          <a:xfrm>
            <a:off x="1143000" y="4310742"/>
            <a:ext cx="2867025" cy="381000"/>
          </a:xfrm>
          <a:prstGeom prst="rect">
            <a:avLst/>
          </a:prstGeom>
          <a:noFill/>
          <a:ln w="9525">
            <a:noFill/>
            <a:miter lim="800000"/>
            <a:headEnd/>
            <a:tailEnd/>
          </a:ln>
        </p:spPr>
      </p:pic>
      <p:pic>
        <p:nvPicPr>
          <p:cNvPr id="6151" name="Picture 7"/>
          <p:cNvPicPr>
            <a:picLocks noChangeAspect="1" noChangeArrowheads="1"/>
          </p:cNvPicPr>
          <p:nvPr/>
        </p:nvPicPr>
        <p:blipFill>
          <a:blip r:embed="rId7" cstate="print"/>
          <a:srcRect/>
          <a:stretch>
            <a:fillRect/>
          </a:stretch>
        </p:blipFill>
        <p:spPr bwMode="auto">
          <a:xfrm>
            <a:off x="4953000" y="4735286"/>
            <a:ext cx="2619375" cy="409575"/>
          </a:xfrm>
          <a:prstGeom prst="rect">
            <a:avLst/>
          </a:prstGeom>
          <a:noFill/>
          <a:ln w="9525">
            <a:noFill/>
            <a:miter lim="800000"/>
            <a:headEnd/>
            <a:tailEnd/>
          </a:ln>
        </p:spPr>
      </p:pic>
      <p:pic>
        <p:nvPicPr>
          <p:cNvPr id="6152" name="Picture 8"/>
          <p:cNvPicPr>
            <a:picLocks noChangeAspect="1" noChangeArrowheads="1"/>
          </p:cNvPicPr>
          <p:nvPr/>
        </p:nvPicPr>
        <p:blipFill>
          <a:blip r:embed="rId8" cstate="print"/>
          <a:srcRect/>
          <a:stretch>
            <a:fillRect/>
          </a:stretch>
        </p:blipFill>
        <p:spPr bwMode="auto">
          <a:xfrm>
            <a:off x="1099452" y="5283653"/>
            <a:ext cx="3790950" cy="409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35496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Fixed-Point Theorem</a:t>
            </a:r>
          </a:p>
        </p:txBody>
      </p:sp>
      <p:sp>
        <p:nvSpPr>
          <p:cNvPr id="3" name="Content Placeholder 2"/>
          <p:cNvSpPr>
            <a:spLocks noGrp="1"/>
          </p:cNvSpPr>
          <p:nvPr>
            <p:ph sz="quarter" idx="1"/>
          </p:nvPr>
        </p:nvSpPr>
        <p:spPr/>
        <p:txBody>
          <a:bodyPr/>
          <a:lstStyle/>
          <a:p>
            <a:r>
              <a:rPr lang="en-US" dirty="0"/>
              <a:t>Let               be a BCPO and </a:t>
            </a:r>
          </a:p>
          <a:p>
            <a:pPr>
              <a:buNone/>
            </a:pPr>
            <a:r>
              <a:rPr lang="en-US" dirty="0"/>
              <a:t>   be a continuous function.  Then the </a:t>
            </a:r>
            <a:r>
              <a:rPr lang="en-US" dirty="0" err="1"/>
              <a:t>l.u.b</a:t>
            </a:r>
            <a:r>
              <a:rPr lang="en-US" dirty="0"/>
              <a:t>. of the chain</a:t>
            </a:r>
          </a:p>
          <a:p>
            <a:pPr>
              <a:buNone/>
            </a:pPr>
            <a:r>
              <a:rPr lang="en-US" dirty="0"/>
              <a:t>                          is the </a:t>
            </a:r>
            <a:r>
              <a:rPr lang="en-US" i="1" dirty="0"/>
              <a:t>least fixed-point </a:t>
            </a:r>
            <a:r>
              <a:rPr lang="en-US" dirty="0"/>
              <a:t>of     </a:t>
            </a:r>
          </a:p>
          <a:p>
            <a:pPr lvl="1"/>
            <a:r>
              <a:rPr lang="en-US" dirty="0"/>
              <a:t>Typically written</a:t>
            </a:r>
          </a:p>
          <a:p>
            <a:r>
              <a:rPr lang="en-US" dirty="0"/>
              <a:t>Proof sketch:</a:t>
            </a:r>
          </a:p>
        </p:txBody>
      </p:sp>
      <p:pic>
        <p:nvPicPr>
          <p:cNvPr id="7170" name="Picture 2"/>
          <p:cNvPicPr>
            <a:picLocks noChangeAspect="1" noChangeArrowheads="1"/>
          </p:cNvPicPr>
          <p:nvPr/>
        </p:nvPicPr>
        <p:blipFill>
          <a:blip r:embed="rId2" cstate="print"/>
          <a:srcRect/>
          <a:stretch>
            <a:fillRect/>
          </a:stretch>
        </p:blipFill>
        <p:spPr bwMode="auto">
          <a:xfrm>
            <a:off x="1593397" y="1694089"/>
            <a:ext cx="1247775" cy="42862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475514" y="1709056"/>
            <a:ext cx="3381375" cy="39052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963386" y="2756806"/>
            <a:ext cx="2171700" cy="40005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7113814" y="2764970"/>
            <a:ext cx="342900" cy="352425"/>
          </a:xfrm>
          <a:prstGeom prst="rect">
            <a:avLst/>
          </a:prstGeom>
          <a:noFill/>
          <a:ln w="9525">
            <a:noFill/>
            <a:miter lim="800000"/>
            <a:headEnd/>
            <a:tailEnd/>
          </a:ln>
        </p:spPr>
      </p:pic>
      <p:pic>
        <p:nvPicPr>
          <p:cNvPr id="7174" name="Picture 6"/>
          <p:cNvPicPr>
            <a:picLocks noChangeAspect="1" noChangeArrowheads="1"/>
          </p:cNvPicPr>
          <p:nvPr/>
        </p:nvPicPr>
        <p:blipFill>
          <a:blip r:embed="rId6" cstate="print"/>
          <a:srcRect/>
          <a:stretch>
            <a:fillRect/>
          </a:stretch>
        </p:blipFill>
        <p:spPr bwMode="auto">
          <a:xfrm>
            <a:off x="3581400" y="3257550"/>
            <a:ext cx="1028700" cy="400050"/>
          </a:xfrm>
          <a:prstGeom prst="rect">
            <a:avLst/>
          </a:prstGeom>
          <a:noFill/>
          <a:ln w="9525">
            <a:noFill/>
            <a:miter lim="800000"/>
            <a:headEnd/>
            <a:tailEnd/>
          </a:ln>
        </p:spPr>
      </p:pic>
      <p:pic>
        <p:nvPicPr>
          <p:cNvPr id="7175" name="Picture 7"/>
          <p:cNvPicPr>
            <a:picLocks noChangeAspect="1" noChangeArrowheads="1"/>
          </p:cNvPicPr>
          <p:nvPr/>
        </p:nvPicPr>
        <p:blipFill>
          <a:blip r:embed="rId7" cstate="print"/>
          <a:srcRect/>
          <a:stretch>
            <a:fillRect/>
          </a:stretch>
        </p:blipFill>
        <p:spPr bwMode="auto">
          <a:xfrm>
            <a:off x="2286000" y="4495800"/>
            <a:ext cx="4419600" cy="1638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047114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Fixed-Point Theorem</a:t>
            </a:r>
          </a:p>
        </p:txBody>
      </p:sp>
      <p:sp>
        <p:nvSpPr>
          <p:cNvPr id="3" name="Content Placeholder 2"/>
          <p:cNvSpPr>
            <a:spLocks noGrp="1"/>
          </p:cNvSpPr>
          <p:nvPr>
            <p:ph sz="quarter" idx="1"/>
          </p:nvPr>
        </p:nvSpPr>
        <p:spPr>
          <a:xfrm>
            <a:off x="612648" y="1600200"/>
            <a:ext cx="8531352" cy="4495800"/>
          </a:xfrm>
        </p:spPr>
        <p:txBody>
          <a:bodyPr/>
          <a:lstStyle/>
          <a:p>
            <a:r>
              <a:rPr lang="en-US" dirty="0"/>
              <a:t>Consider the following “definition” of the factorial:</a:t>
            </a:r>
          </a:p>
          <a:p>
            <a:endParaRPr lang="en-US" dirty="0"/>
          </a:p>
          <a:p>
            <a:endParaRPr lang="en-US" dirty="0"/>
          </a:p>
          <a:p>
            <a:r>
              <a:rPr lang="en-US" dirty="0"/>
              <a:t>This is a recursive definition</a:t>
            </a:r>
          </a:p>
          <a:p>
            <a:pPr lvl="1"/>
            <a:r>
              <a:rPr lang="en-US" dirty="0"/>
              <a:t>Is it well-defined?  Why?</a:t>
            </a:r>
          </a:p>
          <a:p>
            <a:pPr lvl="1"/>
            <a:r>
              <a:rPr lang="en-US" dirty="0"/>
              <a:t>Yes. Because it is the least fixed-point of the following continuous (prove it!) function from              to itself </a:t>
            </a:r>
          </a:p>
        </p:txBody>
      </p:sp>
      <p:pic>
        <p:nvPicPr>
          <p:cNvPr id="8194" name="Picture 2"/>
          <p:cNvPicPr>
            <a:picLocks noChangeAspect="1" noChangeArrowheads="1"/>
          </p:cNvPicPr>
          <p:nvPr/>
        </p:nvPicPr>
        <p:blipFill>
          <a:blip r:embed="rId2" cstate="print"/>
          <a:srcRect/>
          <a:stretch>
            <a:fillRect/>
          </a:stretch>
        </p:blipFill>
        <p:spPr bwMode="auto">
          <a:xfrm>
            <a:off x="2209800" y="2100942"/>
            <a:ext cx="4724400" cy="11049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33400" y="5200650"/>
            <a:ext cx="8391525" cy="135255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5946431" y="4675880"/>
            <a:ext cx="933450" cy="3143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94035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Arithmetic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49</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534400" cy="393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0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 y="1535084"/>
            <a:ext cx="8805863" cy="529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IMP Syntax</a:t>
            </a:r>
          </a:p>
        </p:txBody>
      </p:sp>
      <p:sp>
        <p:nvSpPr>
          <p:cNvPr id="4" name="TextBox 3"/>
          <p:cNvSpPr txBox="1"/>
          <p:nvPr/>
        </p:nvSpPr>
        <p:spPr>
          <a:xfrm>
            <a:off x="5486400" y="2743200"/>
            <a:ext cx="3143617" cy="1477328"/>
          </a:xfrm>
          <a:prstGeom prst="rect">
            <a:avLst/>
          </a:prstGeom>
          <a:noFill/>
        </p:spPr>
        <p:txBody>
          <a:bodyPr wrap="none" rtlCol="0">
            <a:spAutoFit/>
          </a:bodyPr>
          <a:lstStyle/>
          <a:p>
            <a:r>
              <a:rPr lang="en-US" dirty="0"/>
              <a:t>Suppose that, for demonstration</a:t>
            </a:r>
          </a:p>
          <a:p>
            <a:r>
              <a:rPr lang="en-US" dirty="0"/>
              <a:t>purposes, we want “+” and “/”</a:t>
            </a:r>
          </a:p>
          <a:p>
            <a:r>
              <a:rPr lang="en-US" dirty="0"/>
              <a:t>to be non-deterministically strict,</a:t>
            </a:r>
          </a:p>
          <a:p>
            <a:r>
              <a:rPr lang="en-US" dirty="0"/>
              <a:t>“&lt;=“ to be sequentially strict,</a:t>
            </a:r>
          </a:p>
          <a:p>
            <a:r>
              <a:rPr lang="en-US" dirty="0"/>
              <a:t>and “&amp;&amp;” to be short-circuited</a:t>
            </a:r>
          </a:p>
        </p:txBody>
      </p:sp>
      <p:sp>
        <p:nvSpPr>
          <p:cNvPr id="8" name="Rounded Rectangular Callout 7"/>
          <p:cNvSpPr/>
          <p:nvPr/>
        </p:nvSpPr>
        <p:spPr>
          <a:xfrm>
            <a:off x="6858000" y="5776264"/>
            <a:ext cx="2037780" cy="700736"/>
          </a:xfrm>
          <a:prstGeom prst="wedgeRoundRectCallout">
            <a:avLst>
              <a:gd name="adj1" fmla="val -259381"/>
              <a:gd name="adj2" fmla="val 661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Comma-separated list of identifiers</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203193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a:t>
            </a:r>
            <a:br>
              <a:rPr lang="en-US" dirty="0"/>
            </a:br>
            <a:r>
              <a:rPr lang="en-US" dirty="0"/>
              <a:t>Boolean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50</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267700" cy="48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441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a:t>
            </a:r>
            <a:br>
              <a:rPr lang="en-US" dirty="0"/>
            </a:br>
            <a:r>
              <a:rPr lang="en-US" dirty="0"/>
              <a:t>Statements (without loops)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51</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848600" cy="508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720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a:t>
            </a:r>
            <a:br>
              <a:rPr lang="en-US" dirty="0"/>
            </a:br>
            <a:r>
              <a:rPr lang="en-US" dirty="0"/>
              <a:t>While</a:t>
            </a:r>
          </a:p>
        </p:txBody>
      </p:sp>
      <p:sp>
        <p:nvSpPr>
          <p:cNvPr id="3" name="Content Placeholder 2"/>
          <p:cNvSpPr>
            <a:spLocks noGrp="1"/>
          </p:cNvSpPr>
          <p:nvPr>
            <p:ph sz="quarter" idx="1"/>
          </p:nvPr>
        </p:nvSpPr>
        <p:spPr/>
        <p:txBody>
          <a:bodyPr/>
          <a:lstStyle/>
          <a:p>
            <a:r>
              <a:rPr lang="en-US" dirty="0"/>
              <a:t>We first define a continuous function as follows</a:t>
            </a:r>
          </a:p>
          <a:p>
            <a:endParaRPr lang="en-US" dirty="0"/>
          </a:p>
          <a:p>
            <a:endParaRPr lang="en-US" dirty="0"/>
          </a:p>
          <a:p>
            <a:endParaRPr lang="en-US" dirty="0"/>
          </a:p>
          <a:p>
            <a:endParaRPr lang="en-US" dirty="0"/>
          </a:p>
          <a:p>
            <a:endParaRPr lang="en-US" dirty="0"/>
          </a:p>
          <a:p>
            <a:r>
              <a:rPr lang="en-US" dirty="0"/>
              <a:t>Then we define the </a:t>
            </a:r>
            <a:r>
              <a:rPr lang="en-US" dirty="0" err="1"/>
              <a:t>denotational</a:t>
            </a:r>
            <a:r>
              <a:rPr lang="en-US" dirty="0"/>
              <a:t> semantics of while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172200" cy="51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52</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819400"/>
            <a:ext cx="7200900" cy="202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5638800"/>
            <a:ext cx="4600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30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rmAutofit/>
          </a:bodyPr>
          <a:lstStyle/>
          <a:p>
            <a:r>
              <a:rPr lang="en-US" dirty="0"/>
              <a:t>Formalizing </a:t>
            </a:r>
            <a:r>
              <a:rPr lang="en-US" dirty="0" err="1"/>
              <a:t>Denotational</a:t>
            </a:r>
            <a:r>
              <a:rPr lang="en-US" dirty="0"/>
              <a:t> Semantics</a:t>
            </a:r>
          </a:p>
        </p:txBody>
      </p:sp>
      <p:sp>
        <p:nvSpPr>
          <p:cNvPr id="3" name="Content Placeholder 2"/>
          <p:cNvSpPr>
            <a:spLocks noGrp="1"/>
          </p:cNvSpPr>
          <p:nvPr>
            <p:ph sz="quarter" idx="1"/>
          </p:nvPr>
        </p:nvSpPr>
        <p:spPr/>
        <p:txBody>
          <a:bodyPr>
            <a:normAutofit lnSpcReduction="10000"/>
          </a:bodyPr>
          <a:lstStyle/>
          <a:p>
            <a:r>
              <a:rPr lang="en-US" dirty="0"/>
              <a:t>A </a:t>
            </a:r>
            <a:r>
              <a:rPr lang="en-US" dirty="0" err="1"/>
              <a:t>denotational</a:t>
            </a:r>
            <a:r>
              <a:rPr lang="en-US" dirty="0"/>
              <a:t> semantics is like a “compiler” of the defined programming language into mathematics</a:t>
            </a:r>
          </a:p>
          <a:p>
            <a:r>
              <a:rPr lang="en-US" dirty="0"/>
              <a:t>Formalizing </a:t>
            </a:r>
            <a:r>
              <a:rPr lang="en-US" dirty="0" err="1"/>
              <a:t>denotational</a:t>
            </a:r>
            <a:r>
              <a:rPr lang="en-US" dirty="0"/>
              <a:t> semantics in RL reduces to formalizing the needed mathematical domains:</a:t>
            </a:r>
          </a:p>
          <a:p>
            <a:pPr lvl="1"/>
            <a:r>
              <a:rPr lang="en-US" dirty="0"/>
              <a:t>Integers, Booleans, etc.</a:t>
            </a:r>
          </a:p>
          <a:p>
            <a:pPr lvl="1"/>
            <a:r>
              <a:rPr lang="en-US" dirty="0"/>
              <a:t>Functions (with cases) and function applications</a:t>
            </a:r>
          </a:p>
          <a:p>
            <a:pPr lvl="1"/>
            <a:r>
              <a:rPr lang="en-US" dirty="0"/>
              <a:t>Fixed-points</a:t>
            </a:r>
          </a:p>
          <a:p>
            <a:r>
              <a:rPr lang="en-US" dirty="0"/>
              <a:t>Such mathematics is already available in </a:t>
            </a:r>
            <a:r>
              <a:rPr lang="en-US" i="1" dirty="0"/>
              <a:t>functional programming languages</a:t>
            </a:r>
            <a:r>
              <a:rPr lang="en-US" dirty="0"/>
              <a:t>, which makes them excellent candidates for </a:t>
            </a:r>
            <a:r>
              <a:rPr lang="en-US" dirty="0" err="1"/>
              <a:t>denotational</a:t>
            </a:r>
            <a:r>
              <a:rPr lang="en-US" dirty="0"/>
              <a:t> semantics!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769837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rmAutofit fontScale="90000"/>
          </a:bodyPr>
          <a:lstStyle/>
          <a:p>
            <a:r>
              <a:rPr lang="en-US" dirty="0" err="1"/>
              <a:t>Denotational</a:t>
            </a:r>
            <a:r>
              <a:rPr lang="en-US" dirty="0"/>
              <a:t> Semantics in Rewriting Logic </a:t>
            </a:r>
          </a:p>
        </p:txBody>
      </p:sp>
      <p:sp>
        <p:nvSpPr>
          <p:cNvPr id="3" name="Content Placeholder 2"/>
          <p:cNvSpPr>
            <a:spLocks noGrp="1"/>
          </p:cNvSpPr>
          <p:nvPr>
            <p:ph sz="quarter" idx="1"/>
          </p:nvPr>
        </p:nvSpPr>
        <p:spPr/>
        <p:txBody>
          <a:bodyPr>
            <a:normAutofit/>
          </a:bodyPr>
          <a:lstStyle/>
          <a:p>
            <a:r>
              <a:rPr lang="en-US" dirty="0"/>
              <a:t>Rewriting/</a:t>
            </a:r>
            <a:r>
              <a:rPr lang="en-US" dirty="0" err="1"/>
              <a:t>equational</a:t>
            </a:r>
            <a:r>
              <a:rPr lang="en-US" dirty="0"/>
              <a:t> logics do not have </a:t>
            </a:r>
            <a:r>
              <a:rPr lang="en-US" dirty="0" err="1"/>
              <a:t>builtin</a:t>
            </a:r>
            <a:r>
              <a:rPr lang="en-US" dirty="0"/>
              <a:t> functions and fixed-points, so they need be defined</a:t>
            </a:r>
          </a:p>
          <a:p>
            <a:r>
              <a:rPr lang="en-US" dirty="0"/>
              <a:t>They are, however, easy to define using rewriting</a:t>
            </a:r>
          </a:p>
          <a:p>
            <a:pPr lvl="1"/>
            <a:r>
              <a:rPr lang="en-US" dirty="0"/>
              <a:t>In fact, we do not need rewrite rules, all we need is equations to define these simple domains</a:t>
            </a:r>
          </a:p>
          <a:p>
            <a:pPr lvl="1"/>
            <a:r>
              <a:rPr lang="en-US" dirty="0"/>
              <a:t>See next slide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297072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CPO Domain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55</a:t>
            </a:fld>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617017"/>
            <a:ext cx="7800975" cy="516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631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in RL</a:t>
            </a:r>
            <a:br>
              <a:rPr lang="en-US" dirty="0"/>
            </a:br>
            <a:r>
              <a:rPr lang="en-US" dirty="0"/>
              <a:t>Signature</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76500"/>
            <a:ext cx="43815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667000"/>
            <a:ext cx="44672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777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in RL</a:t>
            </a:r>
            <a:br>
              <a:rPr lang="en-US" dirty="0"/>
            </a:br>
            <a:r>
              <a:rPr lang="en-US" dirty="0"/>
              <a:t>Arithmetic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23" y="2819400"/>
            <a:ext cx="905517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523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in RL</a:t>
            </a:r>
            <a:br>
              <a:rPr lang="en-US" dirty="0"/>
            </a:br>
            <a:r>
              <a:rPr lang="en-US" dirty="0"/>
              <a:t>Boolean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671763"/>
            <a:ext cx="80391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722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in RL</a:t>
            </a:r>
            <a:br>
              <a:rPr lang="en-US" dirty="0"/>
            </a:br>
            <a:r>
              <a:rPr lang="en-US" dirty="0"/>
              <a:t>Statements and Programs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3886"/>
            <a:ext cx="8839200" cy="190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68" y="5256503"/>
            <a:ext cx="3524250" cy="30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3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Syntax in Maude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752600"/>
            <a:ext cx="77533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MSOS</a:t>
            </a:r>
          </a:p>
        </p:txBody>
      </p:sp>
      <p:sp>
        <p:nvSpPr>
          <p:cNvPr id="5" name="Subtitle 4"/>
          <p:cNvSpPr>
            <a:spLocks noGrp="1"/>
          </p:cNvSpPr>
          <p:nvPr>
            <p:ph type="subTitle" idx="1"/>
          </p:nvPr>
        </p:nvSpPr>
        <p:spPr/>
        <p:txBody>
          <a:bodyPr/>
          <a:lstStyle/>
          <a:p>
            <a:r>
              <a:rPr lang="en-US" dirty="0"/>
              <a:t>Modular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Modular Structural Operational Semantics (Modular SOS, or MSOS)</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dirty="0"/>
              <a:t>Peter Mosses (1999)</a:t>
            </a:r>
          </a:p>
          <a:p>
            <a:r>
              <a:rPr lang="en-US" sz="2400" dirty="0"/>
              <a:t>Addresses the non-modularity aspects of SOS</a:t>
            </a:r>
          </a:p>
          <a:p>
            <a:pPr lvl="1"/>
            <a:r>
              <a:rPr lang="en-US" sz="2100" dirty="0"/>
              <a:t>A definitional framework </a:t>
            </a:r>
            <a:r>
              <a:rPr lang="en-US" sz="2100" i="1" dirty="0"/>
              <a:t>is non-modular </a:t>
            </a:r>
            <a:r>
              <a:rPr lang="en-US" sz="2100" dirty="0"/>
              <a:t>when, in order to add a new feature to an existing language, one needs to revisit and change some of the already defined, unrelated language features</a:t>
            </a:r>
          </a:p>
          <a:p>
            <a:pPr lvl="1"/>
            <a:r>
              <a:rPr lang="en-US" sz="2100" dirty="0"/>
              <a:t>The non-modularity of SOS becomes clear when we define IMP++</a:t>
            </a:r>
          </a:p>
          <a:p>
            <a:r>
              <a:rPr lang="en-US" sz="2400" dirty="0"/>
              <a:t>Why modularity is important</a:t>
            </a:r>
          </a:p>
          <a:p>
            <a:pPr lvl="1"/>
            <a:r>
              <a:rPr lang="en-US" sz="2100" dirty="0"/>
              <a:t>Modifying existing rules when new rules are added is </a:t>
            </a:r>
            <a:r>
              <a:rPr lang="en-US" sz="2100" i="1" dirty="0"/>
              <a:t>error prone</a:t>
            </a:r>
          </a:p>
          <a:p>
            <a:pPr lvl="1"/>
            <a:r>
              <a:rPr lang="en-US" sz="2100" dirty="0"/>
              <a:t>When </a:t>
            </a:r>
            <a:r>
              <a:rPr lang="en-US" sz="2100" i="1" dirty="0"/>
              <a:t>experimenting</a:t>
            </a:r>
            <a:r>
              <a:rPr lang="en-US" sz="2100" dirty="0"/>
              <a:t> with language design, one needs to make changes quickly; having to do unrelated changes slows us down</a:t>
            </a:r>
          </a:p>
          <a:p>
            <a:pPr lvl="1"/>
            <a:r>
              <a:rPr lang="en-US" sz="2100" i="1" dirty="0"/>
              <a:t>Rapid language development</a:t>
            </a:r>
            <a:r>
              <a:rPr lang="en-US" sz="2100" dirty="0"/>
              <a:t>, e.g., domain-specific languages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 of MSOS</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i="1" dirty="0"/>
              <a:t>Separate the syntax </a:t>
            </a:r>
            <a:r>
              <a:rPr lang="en-US" sz="2400" dirty="0"/>
              <a:t>from configurations and treat it differently</a:t>
            </a:r>
          </a:p>
          <a:p>
            <a:r>
              <a:rPr lang="en-US" sz="2400" dirty="0"/>
              <a:t>Transitions go from </a:t>
            </a:r>
            <a:r>
              <a:rPr lang="en-US" sz="2400" i="1" dirty="0"/>
              <a:t>syntax to syntax</a:t>
            </a:r>
            <a:r>
              <a:rPr lang="en-US" sz="2400" dirty="0"/>
              <a:t>, hiding the other configuration components into </a:t>
            </a:r>
            <a:r>
              <a:rPr lang="en-US" sz="2400" i="1" dirty="0"/>
              <a:t>transition labels</a:t>
            </a:r>
          </a:p>
          <a:p>
            <a:r>
              <a:rPr lang="en-US" sz="2400" dirty="0"/>
              <a:t>Labels encode all the non-syntactic configuration changes</a:t>
            </a:r>
          </a:p>
          <a:p>
            <a:r>
              <a:rPr lang="en-US" sz="2400" dirty="0"/>
              <a:t>Specialized notation in transition labels, to</a:t>
            </a:r>
          </a:p>
          <a:p>
            <a:pPr lvl="1"/>
            <a:r>
              <a:rPr lang="en-US" sz="2100" dirty="0"/>
              <a:t>Say that certain configuration components stay unchanged</a:t>
            </a:r>
          </a:p>
          <a:p>
            <a:pPr lvl="1"/>
            <a:r>
              <a:rPr lang="en-US" sz="2100" dirty="0"/>
              <a:t>Say that certain configuration changes are propagated from the premise to the conclusion of a rule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Transitions</a:t>
            </a:r>
          </a:p>
        </p:txBody>
      </p:sp>
      <p:sp>
        <p:nvSpPr>
          <p:cNvPr id="3" name="Content Placeholder 2"/>
          <p:cNvSpPr>
            <a:spLocks noGrp="1"/>
          </p:cNvSpPr>
          <p:nvPr>
            <p:ph sz="quarter" idx="1"/>
          </p:nvPr>
        </p:nvSpPr>
        <p:spPr>
          <a:xfrm>
            <a:off x="457200" y="1600200"/>
            <a:ext cx="8458200" cy="4495800"/>
          </a:xfrm>
        </p:spPr>
        <p:txBody>
          <a:bodyPr>
            <a:normAutofit lnSpcReduction="10000"/>
          </a:bodyPr>
          <a:lstStyle/>
          <a:p>
            <a:r>
              <a:rPr lang="en-US" sz="2400" dirty="0"/>
              <a:t>An MSOS transition has the form</a:t>
            </a:r>
          </a:p>
          <a:p>
            <a:endParaRPr lang="en-US" sz="2400" dirty="0"/>
          </a:p>
          <a:p>
            <a:pPr lvl="1"/>
            <a:r>
              <a:rPr lang="en-US" sz="2100" i="1" dirty="0"/>
              <a:t>P</a:t>
            </a:r>
            <a:r>
              <a:rPr lang="en-US" sz="2100" dirty="0"/>
              <a:t> and </a:t>
            </a:r>
            <a:r>
              <a:rPr lang="en-US" sz="2100" i="1" dirty="0"/>
              <a:t>P’</a:t>
            </a:r>
            <a:r>
              <a:rPr lang="en-US" sz="2100" dirty="0"/>
              <a:t> are programs or fragments of program</a:t>
            </a:r>
          </a:p>
          <a:p>
            <a:pPr lvl="1"/>
            <a:r>
              <a:rPr lang="en-US" sz="2100" dirty="0">
                <a:sym typeface="Symbol"/>
              </a:rPr>
              <a:t> is a label describing the changes in the configuration components, defined as a record; primed fields stay for “after” the transition</a:t>
            </a:r>
          </a:p>
          <a:p>
            <a:r>
              <a:rPr lang="en-US" sz="2400" dirty="0">
                <a:sym typeface="Symbol"/>
              </a:rPr>
              <a:t>Example:</a:t>
            </a:r>
          </a:p>
          <a:p>
            <a:endParaRPr lang="en-US" sz="2400" dirty="0">
              <a:sym typeface="Symbol"/>
            </a:endParaRPr>
          </a:p>
          <a:p>
            <a:pPr lvl="1"/>
            <a:r>
              <a:rPr lang="en-US" sz="2100" dirty="0"/>
              <a:t>This rule can be automatically “</a:t>
            </a:r>
            <a:r>
              <a:rPr lang="en-US" sz="2100" dirty="0" err="1"/>
              <a:t>desugared</a:t>
            </a:r>
            <a:r>
              <a:rPr lang="en-US" sz="2100" dirty="0"/>
              <a:t>” into the SOS rule</a:t>
            </a:r>
          </a:p>
          <a:p>
            <a:pPr lvl="1"/>
            <a:endParaRPr lang="en-US" sz="2100" dirty="0"/>
          </a:p>
          <a:p>
            <a:pPr lvl="1"/>
            <a:endParaRPr lang="en-US" sz="2100" dirty="0"/>
          </a:p>
          <a:p>
            <a:pPr lvl="1">
              <a:buNone/>
            </a:pPr>
            <a:r>
              <a:rPr lang="en-US" sz="2100" dirty="0"/>
              <a:t>But also into (if the configuration contains more components, like in IMP++)</a:t>
            </a:r>
          </a:p>
        </p:txBody>
      </p:sp>
      <p:pic>
        <p:nvPicPr>
          <p:cNvPr id="1028" name="Picture 4"/>
          <p:cNvPicPr>
            <a:picLocks noChangeAspect="1" noChangeArrowheads="1"/>
          </p:cNvPicPr>
          <p:nvPr/>
        </p:nvPicPr>
        <p:blipFill>
          <a:blip r:embed="rId2" cstate="print"/>
          <a:srcRect/>
          <a:stretch>
            <a:fillRect/>
          </a:stretch>
        </p:blipFill>
        <p:spPr bwMode="auto">
          <a:xfrm>
            <a:off x="3905250" y="1981200"/>
            <a:ext cx="1333500" cy="5715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581400"/>
            <a:ext cx="6696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135" y="4867275"/>
            <a:ext cx="56769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3079" y="5991225"/>
            <a:ext cx="6305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Labels</a:t>
            </a:r>
          </a:p>
        </p:txBody>
      </p:sp>
      <p:sp>
        <p:nvSpPr>
          <p:cNvPr id="3" name="Content Placeholder 2"/>
          <p:cNvSpPr>
            <a:spLocks noGrp="1"/>
          </p:cNvSpPr>
          <p:nvPr>
            <p:ph sz="quarter" idx="1"/>
          </p:nvPr>
        </p:nvSpPr>
        <p:spPr/>
        <p:txBody>
          <a:bodyPr>
            <a:normAutofit/>
          </a:bodyPr>
          <a:lstStyle/>
          <a:p>
            <a:r>
              <a:rPr lang="en-US" sz="2400" dirty="0"/>
              <a:t>Labels are field assignments, or records, and can use “…” for “and so on”, called </a:t>
            </a:r>
            <a:r>
              <a:rPr lang="en-US" sz="2400" i="1" dirty="0"/>
              <a:t>record comprehension</a:t>
            </a:r>
          </a:p>
          <a:p>
            <a:r>
              <a:rPr lang="en-US" sz="2400" dirty="0"/>
              <a:t>Fields can be primed or not.</a:t>
            </a:r>
          </a:p>
          <a:p>
            <a:pPr lvl="1"/>
            <a:r>
              <a:rPr lang="en-US" sz="2100" dirty="0"/>
              <a:t>Unprimed = configuration component </a:t>
            </a:r>
            <a:r>
              <a:rPr lang="en-US" sz="2100" i="1" dirty="0"/>
              <a:t>before</a:t>
            </a:r>
            <a:r>
              <a:rPr lang="en-US" sz="2100" dirty="0"/>
              <a:t> the transition is applied</a:t>
            </a:r>
          </a:p>
          <a:p>
            <a:pPr lvl="1"/>
            <a:r>
              <a:rPr lang="en-US" sz="2100" dirty="0"/>
              <a:t>Primed = configuration component </a:t>
            </a:r>
            <a:r>
              <a:rPr lang="en-US" sz="2100" i="1" dirty="0"/>
              <a:t>after</a:t>
            </a:r>
            <a:r>
              <a:rPr lang="en-US" sz="2100" dirty="0"/>
              <a:t> the transition is applied</a:t>
            </a:r>
          </a:p>
          <a:p>
            <a:r>
              <a:rPr lang="en-US" sz="2400" dirty="0"/>
              <a:t>Some fields appear both unprimed and primed (called read-write), while others appear only primed (called write-only) or only unprimed (called read-only)</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Labels</a:t>
            </a:r>
          </a:p>
        </p:txBody>
      </p:sp>
      <p:sp>
        <p:nvSpPr>
          <p:cNvPr id="3" name="Content Placeholder 2"/>
          <p:cNvSpPr>
            <a:spLocks noGrp="1"/>
          </p:cNvSpPr>
          <p:nvPr>
            <p:ph sz="quarter" idx="1"/>
          </p:nvPr>
        </p:nvSpPr>
        <p:spPr/>
        <p:txBody>
          <a:bodyPr>
            <a:normAutofit/>
          </a:bodyPr>
          <a:lstStyle/>
          <a:p>
            <a:r>
              <a:rPr lang="en-US" sz="2400" dirty="0"/>
              <a:t>Field types</a:t>
            </a:r>
          </a:p>
          <a:p>
            <a:pPr lvl="1"/>
            <a:r>
              <a:rPr lang="en-US" sz="2100" dirty="0"/>
              <a:t>Read/write = fields which appear both unprimed and unprimed</a:t>
            </a:r>
          </a:p>
          <a:p>
            <a:pPr lvl="1"/>
            <a:endParaRPr lang="en-US" sz="2100" dirty="0"/>
          </a:p>
          <a:p>
            <a:pPr lvl="1"/>
            <a:endParaRPr lang="en-US" sz="2100" dirty="0"/>
          </a:p>
          <a:p>
            <a:pPr lvl="1"/>
            <a:endParaRPr lang="en-US" sz="1400" dirty="0"/>
          </a:p>
          <a:p>
            <a:pPr lvl="1"/>
            <a:r>
              <a:rPr lang="en-US" sz="2100" dirty="0"/>
              <a:t>Write-only = fields which appear only primed</a:t>
            </a:r>
          </a:p>
          <a:p>
            <a:pPr lvl="1"/>
            <a:endParaRPr lang="en-US" sz="2100" dirty="0"/>
          </a:p>
          <a:p>
            <a:pPr lvl="1">
              <a:buNone/>
            </a:pPr>
            <a:endParaRPr lang="en-US" sz="2100" dirty="0"/>
          </a:p>
          <a:p>
            <a:pPr lvl="1">
              <a:buNone/>
            </a:pPr>
            <a:endParaRPr lang="en-US" sz="1400" dirty="0"/>
          </a:p>
          <a:p>
            <a:pPr lvl="1"/>
            <a:r>
              <a:rPr lang="en-US" sz="2100" dirty="0"/>
              <a:t>Read –only = fields which appear only unprimed</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5562600"/>
            <a:ext cx="5657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2581275"/>
            <a:ext cx="6753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8" y="4105275"/>
            <a:ext cx="37814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Rules</a:t>
            </a:r>
          </a:p>
        </p:txBody>
      </p:sp>
      <p:sp>
        <p:nvSpPr>
          <p:cNvPr id="3" name="Content Placeholder 2"/>
          <p:cNvSpPr>
            <a:spLocks noGrp="1"/>
          </p:cNvSpPr>
          <p:nvPr>
            <p:ph sz="quarter" idx="1"/>
          </p:nvPr>
        </p:nvSpPr>
        <p:spPr>
          <a:xfrm>
            <a:off x="381000" y="1600200"/>
            <a:ext cx="8534400" cy="4495800"/>
          </a:xfrm>
        </p:spPr>
        <p:txBody>
          <a:bodyPr>
            <a:normAutofit/>
          </a:bodyPr>
          <a:lstStyle/>
          <a:p>
            <a:r>
              <a:rPr lang="en-US" sz="2400" dirty="0"/>
              <a:t>Like in SOS, but using MSOS transitions as </a:t>
            </a:r>
            <a:r>
              <a:rPr lang="en-US" sz="2400" dirty="0" err="1"/>
              <a:t>sequents</a:t>
            </a:r>
            <a:endParaRPr lang="en-US" sz="2400" dirty="0"/>
          </a:p>
          <a:p>
            <a:r>
              <a:rPr lang="en-US" sz="2400" dirty="0"/>
              <a:t>Same labels or parts of them can be used multiple times in a rule</a:t>
            </a:r>
          </a:p>
          <a:p>
            <a:r>
              <a:rPr lang="en-US" sz="2400" dirty="0"/>
              <a:t>Example:</a:t>
            </a:r>
          </a:p>
          <a:p>
            <a:endParaRPr lang="en-US" sz="2400" dirty="0"/>
          </a:p>
          <a:p>
            <a:endParaRPr lang="en-US" sz="2400" dirty="0"/>
          </a:p>
          <a:p>
            <a:pPr lvl="1"/>
            <a:r>
              <a:rPr lang="en-US" sz="2100" dirty="0"/>
              <a:t>Same </a:t>
            </a:r>
            <a:r>
              <a:rPr lang="en-US" sz="2100" dirty="0">
                <a:sym typeface="Symbol"/>
              </a:rPr>
              <a:t> means that changes propagate from premise to conclusion</a:t>
            </a:r>
          </a:p>
          <a:p>
            <a:r>
              <a:rPr lang="en-US" sz="2400" dirty="0">
                <a:sym typeface="Symbol"/>
              </a:rPr>
              <a:t>The author of MSOS now promotes a simplifying notation</a:t>
            </a:r>
          </a:p>
          <a:p>
            <a:pPr lvl="1"/>
            <a:r>
              <a:rPr lang="en-US" sz="2100" dirty="0">
                <a:sym typeface="Symbol"/>
              </a:rPr>
              <a:t>If the premise and the conclusion repeat the same label or part of it, simply drop that label or part of it.  For example:</a:t>
            </a:r>
            <a:endParaRPr lang="en-US" sz="2100" dirty="0"/>
          </a:p>
        </p:txBody>
      </p:sp>
      <p:pic>
        <p:nvPicPr>
          <p:cNvPr id="4098" name="Picture 2"/>
          <p:cNvPicPr>
            <a:picLocks noChangeAspect="1" noChangeArrowheads="1"/>
          </p:cNvPicPr>
          <p:nvPr/>
        </p:nvPicPr>
        <p:blipFill>
          <a:blip r:embed="rId2" cstate="print"/>
          <a:srcRect/>
          <a:stretch>
            <a:fillRect/>
          </a:stretch>
        </p:blipFill>
        <p:spPr bwMode="auto">
          <a:xfrm>
            <a:off x="3200400" y="2701255"/>
            <a:ext cx="2352675" cy="10572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3200400" y="5638800"/>
            <a:ext cx="2400300" cy="762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437456"/>
            <a:ext cx="77914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MSOS of IMP - Arithmetic </a:t>
            </a:r>
          </a:p>
        </p:txBody>
      </p:sp>
      <p:sp>
        <p:nvSpPr>
          <p:cNvPr id="4" name="Rounded Rectangle 3"/>
          <p:cNvSpPr/>
          <p:nvPr/>
        </p:nvSpPr>
        <p:spPr>
          <a:xfrm>
            <a:off x="2550812" y="2642567"/>
            <a:ext cx="685800"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3888856" y="1744945"/>
            <a:ext cx="914400" cy="612648"/>
          </a:xfrm>
          <a:prstGeom prst="wedgeRectCallout">
            <a:avLst>
              <a:gd name="adj1" fmla="val -126338"/>
              <a:gd name="adj2" fmla="val 1008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a:t>
            </a:r>
          </a:p>
          <a:p>
            <a:pPr algn="ctr"/>
            <a:r>
              <a:rPr lang="en-US" dirty="0">
                <a:solidFill>
                  <a:schemeClr val="tx1"/>
                </a:solidFill>
              </a:rPr>
              <a:t>lookup</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Arithmetic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743200"/>
            <a:ext cx="74390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Boolean</a:t>
            </a:r>
          </a:p>
        </p:txBody>
      </p:sp>
      <p:pic>
        <p:nvPicPr>
          <p:cNvPr id="7170" name="Picture 2"/>
          <p:cNvPicPr>
            <a:picLocks noChangeAspect="1" noChangeArrowheads="1"/>
          </p:cNvPicPr>
          <p:nvPr/>
        </p:nvPicPr>
        <p:blipFill>
          <a:blip r:embed="rId2" cstate="print"/>
          <a:srcRect/>
          <a:stretch>
            <a:fillRect/>
          </a:stretch>
        </p:blipFill>
        <p:spPr bwMode="auto">
          <a:xfrm>
            <a:off x="1066800" y="2676525"/>
            <a:ext cx="6858000" cy="28098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State</a:t>
            </a:r>
          </a:p>
        </p:txBody>
      </p:sp>
      <p:sp>
        <p:nvSpPr>
          <p:cNvPr id="3" name="Content Placeholder 2"/>
          <p:cNvSpPr>
            <a:spLocks noGrp="1"/>
          </p:cNvSpPr>
          <p:nvPr>
            <p:ph sz="quarter" idx="1"/>
          </p:nvPr>
        </p:nvSpPr>
        <p:spPr>
          <a:xfrm>
            <a:off x="612648" y="1600200"/>
            <a:ext cx="8378952" cy="4668576"/>
          </a:xfrm>
        </p:spPr>
        <p:txBody>
          <a:bodyPr>
            <a:normAutofit lnSpcReduction="10000"/>
          </a:bodyPr>
          <a:lstStyle/>
          <a:p>
            <a:r>
              <a:rPr lang="en-US" sz="2400" dirty="0"/>
              <a:t>Most semantics need some notion of </a:t>
            </a:r>
            <a:r>
              <a:rPr lang="en-US" sz="2400" i="1" dirty="0"/>
              <a:t>state.  </a:t>
            </a:r>
            <a:r>
              <a:rPr lang="en-US" sz="2400" dirty="0"/>
              <a:t>A state holds all the semantic ingredients to fully define the meaning of a given program or fragment of program.</a:t>
            </a:r>
          </a:p>
          <a:p>
            <a:r>
              <a:rPr lang="en-US" sz="2400" dirty="0"/>
              <a:t>For IMP, a state is a </a:t>
            </a:r>
            <a:r>
              <a:rPr lang="en-US" sz="2400" i="1" dirty="0"/>
              <a:t>partial finite-domain function </a:t>
            </a:r>
            <a:r>
              <a:rPr lang="en-US" sz="2400" dirty="0"/>
              <a:t>from identifiers to integers (i.e., a function defined only on a finite subset of identifiers and undefined on the rest), written using a half-arrow:</a:t>
            </a:r>
          </a:p>
          <a:p>
            <a:pPr lvl="1"/>
            <a:endParaRPr lang="en-US" sz="2100" dirty="0"/>
          </a:p>
          <a:p>
            <a:pPr lvl="1"/>
            <a:endParaRPr lang="en-US" sz="2100" dirty="0"/>
          </a:p>
          <a:p>
            <a:r>
              <a:rPr lang="en-US" sz="2400" dirty="0"/>
              <a:t>We let </a:t>
            </a:r>
            <a:r>
              <a:rPr lang="en-US" sz="2400" i="1" dirty="0"/>
              <a:t>State</a:t>
            </a:r>
            <a:r>
              <a:rPr lang="en-US" sz="2400" dirty="0"/>
              <a:t> denote the set of such functions, and may write it</a:t>
            </a:r>
          </a:p>
          <a:p>
            <a:endParaRPr lang="en-US" sz="2400" dirty="0"/>
          </a:p>
          <a:p>
            <a:pPr>
              <a:buNone/>
            </a:pPr>
            <a:r>
              <a:rPr lang="en-US" sz="2400" dirty="0"/>
              <a:t>    </a:t>
            </a:r>
          </a:p>
          <a:p>
            <a:pPr>
              <a:buNone/>
            </a:pPr>
            <a:r>
              <a:rPr lang="en-US" sz="2400" dirty="0"/>
              <a:t>    or</a:t>
            </a:r>
          </a:p>
        </p:txBody>
      </p:sp>
      <p:pic>
        <p:nvPicPr>
          <p:cNvPr id="2051" name="Picture 3"/>
          <p:cNvPicPr>
            <a:picLocks noChangeAspect="1" noChangeArrowheads="1"/>
          </p:cNvPicPr>
          <p:nvPr/>
        </p:nvPicPr>
        <p:blipFill>
          <a:blip r:embed="rId2" cstate="print"/>
          <a:srcRect/>
          <a:stretch>
            <a:fillRect/>
          </a:stretch>
        </p:blipFill>
        <p:spPr bwMode="auto">
          <a:xfrm>
            <a:off x="3505200" y="3886200"/>
            <a:ext cx="1809750" cy="45961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3276600" y="5105400"/>
            <a:ext cx="2438400" cy="50649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3276600" y="6131447"/>
            <a:ext cx="2590800" cy="49795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66236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Boolean</a:t>
            </a:r>
          </a:p>
        </p:txBody>
      </p:sp>
      <p:pic>
        <p:nvPicPr>
          <p:cNvPr id="8194" name="Picture 2"/>
          <p:cNvPicPr>
            <a:picLocks noChangeAspect="1" noChangeArrowheads="1"/>
          </p:cNvPicPr>
          <p:nvPr/>
        </p:nvPicPr>
        <p:blipFill>
          <a:blip r:embed="rId2" cstate="print"/>
          <a:srcRect/>
          <a:stretch>
            <a:fillRect/>
          </a:stretch>
        </p:blipFill>
        <p:spPr bwMode="auto">
          <a:xfrm>
            <a:off x="1038225" y="1752600"/>
            <a:ext cx="7067550" cy="4953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Statements</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29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Statements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96112"/>
            <a:ext cx="9143999" cy="319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in Rewriting Logic</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Any MSOS can be associated a rewrite logic theory (or, equivalently, a Maude module)</a:t>
            </a:r>
          </a:p>
          <a:p>
            <a:r>
              <a:rPr lang="en-US" sz="2400" dirty="0"/>
              <a:t>Idea:</a:t>
            </a:r>
          </a:p>
          <a:p>
            <a:pPr lvl="1"/>
            <a:r>
              <a:rPr lang="en-US" sz="2100" dirty="0" err="1"/>
              <a:t>Desugar</a:t>
            </a:r>
            <a:r>
              <a:rPr lang="en-US" sz="2100" dirty="0"/>
              <a:t> MSOS into SOS</a:t>
            </a:r>
          </a:p>
          <a:p>
            <a:pPr lvl="1"/>
            <a:r>
              <a:rPr lang="en-US" sz="2100" dirty="0"/>
              <a:t>Apply the SOS-to-rewriting-logic representation, but</a:t>
            </a:r>
          </a:p>
          <a:p>
            <a:pPr lvl="1"/>
            <a:r>
              <a:rPr lang="en-US" sz="2100" dirty="0"/>
              <a:t>Hold the non-syntactic configuration components in an ACI-data-structure, so that we can use ACI matching to retrieve only the fields of interest (which need to be read or written to)</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in Maude</a:t>
            </a:r>
          </a:p>
        </p:txBody>
      </p:sp>
      <p:sp>
        <p:nvSpPr>
          <p:cNvPr id="3" name="Content Placeholder 2"/>
          <p:cNvSpPr>
            <a:spLocks noGrp="1"/>
          </p:cNvSpPr>
          <p:nvPr>
            <p:ph sz="quarter" idx="1"/>
          </p:nvPr>
        </p:nvSpPr>
        <p:spPr/>
        <p:txBody>
          <a:bodyPr>
            <a:normAutofit/>
          </a:bodyPr>
          <a:lstStyle/>
          <a:p>
            <a:r>
              <a:rPr lang="en-US" sz="2400" dirty="0"/>
              <a:t>See file</a:t>
            </a:r>
          </a:p>
          <a:p>
            <a:pPr lvl="1"/>
            <a:r>
              <a:rPr lang="en-US" sz="2100" b="1" dirty="0">
                <a:solidFill>
                  <a:srgbClr val="0070C0"/>
                </a:solidFill>
                <a:latin typeface="Courier New" pitchFamily="49" charset="0"/>
                <a:cs typeface="Courier New" pitchFamily="49" charset="0"/>
              </a:rPr>
              <a:t>imp-semantics-</a:t>
            </a:r>
            <a:r>
              <a:rPr lang="en-US" sz="2100" b="1" dirty="0" err="1">
                <a:solidFill>
                  <a:srgbClr val="0070C0"/>
                </a:solidFill>
                <a:latin typeface="Courier New" pitchFamily="49" charset="0"/>
                <a:cs typeface="Courier New" pitchFamily="49" charset="0"/>
              </a:rPr>
              <a:t>msos.maude</a:t>
            </a:r>
            <a:r>
              <a:rPr lang="en-US" sz="2100" dirty="0">
                <a:solidFill>
                  <a:srgbClr val="0070C0"/>
                </a:solidFill>
              </a:rPr>
              <a:t> </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RSEC</a:t>
            </a:r>
          </a:p>
        </p:txBody>
      </p:sp>
      <p:sp>
        <p:nvSpPr>
          <p:cNvPr id="5" name="Subtitle 4"/>
          <p:cNvSpPr>
            <a:spLocks noGrp="1"/>
          </p:cNvSpPr>
          <p:nvPr>
            <p:ph type="subTitle" idx="1"/>
          </p:nvPr>
        </p:nvSpPr>
        <p:spPr/>
        <p:txBody>
          <a:bodyPr/>
          <a:lstStyle/>
          <a:p>
            <a:r>
              <a:rPr lang="en-US" dirty="0"/>
              <a:t>Reduction semantics with evaluation contexts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Semantics with Evaluation Contexts (RSEC)</a:t>
            </a:r>
          </a:p>
        </p:txBody>
      </p:sp>
      <p:sp>
        <p:nvSpPr>
          <p:cNvPr id="3" name="Content Placeholder 2"/>
          <p:cNvSpPr>
            <a:spLocks noGrp="1"/>
          </p:cNvSpPr>
          <p:nvPr>
            <p:ph sz="quarter" idx="1"/>
          </p:nvPr>
        </p:nvSpPr>
        <p:spPr>
          <a:xfrm>
            <a:off x="612648" y="1600200"/>
            <a:ext cx="8226552" cy="4495800"/>
          </a:xfrm>
        </p:spPr>
        <p:txBody>
          <a:bodyPr>
            <a:normAutofit lnSpcReduction="10000"/>
          </a:bodyPr>
          <a:lstStyle/>
          <a:p>
            <a:r>
              <a:rPr lang="en-US" sz="2400" dirty="0"/>
              <a:t>Matthias </a:t>
            </a:r>
            <a:r>
              <a:rPr lang="en-US" sz="2400" dirty="0" err="1"/>
              <a:t>Felleisen</a:t>
            </a:r>
            <a:r>
              <a:rPr lang="en-US" sz="2400" dirty="0"/>
              <a:t> and collaborators (1992)</a:t>
            </a:r>
          </a:p>
          <a:p>
            <a:r>
              <a:rPr lang="en-US" sz="2400" dirty="0"/>
              <a:t>Previous operational approaches encoded the program execution context as a proof context, by means of rule conditions or premises</a:t>
            </a:r>
          </a:p>
          <a:p>
            <a:pPr lvl="1"/>
            <a:r>
              <a:rPr lang="en-US" sz="2100" dirty="0"/>
              <a:t>This has a series of advantages, but makes it hard to define control intensive features, such as abrupt termination, exceptions, call/cc, etc.</a:t>
            </a:r>
          </a:p>
          <a:p>
            <a:r>
              <a:rPr lang="en-US" sz="2400" dirty="0"/>
              <a:t>We would like to have the execution context explicit, so that we can easily save it, change it, or even delete it</a:t>
            </a:r>
          </a:p>
          <a:p>
            <a:r>
              <a:rPr lang="en-US" sz="2400" dirty="0"/>
              <a:t>Reduction semantics with evaluation contexts does precisely that</a:t>
            </a:r>
          </a:p>
          <a:p>
            <a:pPr lvl="1"/>
            <a:r>
              <a:rPr lang="en-US" sz="2100" dirty="0"/>
              <a:t>It allows to formally define </a:t>
            </a:r>
            <a:r>
              <a:rPr lang="en-US" sz="2100" i="1" dirty="0"/>
              <a:t>evaluation contexts</a:t>
            </a:r>
          </a:p>
          <a:p>
            <a:pPr lvl="1"/>
            <a:r>
              <a:rPr lang="en-US" sz="2100" dirty="0"/>
              <a:t>Rules become mostly </a:t>
            </a:r>
            <a:r>
              <a:rPr lang="en-US" sz="2100" i="1" dirty="0"/>
              <a:t>unconditional</a:t>
            </a:r>
          </a:p>
          <a:p>
            <a:pPr lvl="1"/>
            <a:r>
              <a:rPr lang="en-US" sz="2100" dirty="0"/>
              <a:t>Reductions can only happen “</a:t>
            </a:r>
            <a:r>
              <a:rPr lang="en-US" sz="2100" i="1" dirty="0"/>
              <a:t>in context</a:t>
            </a:r>
            <a:r>
              <a:rPr lang="en-US" sz="2100" dirty="0"/>
              <a:t>”</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and Plugging</a:t>
            </a:r>
          </a:p>
        </p:txBody>
      </p:sp>
      <p:sp>
        <p:nvSpPr>
          <p:cNvPr id="3" name="Content Placeholder 2"/>
          <p:cNvSpPr>
            <a:spLocks noGrp="1"/>
          </p:cNvSpPr>
          <p:nvPr>
            <p:ph sz="quarter" idx="1"/>
          </p:nvPr>
        </p:nvSpPr>
        <p:spPr/>
        <p:txBody>
          <a:bodyPr>
            <a:normAutofit/>
          </a:bodyPr>
          <a:lstStyle/>
          <a:p>
            <a:r>
              <a:rPr lang="en-US" sz="2400" dirty="0"/>
              <a:t>RSEC relies on reversible implicit mechanisms to</a:t>
            </a:r>
          </a:p>
          <a:p>
            <a:pPr lvl="1"/>
            <a:r>
              <a:rPr lang="en-US" sz="2100" dirty="0"/>
              <a:t>Split syntax into an evaluation context and a </a:t>
            </a:r>
            <a:r>
              <a:rPr lang="en-US" sz="2100" dirty="0" err="1"/>
              <a:t>redex</a:t>
            </a:r>
            <a:endParaRPr lang="en-US" sz="2100" dirty="0"/>
          </a:p>
          <a:p>
            <a:pPr lvl="1"/>
            <a:r>
              <a:rPr lang="en-US" sz="2100" dirty="0"/>
              <a:t>Plug a </a:t>
            </a:r>
            <a:r>
              <a:rPr lang="en-US" sz="2100" dirty="0" err="1"/>
              <a:t>redex</a:t>
            </a:r>
            <a:r>
              <a:rPr lang="en-US" sz="2100" dirty="0"/>
              <a:t> into an evaluation contexts and obtain syntax again</a:t>
            </a:r>
          </a:p>
        </p:txBody>
      </p:sp>
      <p:pic>
        <p:nvPicPr>
          <p:cNvPr id="11266" name="Picture 2"/>
          <p:cNvPicPr>
            <a:picLocks noChangeAspect="1" noChangeArrowheads="1"/>
          </p:cNvPicPr>
          <p:nvPr/>
        </p:nvPicPr>
        <p:blipFill>
          <a:blip r:embed="rId2" cstate="print"/>
          <a:srcRect/>
          <a:stretch>
            <a:fillRect/>
          </a:stretch>
        </p:blipFill>
        <p:spPr bwMode="auto">
          <a:xfrm>
            <a:off x="1157288" y="3048000"/>
            <a:ext cx="6829425" cy="27813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3248025" y="6019800"/>
            <a:ext cx="1628775" cy="5715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Contexts</a:t>
            </a:r>
          </a:p>
        </p:txBody>
      </p:sp>
      <p:sp>
        <p:nvSpPr>
          <p:cNvPr id="3" name="Content Placeholder 2"/>
          <p:cNvSpPr>
            <a:spLocks noGrp="1"/>
          </p:cNvSpPr>
          <p:nvPr>
            <p:ph sz="quarter" idx="1"/>
          </p:nvPr>
        </p:nvSpPr>
        <p:spPr/>
        <p:txBody>
          <a:bodyPr>
            <a:normAutofit/>
          </a:bodyPr>
          <a:lstStyle/>
          <a:p>
            <a:r>
              <a:rPr lang="en-US" sz="2400" dirty="0"/>
              <a:t>Evaluation contexts are typically defined by the same means that we use to define the language syntax, that is, grammars</a:t>
            </a:r>
          </a:p>
          <a:p>
            <a:r>
              <a:rPr lang="en-US" sz="2400" dirty="0"/>
              <a:t>The </a:t>
            </a:r>
            <a:r>
              <a:rPr lang="en-US" sz="2400" i="1" dirty="0"/>
              <a:t>hole</a:t>
            </a:r>
            <a:r>
              <a:rPr lang="en-US" sz="2400" dirty="0"/>
              <a:t> </a:t>
            </a:r>
            <a:r>
              <a:rPr lang="en-US" sz="1800" b="1" dirty="0">
                <a:sym typeface="Wingdings 2"/>
              </a:rPr>
              <a:t></a:t>
            </a:r>
            <a:r>
              <a:rPr lang="en-US" sz="2400" dirty="0">
                <a:sym typeface="Wingdings 2"/>
              </a:rPr>
              <a:t> represents the place where </a:t>
            </a:r>
            <a:r>
              <a:rPr lang="en-US" sz="2400" dirty="0" err="1">
                <a:sym typeface="Wingdings 2"/>
              </a:rPr>
              <a:t>redex</a:t>
            </a:r>
            <a:r>
              <a:rPr lang="en-US" sz="2400" dirty="0">
                <a:sym typeface="Wingdings 2"/>
              </a:rPr>
              <a:t> is to be plugged</a:t>
            </a:r>
            <a:endParaRPr lang="en-US" sz="2400" dirty="0"/>
          </a:p>
          <a:p>
            <a:r>
              <a:rPr lang="en-US" sz="2400" dirty="0"/>
              <a:t>Example:</a:t>
            </a:r>
          </a:p>
        </p:txBody>
      </p:sp>
      <p:pic>
        <p:nvPicPr>
          <p:cNvPr id="12290" name="Picture 2"/>
          <p:cNvPicPr>
            <a:picLocks noChangeAspect="1" noChangeArrowheads="1"/>
          </p:cNvPicPr>
          <p:nvPr/>
        </p:nvPicPr>
        <p:blipFill>
          <a:blip r:embed="rId2" cstate="print"/>
          <a:srcRect/>
          <a:stretch>
            <a:fillRect/>
          </a:stretch>
        </p:blipFill>
        <p:spPr bwMode="auto">
          <a:xfrm>
            <a:off x="1447800" y="3552825"/>
            <a:ext cx="6457950" cy="27717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Evaluation Contexts</a:t>
            </a:r>
          </a:p>
        </p:txBody>
      </p:sp>
      <p:pic>
        <p:nvPicPr>
          <p:cNvPr id="13315" name="Picture 3"/>
          <p:cNvPicPr>
            <a:picLocks noChangeAspect="1" noChangeArrowheads="1"/>
          </p:cNvPicPr>
          <p:nvPr/>
        </p:nvPicPr>
        <p:blipFill>
          <a:blip r:embed="rId2" cstate="print"/>
          <a:srcRect/>
          <a:stretch>
            <a:fillRect/>
          </a:stretch>
        </p:blipFill>
        <p:spPr bwMode="auto">
          <a:xfrm>
            <a:off x="704850" y="2047875"/>
            <a:ext cx="1885950" cy="27527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cstate="print"/>
          <a:srcRect/>
          <a:stretch>
            <a:fillRect/>
          </a:stretch>
        </p:blipFill>
        <p:spPr bwMode="auto">
          <a:xfrm>
            <a:off x="685800" y="5073417"/>
            <a:ext cx="4238625" cy="5143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Lookup, Update and Initialization</a:t>
            </a:r>
          </a:p>
        </p:txBody>
      </p:sp>
      <p:sp>
        <p:nvSpPr>
          <p:cNvPr id="3" name="Content Placeholder 2"/>
          <p:cNvSpPr>
            <a:spLocks noGrp="1"/>
          </p:cNvSpPr>
          <p:nvPr>
            <p:ph sz="quarter" idx="1"/>
          </p:nvPr>
        </p:nvSpPr>
        <p:spPr/>
        <p:txBody>
          <a:bodyPr>
            <a:normAutofit/>
          </a:bodyPr>
          <a:lstStyle/>
          <a:p>
            <a:r>
              <a:rPr lang="en-US" sz="2400" dirty="0"/>
              <a:t>We may write states by enumerating each identifier binding.  For example, the following state binds </a:t>
            </a:r>
            <a:r>
              <a:rPr lang="en-US" sz="2400" i="1" dirty="0">
                <a:latin typeface="Times New Roman" pitchFamily="18" charset="0"/>
                <a:cs typeface="Times New Roman" pitchFamily="18" charset="0"/>
              </a:rPr>
              <a:t>x</a:t>
            </a:r>
            <a:r>
              <a:rPr lang="en-US" sz="2400" dirty="0"/>
              <a:t> to </a:t>
            </a:r>
            <a:r>
              <a:rPr lang="en-US" sz="2400" dirty="0">
                <a:latin typeface="Times New Roman" pitchFamily="18" charset="0"/>
                <a:cs typeface="Times New Roman" pitchFamily="18" charset="0"/>
              </a:rPr>
              <a:t>8</a:t>
            </a:r>
            <a:r>
              <a:rPr lang="en-US" sz="2400" dirty="0"/>
              <a:t> and </a:t>
            </a:r>
            <a:r>
              <a:rPr lang="en-US" sz="2400" i="1" dirty="0">
                <a:latin typeface="Times New Roman" pitchFamily="18" charset="0"/>
                <a:cs typeface="Times New Roman" pitchFamily="18" charset="0"/>
              </a:rPr>
              <a:t>y</a:t>
            </a:r>
            <a:r>
              <a:rPr lang="en-US" sz="2400" dirty="0"/>
              <a:t> to </a:t>
            </a:r>
            <a:r>
              <a:rPr lang="en-US" sz="2400" dirty="0">
                <a:latin typeface="Times New Roman" pitchFamily="18" charset="0"/>
                <a:cs typeface="Times New Roman" pitchFamily="18" charset="0"/>
              </a:rPr>
              <a:t>0</a:t>
            </a:r>
            <a:r>
              <a:rPr lang="en-US" sz="2400" dirty="0"/>
              <a:t>:</a:t>
            </a:r>
          </a:p>
          <a:p>
            <a:endParaRPr lang="en-US" sz="2400" dirty="0"/>
          </a:p>
          <a:p>
            <a:r>
              <a:rPr lang="en-US" sz="2400" dirty="0"/>
              <a:t>Typical state operations are lookup, update and initialization</a:t>
            </a:r>
          </a:p>
          <a:p>
            <a:r>
              <a:rPr lang="en-US" sz="2400" i="1" dirty="0">
                <a:solidFill>
                  <a:srgbClr val="0070C0"/>
                </a:solidFill>
              </a:rPr>
              <a:t>Lookup</a:t>
            </a:r>
          </a:p>
          <a:p>
            <a:pPr>
              <a:buNone/>
            </a:pPr>
            <a:endParaRPr lang="en-US" sz="2400" dirty="0"/>
          </a:p>
          <a:p>
            <a:r>
              <a:rPr lang="en-US" sz="2400" i="1" dirty="0">
                <a:solidFill>
                  <a:srgbClr val="0070C0"/>
                </a:solidFill>
              </a:rPr>
              <a:t>Update</a:t>
            </a:r>
          </a:p>
          <a:p>
            <a:pPr>
              <a:buNone/>
            </a:pPr>
            <a:endParaRPr lang="en-US" sz="2400" dirty="0"/>
          </a:p>
          <a:p>
            <a:r>
              <a:rPr lang="en-US" sz="2400" i="1" dirty="0">
                <a:solidFill>
                  <a:srgbClr val="0070C0"/>
                </a:solidFill>
              </a:rPr>
              <a:t>Initialization</a:t>
            </a:r>
          </a:p>
        </p:txBody>
      </p:sp>
      <p:pic>
        <p:nvPicPr>
          <p:cNvPr id="3077" name="Picture 5"/>
          <p:cNvPicPr>
            <a:picLocks noChangeAspect="1" noChangeArrowheads="1"/>
          </p:cNvPicPr>
          <p:nvPr/>
        </p:nvPicPr>
        <p:blipFill>
          <a:blip r:embed="rId2" cstate="print"/>
          <a:srcRect/>
          <a:stretch>
            <a:fillRect/>
          </a:stretch>
        </p:blipFill>
        <p:spPr bwMode="auto">
          <a:xfrm>
            <a:off x="3013745" y="5648325"/>
            <a:ext cx="4086225" cy="371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3743325" y="2470383"/>
            <a:ext cx="1657350" cy="323850"/>
          </a:xfrm>
          <a:prstGeom prst="rect">
            <a:avLst/>
          </a:prstGeom>
          <a:noFill/>
          <a:ln w="9525">
            <a:noFill/>
            <a:miter lim="800000"/>
            <a:headEnd/>
            <a:tailEnd/>
          </a:ln>
          <a:effectLst/>
        </p:spPr>
      </p:pic>
      <p:sp>
        <p:nvSpPr>
          <p:cNvPr id="8" name="TextBox 7"/>
          <p:cNvSpPr txBox="1"/>
          <p:nvPr/>
        </p:nvSpPr>
        <p:spPr>
          <a:xfrm>
            <a:off x="2735510" y="2400379"/>
            <a:ext cx="830677" cy="461665"/>
          </a:xfrm>
          <a:prstGeom prst="rect">
            <a:avLst/>
          </a:prstGeom>
          <a:noFill/>
        </p:spPr>
        <p:txBody>
          <a:bodyPr wrap="none" rtlCol="0">
            <a:spAutoFit/>
          </a:bodyPr>
          <a:lstStyle/>
          <a:p>
            <a:r>
              <a:rPr lang="en-US" sz="2400" i="1" dirty="0">
                <a:latin typeface="Times New Roman" pitchFamily="18" charset="0"/>
                <a:cs typeface="Times New Roman" pitchFamily="18" charset="0"/>
                <a:sym typeface="Symbol"/>
              </a:rPr>
              <a:t></a:t>
            </a:r>
            <a:r>
              <a:rPr lang="en-US" sz="2400" dirty="0">
                <a:sym typeface="Symbol"/>
              </a:rPr>
              <a:t>   </a:t>
            </a:r>
            <a:r>
              <a:rPr lang="en-US" sz="2400" dirty="0"/>
              <a:t>=</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590925"/>
            <a:ext cx="28575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4495800"/>
            <a:ext cx="4133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Evaluation Contexts</a:t>
            </a:r>
          </a:p>
        </p:txBody>
      </p:sp>
      <p:pic>
        <p:nvPicPr>
          <p:cNvPr id="14338" name="Picture 2"/>
          <p:cNvPicPr>
            <a:picLocks noChangeAspect="1" noChangeArrowheads="1"/>
          </p:cNvPicPr>
          <p:nvPr/>
        </p:nvPicPr>
        <p:blipFill>
          <a:blip r:embed="rId2" cstate="print"/>
          <a:srcRect/>
          <a:stretch>
            <a:fillRect/>
          </a:stretch>
        </p:blipFill>
        <p:spPr bwMode="auto">
          <a:xfrm>
            <a:off x="657225" y="1981200"/>
            <a:ext cx="1476375" cy="20002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619125" y="4267200"/>
            <a:ext cx="1971675" cy="4572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619125" y="5029200"/>
            <a:ext cx="1285875" cy="466725"/>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628650" y="5762625"/>
            <a:ext cx="5924550" cy="4857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Splitting/Plugging of Syntax</a:t>
            </a:r>
          </a:p>
        </p:txBody>
      </p:sp>
      <p:pic>
        <p:nvPicPr>
          <p:cNvPr id="15362" name="Picture 2"/>
          <p:cNvPicPr>
            <a:picLocks noChangeAspect="1" noChangeArrowheads="1"/>
          </p:cNvPicPr>
          <p:nvPr/>
        </p:nvPicPr>
        <p:blipFill>
          <a:blip r:embed="rId2" cstate="print"/>
          <a:srcRect/>
          <a:stretch>
            <a:fillRect/>
          </a:stretch>
        </p:blipFill>
        <p:spPr bwMode="auto">
          <a:xfrm>
            <a:off x="533400" y="1752600"/>
            <a:ext cx="2562225" cy="67627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cstate="print"/>
          <a:srcRect/>
          <a:stretch>
            <a:fillRect/>
          </a:stretch>
        </p:blipFill>
        <p:spPr bwMode="auto">
          <a:xfrm>
            <a:off x="619125" y="3276600"/>
            <a:ext cx="7458075" cy="68580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cstate="print"/>
          <a:srcRect/>
          <a:stretch>
            <a:fillRect/>
          </a:stretch>
        </p:blipFill>
        <p:spPr bwMode="auto">
          <a:xfrm>
            <a:off x="5038725" y="3905250"/>
            <a:ext cx="2962275" cy="666750"/>
          </a:xfrm>
          <a:prstGeom prst="rect">
            <a:avLst/>
          </a:prstGeom>
          <a:noFill/>
          <a:ln w="9525">
            <a:noFill/>
            <a:miter lim="800000"/>
            <a:headEnd/>
            <a:tailEnd/>
          </a:ln>
          <a:effectLst/>
        </p:spPr>
      </p:pic>
      <p:pic>
        <p:nvPicPr>
          <p:cNvPr id="15366" name="Picture 6"/>
          <p:cNvPicPr>
            <a:picLocks noChangeAspect="1" noChangeArrowheads="1"/>
          </p:cNvPicPr>
          <p:nvPr/>
        </p:nvPicPr>
        <p:blipFill>
          <a:blip r:embed="rId5" cstate="print"/>
          <a:srcRect/>
          <a:stretch>
            <a:fillRect/>
          </a:stretch>
        </p:blipFill>
        <p:spPr bwMode="auto">
          <a:xfrm>
            <a:off x="609600" y="5257800"/>
            <a:ext cx="7515225" cy="590550"/>
          </a:xfrm>
          <a:prstGeom prst="rect">
            <a:avLst/>
          </a:prstGeom>
          <a:noFill/>
          <a:ln w="9525">
            <a:noFill/>
            <a:miter lim="800000"/>
            <a:headEnd/>
            <a:tailEnd/>
          </a:ln>
          <a:effectLst/>
        </p:spPr>
      </p:pic>
      <p:pic>
        <p:nvPicPr>
          <p:cNvPr id="15367" name="Picture 7"/>
          <p:cNvPicPr>
            <a:picLocks noChangeAspect="1" noChangeArrowheads="1"/>
          </p:cNvPicPr>
          <p:nvPr/>
        </p:nvPicPr>
        <p:blipFill>
          <a:blip r:embed="rId6" cstate="print"/>
          <a:srcRect/>
          <a:stretch>
            <a:fillRect/>
          </a:stretch>
        </p:blipFill>
        <p:spPr bwMode="auto">
          <a:xfrm>
            <a:off x="3705225" y="5791200"/>
            <a:ext cx="4600575" cy="657225"/>
          </a:xfrm>
          <a:prstGeom prst="rect">
            <a:avLst/>
          </a:prstGeom>
          <a:noFill/>
          <a:ln w="9525">
            <a:noFill/>
            <a:miter lim="800000"/>
            <a:headEnd/>
            <a:tailEnd/>
          </a:ln>
          <a:effectLst/>
        </p:spPr>
      </p:pic>
      <p:pic>
        <p:nvPicPr>
          <p:cNvPr id="15368" name="Picture 8"/>
          <p:cNvPicPr>
            <a:picLocks noChangeAspect="1" noChangeArrowheads="1"/>
          </p:cNvPicPr>
          <p:nvPr/>
        </p:nvPicPr>
        <p:blipFill>
          <a:blip r:embed="rId7" cstate="print"/>
          <a:srcRect/>
          <a:stretch>
            <a:fillRect/>
          </a:stretch>
        </p:blipFill>
        <p:spPr bwMode="auto">
          <a:xfrm>
            <a:off x="3758967" y="6385595"/>
            <a:ext cx="1162050" cy="4381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Rule of RSEC</a:t>
            </a:r>
          </a:p>
        </p:txBody>
      </p:sp>
      <p:sp>
        <p:nvSpPr>
          <p:cNvPr id="3" name="Content Placeholder 2"/>
          <p:cNvSpPr>
            <a:spLocks noGrp="1"/>
          </p:cNvSpPr>
          <p:nvPr>
            <p:ph sz="quarter" idx="1"/>
          </p:nvPr>
        </p:nvSpPr>
        <p:spPr>
          <a:xfrm>
            <a:off x="612648" y="1600200"/>
            <a:ext cx="8153400" cy="4953000"/>
          </a:xfrm>
        </p:spPr>
        <p:txBody>
          <a:bodyPr>
            <a:normAutofit/>
          </a:bodyPr>
          <a:lstStyle/>
          <a:p>
            <a:endParaRPr lang="en-US" sz="2400" dirty="0"/>
          </a:p>
          <a:p>
            <a:endParaRPr lang="en-US" sz="2400" dirty="0"/>
          </a:p>
          <a:p>
            <a:endParaRPr lang="en-US" sz="2400" dirty="0"/>
          </a:p>
          <a:p>
            <a:endParaRPr lang="en-US" sz="2400" dirty="0"/>
          </a:p>
          <a:p>
            <a:endParaRPr lang="en-US" sz="2400" dirty="0"/>
          </a:p>
          <a:p>
            <a:r>
              <a:rPr lang="en-US" sz="2400" dirty="0"/>
              <a:t>The characteristic rule of RSEC allows us to only define semantic rules stating how </a:t>
            </a:r>
            <a:r>
              <a:rPr lang="en-US" sz="2400" dirty="0" err="1"/>
              <a:t>redexes</a:t>
            </a:r>
            <a:r>
              <a:rPr lang="en-US" sz="2400" dirty="0"/>
              <a:t> are reduced</a:t>
            </a:r>
          </a:p>
          <a:p>
            <a:pPr lvl="1"/>
            <a:r>
              <a:rPr lang="en-US" sz="2100" dirty="0"/>
              <a:t>This significantly reduces the number of rules</a:t>
            </a:r>
          </a:p>
          <a:p>
            <a:pPr lvl="1"/>
            <a:r>
              <a:rPr lang="en-US" sz="2100" dirty="0"/>
              <a:t>The semantic rules are mostly unconditional (no premises)</a:t>
            </a:r>
          </a:p>
          <a:p>
            <a:pPr lvl="1"/>
            <a:r>
              <a:rPr lang="en-US" sz="2100" dirty="0"/>
              <a:t>The overall result is a semantics which is compact and easy to read and understand</a:t>
            </a:r>
          </a:p>
        </p:txBody>
      </p:sp>
      <p:pic>
        <p:nvPicPr>
          <p:cNvPr id="16387" name="Picture 3"/>
          <p:cNvPicPr>
            <a:picLocks noChangeAspect="1" noChangeArrowheads="1"/>
          </p:cNvPicPr>
          <p:nvPr/>
        </p:nvPicPr>
        <p:blipFill>
          <a:blip r:embed="rId2" cstate="print"/>
          <a:srcRect/>
          <a:stretch>
            <a:fillRect/>
          </a:stretch>
        </p:blipFill>
        <p:spPr bwMode="auto">
          <a:xfrm>
            <a:off x="3143250" y="2133600"/>
            <a:ext cx="2724150" cy="13525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of IMP – Evaluation Contexts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3999" cy="462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of IMP – Rules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17525"/>
            <a:ext cx="6733703" cy="533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Derivation</a:t>
            </a:r>
          </a:p>
        </p:txBody>
      </p:sp>
      <p:pic>
        <p:nvPicPr>
          <p:cNvPr id="1026" name="Picture 2"/>
          <p:cNvPicPr>
            <a:picLocks noChangeAspect="1" noChangeArrowheads="1"/>
          </p:cNvPicPr>
          <p:nvPr/>
        </p:nvPicPr>
        <p:blipFill>
          <a:blip r:embed="rId2" cstate="print"/>
          <a:srcRect/>
          <a:stretch>
            <a:fillRect/>
          </a:stretch>
        </p:blipFill>
        <p:spPr bwMode="auto">
          <a:xfrm>
            <a:off x="592822" y="1524000"/>
            <a:ext cx="8001000" cy="532112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in Rewriting Logic</a:t>
            </a:r>
          </a:p>
        </p:txBody>
      </p:sp>
      <p:sp>
        <p:nvSpPr>
          <p:cNvPr id="3" name="Content Placeholder 2"/>
          <p:cNvSpPr>
            <a:spLocks noGrp="1"/>
          </p:cNvSpPr>
          <p:nvPr>
            <p:ph sz="quarter" idx="1"/>
          </p:nvPr>
        </p:nvSpPr>
        <p:spPr/>
        <p:txBody>
          <a:bodyPr>
            <a:normAutofit/>
          </a:bodyPr>
          <a:lstStyle/>
          <a:p>
            <a:r>
              <a:rPr lang="en-US" sz="2400" dirty="0"/>
              <a:t>Like with the other styles, RSEC can also be faithfully represented in rewriting logic and, implicitly, in Maude</a:t>
            </a:r>
          </a:p>
          <a:p>
            <a:r>
              <a:rPr lang="en-US" sz="2400" dirty="0"/>
              <a:t>However, RSEC is context sensitive, while rewriting logic is not (rewriting logic allows rewriting strategies, but one can still not match and modify the context, as we can do in RSEC)</a:t>
            </a:r>
          </a:p>
          <a:p>
            <a:r>
              <a:rPr lang="en-US" sz="2400" dirty="0"/>
              <a:t>We therefore need</a:t>
            </a:r>
          </a:p>
          <a:p>
            <a:pPr lvl="1"/>
            <a:r>
              <a:rPr lang="en-US" sz="2100" dirty="0"/>
              <a:t> A mechanism to achieve context sensitivity (the splitting/plugging) in rewriting logic</a:t>
            </a:r>
          </a:p>
          <a:p>
            <a:pPr lvl="1"/>
            <a:r>
              <a:rPr lang="en-US" sz="2100" dirty="0"/>
              <a:t>Use that mechanism to represent the characteristic rule of RSEC</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Contexts in Rewriting Logic</a:t>
            </a:r>
          </a:p>
        </p:txBody>
      </p:sp>
      <p:sp>
        <p:nvSpPr>
          <p:cNvPr id="3" name="Content Placeholder 2"/>
          <p:cNvSpPr>
            <a:spLocks noGrp="1"/>
          </p:cNvSpPr>
          <p:nvPr>
            <p:ph sz="quarter" idx="1"/>
          </p:nvPr>
        </p:nvSpPr>
        <p:spPr/>
        <p:txBody>
          <a:bodyPr>
            <a:normAutofit/>
          </a:bodyPr>
          <a:lstStyle/>
          <a:p>
            <a:r>
              <a:rPr lang="en-US" sz="2400" dirty="0"/>
              <a:t>An evaluation context CFG production in RSEC has the form</a:t>
            </a:r>
          </a:p>
          <a:p>
            <a:endParaRPr lang="en-US" sz="2400" dirty="0"/>
          </a:p>
          <a:p>
            <a:endParaRPr lang="en-US" sz="2400" dirty="0"/>
          </a:p>
          <a:p>
            <a:r>
              <a:rPr lang="en-US" sz="2400" dirty="0"/>
              <a:t>Associate to each such production one rule and one equation:</a:t>
            </a:r>
          </a:p>
          <a:p>
            <a:endParaRPr lang="en-US" sz="2400" dirty="0"/>
          </a:p>
          <a:p>
            <a:endParaRPr lang="en-US" sz="2400" dirty="0"/>
          </a:p>
          <a:p>
            <a:endParaRPr lang="en-US" sz="2400" dirty="0"/>
          </a:p>
          <a:p>
            <a:r>
              <a:rPr lang="en-US" sz="2400" dirty="0"/>
              <a:t>Plus, we add one generic rule and one generic equation:</a:t>
            </a:r>
          </a:p>
        </p:txBody>
      </p:sp>
      <p:pic>
        <p:nvPicPr>
          <p:cNvPr id="2050" name="Picture 2"/>
          <p:cNvPicPr>
            <a:picLocks noChangeAspect="1" noChangeArrowheads="1"/>
          </p:cNvPicPr>
          <p:nvPr/>
        </p:nvPicPr>
        <p:blipFill>
          <a:blip r:embed="rId2" cstate="print"/>
          <a:srcRect/>
          <a:stretch>
            <a:fillRect/>
          </a:stretch>
        </p:blipFill>
        <p:spPr bwMode="auto">
          <a:xfrm>
            <a:off x="1828800" y="2305050"/>
            <a:ext cx="5229225" cy="4381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3598178"/>
            <a:ext cx="9144000" cy="387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52387" y="4247730"/>
            <a:ext cx="9091613" cy="341048"/>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3000375" y="5638800"/>
            <a:ext cx="2943225" cy="7524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Examples:</a:t>
            </a:r>
          </a:p>
        </p:txBody>
      </p:sp>
      <p:sp>
        <p:nvSpPr>
          <p:cNvPr id="3" name="Content Placeholder 2"/>
          <p:cNvSpPr>
            <a:spLocks noGrp="1"/>
          </p:cNvSpPr>
          <p:nvPr>
            <p:ph sz="quarter" idx="1"/>
          </p:nvPr>
        </p:nvSpPr>
        <p:spPr/>
        <p:txBody>
          <a:bodyPr>
            <a:normAutofit/>
          </a:bodyPr>
          <a:lstStyle/>
          <a:p>
            <a:r>
              <a:rPr lang="en-US" sz="2400" dirty="0"/>
              <a:t>For productions</a:t>
            </a:r>
          </a:p>
          <a:p>
            <a:endParaRPr lang="en-US" sz="2400" dirty="0"/>
          </a:p>
          <a:p>
            <a:endParaRPr lang="en-US" sz="2400" dirty="0"/>
          </a:p>
          <a:p>
            <a:pPr>
              <a:buNone/>
            </a:pPr>
            <a:r>
              <a:rPr lang="en-US" sz="2400" dirty="0"/>
              <a:t>we add the following rewrite logic rules and equations:  </a:t>
            </a:r>
          </a:p>
        </p:txBody>
      </p:sp>
      <p:pic>
        <p:nvPicPr>
          <p:cNvPr id="3074" name="Picture 2"/>
          <p:cNvPicPr>
            <a:picLocks noChangeAspect="1" noChangeArrowheads="1"/>
          </p:cNvPicPr>
          <p:nvPr/>
        </p:nvPicPr>
        <p:blipFill>
          <a:blip r:embed="rId2" cstate="print"/>
          <a:srcRect/>
          <a:stretch>
            <a:fillRect/>
          </a:stretch>
        </p:blipFill>
        <p:spPr bwMode="auto">
          <a:xfrm>
            <a:off x="4371975" y="1600200"/>
            <a:ext cx="4543425" cy="1314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09600" y="3810000"/>
            <a:ext cx="7972425" cy="29432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RSEC Reduction Rules in Rewriting Logic</a:t>
            </a:r>
          </a:p>
        </p:txBody>
      </p:sp>
      <p:pic>
        <p:nvPicPr>
          <p:cNvPr id="4098" name="Picture 2"/>
          <p:cNvPicPr>
            <a:picLocks noChangeAspect="1" noChangeArrowheads="1"/>
          </p:cNvPicPr>
          <p:nvPr/>
        </p:nvPicPr>
        <p:blipFill>
          <a:blip r:embed="rId2" cstate="print"/>
          <a:srcRect/>
          <a:stretch>
            <a:fillRect/>
          </a:stretch>
        </p:blipFill>
        <p:spPr bwMode="auto">
          <a:xfrm>
            <a:off x="228600" y="1752600"/>
            <a:ext cx="8763000" cy="487642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State in Maude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676400"/>
            <a:ext cx="79152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Examples</a:t>
            </a:r>
          </a:p>
        </p:txBody>
      </p:sp>
      <p:sp>
        <p:nvSpPr>
          <p:cNvPr id="3" name="Content Placeholder 2"/>
          <p:cNvSpPr>
            <a:spLocks noGrp="1"/>
          </p:cNvSpPr>
          <p:nvPr>
            <p:ph sz="quarter" idx="1"/>
          </p:nvPr>
        </p:nvSpPr>
        <p:spPr/>
        <p:txBody>
          <a:bodyPr>
            <a:normAutofit/>
          </a:bodyPr>
          <a:lstStyle/>
          <a:p>
            <a:r>
              <a:rPr lang="en-US" sz="2400" dirty="0"/>
              <a:t>One rule of first kind</a:t>
            </a:r>
          </a:p>
          <a:p>
            <a:endParaRPr lang="en-US" sz="2400" dirty="0"/>
          </a:p>
          <a:p>
            <a:endParaRPr lang="en-US" sz="2400" dirty="0"/>
          </a:p>
          <a:p>
            <a:r>
              <a:rPr lang="en-US" sz="2400" dirty="0"/>
              <a:t>No need for equations of second kind</a:t>
            </a:r>
          </a:p>
          <a:p>
            <a:r>
              <a:rPr lang="en-US" sz="2400" dirty="0"/>
              <a:t>Characteristic rule of RSEC:</a:t>
            </a:r>
          </a:p>
          <a:p>
            <a:endParaRPr lang="en-US" sz="2400" dirty="0"/>
          </a:p>
          <a:p>
            <a:endParaRPr lang="en-US" sz="2400" dirty="0"/>
          </a:p>
          <a:p>
            <a:r>
              <a:rPr lang="en-US" sz="2400" dirty="0"/>
              <a:t>The remaining rules are as natural as can be:</a:t>
            </a:r>
          </a:p>
        </p:txBody>
      </p:sp>
      <p:pic>
        <p:nvPicPr>
          <p:cNvPr id="5122" name="Picture 2"/>
          <p:cNvPicPr>
            <a:picLocks noChangeAspect="1" noChangeArrowheads="1"/>
          </p:cNvPicPr>
          <p:nvPr/>
        </p:nvPicPr>
        <p:blipFill>
          <a:blip r:embed="rId2" cstate="print"/>
          <a:srcRect/>
          <a:stretch>
            <a:fillRect/>
          </a:stretch>
        </p:blipFill>
        <p:spPr bwMode="auto">
          <a:xfrm>
            <a:off x="962025" y="2193459"/>
            <a:ext cx="5895975" cy="4476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914400" y="4010025"/>
            <a:ext cx="6391275" cy="48577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971550" y="5334000"/>
            <a:ext cx="5429250" cy="12573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of IMP in Maude</a:t>
            </a:r>
          </a:p>
        </p:txBody>
      </p:sp>
      <p:sp>
        <p:nvSpPr>
          <p:cNvPr id="3" name="Content Placeholder 2"/>
          <p:cNvSpPr>
            <a:spLocks noGrp="1"/>
          </p:cNvSpPr>
          <p:nvPr>
            <p:ph sz="quarter" idx="1"/>
          </p:nvPr>
        </p:nvSpPr>
        <p:spPr/>
        <p:txBody>
          <a:bodyPr>
            <a:normAutofit/>
          </a:bodyPr>
          <a:lstStyle/>
          <a:p>
            <a:r>
              <a:rPr lang="en-US" sz="2400" dirty="0"/>
              <a:t>See file</a:t>
            </a:r>
          </a:p>
          <a:p>
            <a:pPr lvl="1"/>
            <a:r>
              <a:rPr lang="en-US" sz="2100" b="1" dirty="0">
                <a:solidFill>
                  <a:srgbClr val="0070C0"/>
                </a:solidFill>
                <a:latin typeface="Courier New" pitchFamily="49" charset="0"/>
                <a:cs typeface="Courier New" pitchFamily="49" charset="0"/>
              </a:rPr>
              <a:t>imp-split-</a:t>
            </a:r>
            <a:r>
              <a:rPr lang="en-US" sz="2100" b="1" dirty="0" err="1">
                <a:solidFill>
                  <a:srgbClr val="0070C0"/>
                </a:solidFill>
                <a:latin typeface="Courier New" pitchFamily="49" charset="0"/>
                <a:cs typeface="Courier New" pitchFamily="49" charset="0"/>
              </a:rPr>
              <a:t>plug.maude</a:t>
            </a:r>
            <a:r>
              <a:rPr lang="en-US" sz="2100" dirty="0">
                <a:solidFill>
                  <a:srgbClr val="0070C0"/>
                </a:solidFill>
              </a:rPr>
              <a:t> </a:t>
            </a:r>
          </a:p>
          <a:p>
            <a:r>
              <a:rPr lang="en-US" sz="2400" dirty="0"/>
              <a:t>See files</a:t>
            </a:r>
          </a:p>
          <a:p>
            <a:pPr lvl="1"/>
            <a:r>
              <a:rPr lang="en-US" sz="2100" dirty="0"/>
              <a:t> </a:t>
            </a:r>
            <a:r>
              <a:rPr lang="en-US" sz="2100" b="1" dirty="0">
                <a:solidFill>
                  <a:srgbClr val="0070C0"/>
                </a:solidFill>
                <a:latin typeface="Courier New" pitchFamily="49" charset="0"/>
                <a:cs typeface="Courier New" pitchFamily="49" charset="0"/>
              </a:rPr>
              <a:t>imp-semantics-evaluation-contexts-1.maude</a:t>
            </a:r>
            <a:r>
              <a:rPr lang="en-US" sz="2100" dirty="0">
                <a:solidFill>
                  <a:srgbClr val="0070C0"/>
                </a:solidFill>
              </a:rPr>
              <a:t> </a:t>
            </a:r>
          </a:p>
          <a:p>
            <a:pPr lvl="1"/>
            <a:r>
              <a:rPr lang="en-US" sz="2100" dirty="0"/>
              <a:t> </a:t>
            </a:r>
            <a:r>
              <a:rPr lang="en-US" sz="2100" b="1" dirty="0">
                <a:solidFill>
                  <a:srgbClr val="0070C0"/>
                </a:solidFill>
                <a:latin typeface="Courier New" pitchFamily="49" charset="0"/>
                <a:cs typeface="Courier New" pitchFamily="49" charset="0"/>
              </a:rPr>
              <a:t>imp-semantics-evaluation-contexts-2.maude</a:t>
            </a:r>
            <a:r>
              <a:rPr lang="en-US" sz="2100" dirty="0">
                <a:solidFill>
                  <a:srgbClr val="0070C0"/>
                </a:solidFill>
              </a:rPr>
              <a:t> </a:t>
            </a:r>
          </a:p>
          <a:p>
            <a:pPr lvl="1"/>
            <a:r>
              <a:rPr lang="en-US" sz="2100" dirty="0"/>
              <a:t> </a:t>
            </a:r>
            <a:r>
              <a:rPr lang="en-US" sz="2100" b="1" dirty="0">
                <a:solidFill>
                  <a:srgbClr val="0070C0"/>
                </a:solidFill>
                <a:latin typeface="Courier New" pitchFamily="49" charset="0"/>
                <a:cs typeface="Courier New" pitchFamily="49" charset="0"/>
              </a:rPr>
              <a:t>imp-semantics-evaluation-contexts-3.maude</a:t>
            </a:r>
            <a:r>
              <a:rPr lang="en-US" sz="2100" dirty="0">
                <a:solidFill>
                  <a:srgbClr val="0070C0"/>
                </a:solidFill>
              </a:rPr>
              <a:t> </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CHAM</a:t>
            </a:r>
          </a:p>
        </p:txBody>
      </p:sp>
      <p:sp>
        <p:nvSpPr>
          <p:cNvPr id="5" name="Subtitle 4"/>
          <p:cNvSpPr>
            <a:spLocks noGrp="1"/>
          </p:cNvSpPr>
          <p:nvPr>
            <p:ph type="subTitle" idx="1"/>
          </p:nvPr>
        </p:nvSpPr>
        <p:spPr/>
        <p:txBody>
          <a:bodyPr/>
          <a:lstStyle/>
          <a:p>
            <a:r>
              <a:rPr lang="en-US" dirty="0"/>
              <a:t>The chemical abstract machine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78952" cy="990600"/>
          </a:xfrm>
        </p:spPr>
        <p:txBody>
          <a:bodyPr>
            <a:normAutofit fontScale="90000"/>
          </a:bodyPr>
          <a:lstStyle/>
          <a:p>
            <a:r>
              <a:rPr lang="en-US" dirty="0"/>
              <a:t>The Chemical Abstract Machine (CHAM)</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dirty="0"/>
              <a:t>Berry and </a:t>
            </a:r>
            <a:r>
              <a:rPr lang="en-US" sz="2400" dirty="0" err="1"/>
              <a:t>Boudol</a:t>
            </a:r>
            <a:r>
              <a:rPr lang="en-US" sz="2400" dirty="0"/>
              <a:t> (1992)</a:t>
            </a:r>
          </a:p>
          <a:p>
            <a:r>
              <a:rPr lang="en-US" sz="2400" dirty="0"/>
              <a:t>Both a model of concurrency and a specific semantic style</a:t>
            </a:r>
          </a:p>
          <a:p>
            <a:r>
              <a:rPr lang="en-US" sz="2400" dirty="0"/>
              <a:t>Chemical metaphor</a:t>
            </a:r>
          </a:p>
          <a:p>
            <a:pPr lvl="1"/>
            <a:r>
              <a:rPr lang="en-US" sz="2100" dirty="0"/>
              <a:t>States regarded as chemical </a:t>
            </a:r>
            <a:r>
              <a:rPr lang="en-US" sz="2100" i="1" dirty="0"/>
              <a:t>solutions</a:t>
            </a:r>
            <a:r>
              <a:rPr lang="en-US" sz="2100" dirty="0"/>
              <a:t> containing floating </a:t>
            </a:r>
            <a:r>
              <a:rPr lang="en-US" sz="2100" i="1" dirty="0"/>
              <a:t>molecules</a:t>
            </a:r>
          </a:p>
          <a:p>
            <a:pPr lvl="1"/>
            <a:r>
              <a:rPr lang="en-US" sz="2100" dirty="0"/>
              <a:t>Molecules can interact with each other by means of </a:t>
            </a:r>
            <a:r>
              <a:rPr lang="en-US" sz="2100" i="1" dirty="0"/>
              <a:t>reactions</a:t>
            </a:r>
          </a:p>
          <a:p>
            <a:pPr lvl="1"/>
            <a:r>
              <a:rPr lang="en-US" sz="2100" dirty="0"/>
              <a:t>Reactions take place </a:t>
            </a:r>
            <a:r>
              <a:rPr lang="en-US" sz="2100" i="1" dirty="0"/>
              <a:t>concurrently</a:t>
            </a:r>
            <a:r>
              <a:rPr lang="en-US" sz="2100" dirty="0"/>
              <a:t>, </a:t>
            </a:r>
            <a:r>
              <a:rPr lang="en-US" sz="2100" i="1" dirty="0"/>
              <a:t>unrestricted by context</a:t>
            </a:r>
          </a:p>
          <a:p>
            <a:pPr lvl="1"/>
            <a:r>
              <a:rPr lang="en-US" sz="2100" dirty="0"/>
              <a:t>Solutions are encapsulated within new molecules, using </a:t>
            </a:r>
            <a:r>
              <a:rPr lang="en-US" sz="2100" i="1" dirty="0"/>
              <a:t>membranes</a:t>
            </a:r>
          </a:p>
          <a:p>
            <a:pPr lvl="2"/>
            <a:r>
              <a:rPr lang="en-US" sz="1800" dirty="0"/>
              <a:t>The following is a solution containing </a:t>
            </a:r>
            <a:r>
              <a:rPr lang="en-US" sz="1800" i="1" dirty="0">
                <a:latin typeface="Times New Roman" pitchFamily="18" charset="0"/>
                <a:cs typeface="Times New Roman" pitchFamily="18" charset="0"/>
              </a:rPr>
              <a:t>k</a:t>
            </a:r>
            <a:r>
              <a:rPr lang="en-US" sz="1800" dirty="0"/>
              <a:t> molecules:</a:t>
            </a:r>
          </a:p>
        </p:txBody>
      </p:sp>
      <p:pic>
        <p:nvPicPr>
          <p:cNvPr id="1027" name="Picture 3"/>
          <p:cNvPicPr>
            <a:picLocks noChangeAspect="1" noChangeArrowheads="1"/>
          </p:cNvPicPr>
          <p:nvPr/>
        </p:nvPicPr>
        <p:blipFill>
          <a:blip r:embed="rId2" cstate="print"/>
          <a:srcRect/>
          <a:stretch>
            <a:fillRect/>
          </a:stretch>
        </p:blipFill>
        <p:spPr bwMode="auto">
          <a:xfrm>
            <a:off x="3200400" y="5029200"/>
            <a:ext cx="2495550" cy="4191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Syntax and Rules</a:t>
            </a:r>
          </a:p>
        </p:txBody>
      </p:sp>
      <p:pic>
        <p:nvPicPr>
          <p:cNvPr id="1026" name="Picture 2"/>
          <p:cNvPicPr>
            <a:picLocks noChangeAspect="1" noChangeArrowheads="1"/>
          </p:cNvPicPr>
          <p:nvPr/>
        </p:nvPicPr>
        <p:blipFill>
          <a:blip r:embed="rId2" cstate="print"/>
          <a:srcRect/>
          <a:stretch>
            <a:fillRect/>
          </a:stretch>
        </p:blipFill>
        <p:spPr bwMode="auto">
          <a:xfrm>
            <a:off x="1752600" y="2895600"/>
            <a:ext cx="3305175"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829050" y="3505200"/>
            <a:ext cx="2876550" cy="381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404757" y="3429000"/>
            <a:ext cx="114300" cy="457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1752600" y="4505325"/>
            <a:ext cx="4733925" cy="447675"/>
          </a:xfrm>
          <a:prstGeom prst="rect">
            <a:avLst/>
          </a:prstGeom>
          <a:noFill/>
          <a:ln w="9525">
            <a:noFill/>
            <a:miter lim="800000"/>
            <a:headEnd/>
            <a:tailEnd/>
          </a:ln>
          <a:effectLst/>
        </p:spPr>
      </p:pic>
      <p:sp>
        <p:nvSpPr>
          <p:cNvPr id="5" name="Rectangular Callout 4"/>
          <p:cNvSpPr/>
          <p:nvPr/>
        </p:nvSpPr>
        <p:spPr>
          <a:xfrm>
            <a:off x="6172200" y="2511552"/>
            <a:ext cx="914400" cy="612648"/>
          </a:xfrm>
          <a:prstGeom prst="wedgeRectCallout">
            <a:avLst>
              <a:gd name="adj1" fmla="val -126338"/>
              <a:gd name="adj2" fmla="val 1008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Airlock</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Rules</a:t>
            </a:r>
          </a:p>
        </p:txBody>
      </p:sp>
      <p:sp>
        <p:nvSpPr>
          <p:cNvPr id="3" name="Content Placeholder 2"/>
          <p:cNvSpPr>
            <a:spLocks noGrp="1"/>
          </p:cNvSpPr>
          <p:nvPr>
            <p:ph sz="quarter" idx="1"/>
          </p:nvPr>
        </p:nvSpPr>
        <p:spPr/>
        <p:txBody>
          <a:bodyPr>
            <a:normAutofit/>
          </a:bodyPr>
          <a:lstStyle/>
          <a:p>
            <a:r>
              <a:rPr lang="en-US" sz="2400" dirty="0"/>
              <a:t>Ordinary rewrite rules between solution terms:</a:t>
            </a:r>
          </a:p>
          <a:p>
            <a:endParaRPr lang="en-US" sz="2400" dirty="0"/>
          </a:p>
          <a:p>
            <a:endParaRPr lang="en-US" sz="2400" dirty="0"/>
          </a:p>
          <a:p>
            <a:endParaRPr lang="en-US" sz="2400" dirty="0"/>
          </a:p>
          <a:p>
            <a:r>
              <a:rPr lang="en-US" sz="2400" dirty="0"/>
              <a:t>Rewriting takes place </a:t>
            </a:r>
            <a:r>
              <a:rPr lang="en-US" sz="2400" i="1" dirty="0"/>
              <a:t>only within solutions</a:t>
            </a:r>
          </a:p>
          <a:p>
            <a:r>
              <a:rPr lang="en-US" sz="2400" dirty="0"/>
              <a:t>Three (metaphoric) kinds of rules</a:t>
            </a:r>
          </a:p>
          <a:p>
            <a:pPr lvl="1"/>
            <a:r>
              <a:rPr lang="en-US" sz="2100" i="1" dirty="0"/>
              <a:t>Heating</a:t>
            </a:r>
            <a:r>
              <a:rPr lang="en-US" sz="2100" dirty="0"/>
              <a:t> rules using         : structurally rearrange solution</a:t>
            </a:r>
          </a:p>
          <a:p>
            <a:pPr lvl="1"/>
            <a:r>
              <a:rPr lang="en-US" sz="2100" i="1" dirty="0"/>
              <a:t>Cooling</a:t>
            </a:r>
            <a:r>
              <a:rPr lang="en-US" sz="2100" dirty="0"/>
              <a:t> rules using         : clean up solution after reactions</a:t>
            </a:r>
          </a:p>
          <a:p>
            <a:pPr lvl="1"/>
            <a:r>
              <a:rPr lang="en-US" sz="2100" i="1" dirty="0"/>
              <a:t>Reaction</a:t>
            </a:r>
            <a:r>
              <a:rPr lang="en-US" sz="2100" dirty="0"/>
              <a:t> rules using         : change solution irreversibly</a:t>
            </a:r>
          </a:p>
        </p:txBody>
      </p:sp>
      <p:pic>
        <p:nvPicPr>
          <p:cNvPr id="4" name="Picture 3"/>
          <p:cNvPicPr>
            <a:picLocks noChangeAspect="1" noChangeArrowheads="1"/>
          </p:cNvPicPr>
          <p:nvPr/>
        </p:nvPicPr>
        <p:blipFill>
          <a:blip r:embed="rId2" cstate="print"/>
          <a:srcRect/>
          <a:stretch>
            <a:fillRect/>
          </a:stretch>
        </p:blipFill>
        <p:spPr bwMode="auto">
          <a:xfrm>
            <a:off x="2362200" y="2381250"/>
            <a:ext cx="4543425" cy="51435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a:stretch>
            <a:fillRect/>
          </a:stretch>
        </p:blipFill>
        <p:spPr bwMode="auto">
          <a:xfrm>
            <a:off x="3530367" y="4440922"/>
            <a:ext cx="314325" cy="266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521978" y="4848225"/>
            <a:ext cx="304800" cy="180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3521978" y="5212447"/>
            <a:ext cx="314325" cy="257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Airlock</a:t>
            </a:r>
          </a:p>
        </p:txBody>
      </p:sp>
      <p:sp>
        <p:nvSpPr>
          <p:cNvPr id="3" name="Content Placeholder 2"/>
          <p:cNvSpPr>
            <a:spLocks noGrp="1"/>
          </p:cNvSpPr>
          <p:nvPr>
            <p:ph sz="quarter" idx="1"/>
          </p:nvPr>
        </p:nvSpPr>
        <p:spPr/>
        <p:txBody>
          <a:bodyPr>
            <a:normAutofit/>
          </a:bodyPr>
          <a:lstStyle/>
          <a:p>
            <a:r>
              <a:rPr lang="en-US" sz="2400" dirty="0"/>
              <a:t>Allows to extract molecules from encapsulated solutions</a:t>
            </a:r>
          </a:p>
          <a:p>
            <a:r>
              <a:rPr lang="en-US" sz="2400" dirty="0"/>
              <a:t>Governed by two rules coming in a heating/cooling pair:</a:t>
            </a:r>
          </a:p>
        </p:txBody>
      </p:sp>
      <p:pic>
        <p:nvPicPr>
          <p:cNvPr id="2050" name="Picture 2"/>
          <p:cNvPicPr>
            <a:picLocks noChangeAspect="1" noChangeArrowheads="1"/>
          </p:cNvPicPr>
          <p:nvPr/>
        </p:nvPicPr>
        <p:blipFill>
          <a:blip r:embed="rId2" cstate="print"/>
          <a:srcRect/>
          <a:stretch>
            <a:fillRect/>
          </a:stretch>
        </p:blipFill>
        <p:spPr bwMode="auto">
          <a:xfrm>
            <a:off x="1547813" y="3114675"/>
            <a:ext cx="6048375" cy="619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CHAM Molecule Configuration for IMP</a:t>
            </a:r>
          </a:p>
        </p:txBody>
      </p:sp>
      <p:sp>
        <p:nvSpPr>
          <p:cNvPr id="3" name="Content Placeholder 2"/>
          <p:cNvSpPr>
            <a:spLocks noGrp="1"/>
          </p:cNvSpPr>
          <p:nvPr>
            <p:ph sz="quarter" idx="1"/>
          </p:nvPr>
        </p:nvSpPr>
        <p:spPr/>
        <p:txBody>
          <a:bodyPr>
            <a:normAutofit/>
          </a:bodyPr>
          <a:lstStyle/>
          <a:p>
            <a:r>
              <a:rPr lang="en-US" sz="2400" dirty="0"/>
              <a:t>A top-level solution containing two </a:t>
            </a:r>
            <a:r>
              <a:rPr lang="en-US" sz="2400" dirty="0" err="1"/>
              <a:t>subsolution</a:t>
            </a:r>
            <a:r>
              <a:rPr lang="en-US" sz="2400" dirty="0"/>
              <a:t> molecules</a:t>
            </a:r>
          </a:p>
          <a:p>
            <a:pPr lvl="1"/>
            <a:r>
              <a:rPr lang="en-US" sz="2100" dirty="0"/>
              <a:t>One for holding the syntax</a:t>
            </a:r>
          </a:p>
          <a:p>
            <a:pPr lvl="1"/>
            <a:r>
              <a:rPr lang="en-US" sz="2100" dirty="0"/>
              <a:t>Another for holding the state</a:t>
            </a:r>
          </a:p>
          <a:p>
            <a:pPr lvl="1"/>
            <a:endParaRPr lang="en-US" sz="2100" dirty="0"/>
          </a:p>
          <a:p>
            <a:pPr lvl="1"/>
            <a:endParaRPr lang="en-US" sz="2100" dirty="0"/>
          </a:p>
          <a:p>
            <a:pPr lvl="1"/>
            <a:endParaRPr lang="en-US" sz="2100" dirty="0"/>
          </a:p>
          <a:p>
            <a:pPr lvl="1"/>
            <a:endParaRPr lang="en-US" sz="2100" dirty="0"/>
          </a:p>
          <a:p>
            <a:r>
              <a:rPr lang="en-US" sz="2400" dirty="0"/>
              <a:t>Example:</a:t>
            </a:r>
          </a:p>
        </p:txBody>
      </p:sp>
      <p:pic>
        <p:nvPicPr>
          <p:cNvPr id="4" name="Picture 2"/>
          <p:cNvPicPr>
            <a:picLocks noChangeAspect="1" noChangeArrowheads="1"/>
          </p:cNvPicPr>
          <p:nvPr/>
        </p:nvPicPr>
        <p:blipFill>
          <a:blip r:embed="rId2" cstate="print"/>
          <a:srcRect/>
          <a:stretch>
            <a:fillRect/>
          </a:stretch>
        </p:blipFill>
        <p:spPr bwMode="auto">
          <a:xfrm>
            <a:off x="2971800" y="3483398"/>
            <a:ext cx="247650" cy="5429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4182611" y="3550073"/>
            <a:ext cx="228600" cy="476250"/>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4800600" y="3492923"/>
            <a:ext cx="247650" cy="542925"/>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5807978" y="3559598"/>
            <a:ext cx="228600" cy="476250"/>
          </a:xfrm>
          <a:prstGeom prst="rect">
            <a:avLst/>
          </a:prstGeom>
          <a:noFill/>
          <a:ln w="9525">
            <a:noFill/>
            <a:miter lim="800000"/>
            <a:headEnd/>
            <a:tailEnd/>
          </a:ln>
          <a:effectLst/>
        </p:spPr>
      </p:pic>
      <p:sp>
        <p:nvSpPr>
          <p:cNvPr id="8" name="TextBox 7"/>
          <p:cNvSpPr txBox="1"/>
          <p:nvPr/>
        </p:nvSpPr>
        <p:spPr>
          <a:xfrm>
            <a:off x="3124200" y="3467756"/>
            <a:ext cx="1176925" cy="523220"/>
          </a:xfrm>
          <a:prstGeom prst="rect">
            <a:avLst/>
          </a:prstGeom>
          <a:noFill/>
        </p:spPr>
        <p:txBody>
          <a:bodyPr wrap="none" rtlCol="0">
            <a:spAutoFit/>
          </a:bodyPr>
          <a:lstStyle/>
          <a:p>
            <a:r>
              <a:rPr lang="en-US" sz="2800" dirty="0"/>
              <a:t>Syntax</a:t>
            </a:r>
          </a:p>
        </p:txBody>
      </p:sp>
      <p:sp>
        <p:nvSpPr>
          <p:cNvPr id="9" name="TextBox 8"/>
          <p:cNvSpPr txBox="1"/>
          <p:nvPr/>
        </p:nvSpPr>
        <p:spPr>
          <a:xfrm>
            <a:off x="4953000" y="3477936"/>
            <a:ext cx="938077" cy="523220"/>
          </a:xfrm>
          <a:prstGeom prst="rect">
            <a:avLst/>
          </a:prstGeom>
          <a:noFill/>
        </p:spPr>
        <p:txBody>
          <a:bodyPr wrap="none" rtlCol="0">
            <a:spAutoFit/>
          </a:bodyPr>
          <a:lstStyle/>
          <a:p>
            <a:r>
              <a:rPr lang="en-US" sz="2800" dirty="0"/>
              <a:t>State</a:t>
            </a:r>
          </a:p>
        </p:txBody>
      </p:sp>
      <p:pic>
        <p:nvPicPr>
          <p:cNvPr id="10" name="Picture 2"/>
          <p:cNvPicPr>
            <a:picLocks noChangeAspect="1" noChangeArrowheads="1"/>
          </p:cNvPicPr>
          <p:nvPr/>
        </p:nvPicPr>
        <p:blipFill>
          <a:blip r:embed="rId2" cstate="print"/>
          <a:srcRect/>
          <a:stretch>
            <a:fillRect/>
          </a:stretch>
        </p:blipFill>
        <p:spPr bwMode="auto">
          <a:xfrm>
            <a:off x="2590800" y="3492923"/>
            <a:ext cx="247650" cy="542925"/>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6172200" y="3562350"/>
            <a:ext cx="228600" cy="4762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24025" y="5105400"/>
            <a:ext cx="5286375" cy="571500"/>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normAutofit fontScale="85000" lnSpcReduction="20000"/>
          </a:bodyPr>
          <a:lstStyle/>
          <a:p>
            <a:fld id="{B6F15528-21DE-4FAA-801E-634DDDAF4B2B}"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Airlock can be Problematic</a:t>
            </a:r>
          </a:p>
        </p:txBody>
      </p:sp>
      <p:sp>
        <p:nvSpPr>
          <p:cNvPr id="3" name="Content Placeholder 2"/>
          <p:cNvSpPr>
            <a:spLocks noGrp="1"/>
          </p:cNvSpPr>
          <p:nvPr>
            <p:ph sz="quarter" idx="1"/>
          </p:nvPr>
        </p:nvSpPr>
        <p:spPr>
          <a:xfrm>
            <a:off x="457200" y="1600200"/>
            <a:ext cx="8308848" cy="4495800"/>
          </a:xfrm>
        </p:spPr>
        <p:txBody>
          <a:bodyPr>
            <a:normAutofit/>
          </a:bodyPr>
          <a:lstStyle/>
          <a:p>
            <a:r>
              <a:rPr lang="en-US" sz="2400" dirty="0"/>
              <a:t>Airlock cannot be used to encode evaluation strategies; heating/cooling rules of the form</a:t>
            </a:r>
          </a:p>
          <a:p>
            <a:endParaRPr lang="en-US" sz="2400" dirty="0"/>
          </a:p>
          <a:p>
            <a:endParaRPr lang="en-US" sz="2400" dirty="0"/>
          </a:p>
          <a:p>
            <a:endParaRPr lang="en-US" sz="2400" dirty="0"/>
          </a:p>
          <a:p>
            <a:pPr>
              <a:buNone/>
            </a:pPr>
            <a:r>
              <a:rPr lang="en-US" sz="2400" dirty="0"/>
              <a:t>are problematic, because they yield ambiguity, e.g., </a:t>
            </a:r>
          </a:p>
        </p:txBody>
      </p:sp>
      <p:pic>
        <p:nvPicPr>
          <p:cNvPr id="4098" name="Picture 2"/>
          <p:cNvPicPr>
            <a:picLocks noChangeAspect="1" noChangeArrowheads="1"/>
          </p:cNvPicPr>
          <p:nvPr/>
        </p:nvPicPr>
        <p:blipFill>
          <a:blip r:embed="rId2" cstate="print"/>
          <a:srcRect/>
          <a:stretch>
            <a:fillRect/>
          </a:stretch>
        </p:blipFill>
        <p:spPr bwMode="auto">
          <a:xfrm>
            <a:off x="2595563" y="2524125"/>
            <a:ext cx="3952875"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131151" y="4448175"/>
            <a:ext cx="2638425" cy="4286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3905250" y="4495800"/>
            <a:ext cx="361950" cy="2857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4451768" y="4439919"/>
            <a:ext cx="2266950" cy="4000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1082043" y="5099682"/>
            <a:ext cx="7543800" cy="1666875"/>
          </a:xfrm>
          <a:prstGeom prst="rect">
            <a:avLst/>
          </a:prstGeom>
          <a:noFill/>
          <a:ln w="9525">
            <a:noFill/>
            <a:miter lim="800000"/>
            <a:headEnd/>
            <a:tailEnd/>
          </a:ln>
          <a:effectLst/>
        </p:spPr>
      </p:pic>
      <p:sp>
        <p:nvSpPr>
          <p:cNvPr id="9" name="Rounded Rectangle 8"/>
          <p:cNvSpPr/>
          <p:nvPr/>
        </p:nvSpPr>
        <p:spPr>
          <a:xfrm>
            <a:off x="990600" y="5105400"/>
            <a:ext cx="7696200" cy="1676400"/>
          </a:xfrm>
          <a:prstGeom prst="roundRect">
            <a:avLst/>
          </a:prstGeom>
          <a:solidFill>
            <a:srgbClr val="FFC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Representation of Syntax</a:t>
            </a:r>
          </a:p>
        </p:txBody>
      </p:sp>
      <p:sp>
        <p:nvSpPr>
          <p:cNvPr id="3" name="Content Placeholder 2"/>
          <p:cNvSpPr>
            <a:spLocks noGrp="1"/>
          </p:cNvSpPr>
          <p:nvPr>
            <p:ph sz="quarter" idx="1"/>
          </p:nvPr>
        </p:nvSpPr>
        <p:spPr/>
        <p:txBody>
          <a:bodyPr>
            <a:normAutofit/>
          </a:bodyPr>
          <a:lstStyle/>
          <a:p>
            <a:r>
              <a:rPr lang="en-US" sz="2400" dirty="0"/>
              <a:t>Other attempts fail, too (see the lecture notes)</a:t>
            </a:r>
          </a:p>
          <a:p>
            <a:r>
              <a:rPr lang="en-US" sz="2400" dirty="0"/>
              <a:t>We need some mechanism which is not based on airlocks</a:t>
            </a:r>
          </a:p>
          <a:p>
            <a:r>
              <a:rPr lang="en-US" sz="2400" dirty="0"/>
              <a:t>We borrow the representation approach of K</a:t>
            </a:r>
          </a:p>
          <a:p>
            <a:pPr lvl="1"/>
            <a:r>
              <a:rPr lang="en-US" sz="2100" dirty="0"/>
              <a:t>Term                           represented as</a:t>
            </a:r>
          </a:p>
          <a:p>
            <a:pPr lvl="1">
              <a:buNone/>
            </a:pPr>
            <a:endParaRPr lang="en-US" sz="3200" dirty="0"/>
          </a:p>
          <a:p>
            <a:r>
              <a:rPr lang="en-US" sz="2400" dirty="0"/>
              <a:t>Can be achieved using heating/cooling rules of the form</a:t>
            </a:r>
          </a:p>
        </p:txBody>
      </p:sp>
      <p:pic>
        <p:nvPicPr>
          <p:cNvPr id="5122" name="Picture 2"/>
          <p:cNvPicPr>
            <a:picLocks noChangeAspect="1" noChangeArrowheads="1"/>
          </p:cNvPicPr>
          <p:nvPr/>
        </p:nvPicPr>
        <p:blipFill>
          <a:blip r:embed="rId2" cstate="print"/>
          <a:srcRect/>
          <a:stretch>
            <a:fillRect/>
          </a:stretch>
        </p:blipFill>
        <p:spPr bwMode="auto">
          <a:xfrm>
            <a:off x="1953492" y="3065095"/>
            <a:ext cx="1771650" cy="28770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828800" y="3401289"/>
            <a:ext cx="5181600" cy="495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2081213" y="4667250"/>
            <a:ext cx="4981575" cy="4381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77719" y="5734050"/>
            <a:ext cx="5057775" cy="5143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cstate="print"/>
          <a:srcRect/>
          <a:stretch>
            <a:fillRect/>
          </a:stretch>
        </p:blipFill>
        <p:spPr bwMode="auto">
          <a:xfrm>
            <a:off x="2124075" y="5257800"/>
            <a:ext cx="5038725" cy="3810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cstate="print"/>
          <a:srcRect/>
          <a:stretch>
            <a:fillRect/>
          </a:stretch>
        </p:blipFill>
        <p:spPr bwMode="auto">
          <a:xfrm>
            <a:off x="3676650" y="6362700"/>
            <a:ext cx="1885950" cy="342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2478</TotalTime>
  <Words>4214</Words>
  <Application>Microsoft Office PowerPoint</Application>
  <PresentationFormat>On-screen Show (4:3)</PresentationFormat>
  <Paragraphs>701</Paragraphs>
  <Slides>117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117</vt:i4>
      </vt:variant>
    </vt:vector>
  </HeadingPairs>
  <TitlesOfParts>
    <vt:vector size="125" baseType="lpstr">
      <vt:lpstr>Calibri</vt:lpstr>
      <vt:lpstr>Courier New</vt:lpstr>
      <vt:lpstr>Symbol</vt:lpstr>
      <vt:lpstr>Times New Roman</vt:lpstr>
      <vt:lpstr>Tw Cen MT</vt:lpstr>
      <vt:lpstr>Wingdings</vt:lpstr>
      <vt:lpstr>Wingdings 2</vt:lpstr>
      <vt:lpstr>Median</vt:lpstr>
      <vt:lpstr>Conventional Semantic Approaches</vt:lpstr>
      <vt:lpstr>Conventional Semantic Approaches</vt:lpstr>
      <vt:lpstr>IMP</vt:lpstr>
      <vt:lpstr>IMP – A Simple Imperative Language</vt:lpstr>
      <vt:lpstr>IMP Syntax</vt:lpstr>
      <vt:lpstr>IMP Syntax in Maude</vt:lpstr>
      <vt:lpstr>IMP State</vt:lpstr>
      <vt:lpstr>Lookup, Update and Initialization</vt:lpstr>
      <vt:lpstr>IMP State in Maude</vt:lpstr>
      <vt:lpstr>Big-Step SOS</vt:lpstr>
      <vt:lpstr>Big-Step Structural Operational Semantics (Big-Step SOS)</vt:lpstr>
      <vt:lpstr>Big-Step SOS of IMP - Arithmetic</vt:lpstr>
      <vt:lpstr>Big-Step SOS of IMP - Boolean</vt:lpstr>
      <vt:lpstr>Big-Step SOS of IMP - Statements</vt:lpstr>
      <vt:lpstr>Big-Step SOS of IMP - Programs</vt:lpstr>
      <vt:lpstr>Big-Step Rule Instances</vt:lpstr>
      <vt:lpstr>Big-Step SOS Derivation</vt:lpstr>
      <vt:lpstr>Big-Step SOS for Type Systems</vt:lpstr>
      <vt:lpstr>Typing Arithmetic Expressions</vt:lpstr>
      <vt:lpstr>Typing Boolean Expressions</vt:lpstr>
      <vt:lpstr>Typing Statements</vt:lpstr>
      <vt:lpstr>Typing Programs</vt:lpstr>
      <vt:lpstr>Big-Step SOS Type Derivation</vt:lpstr>
      <vt:lpstr>Big-Step SOS Type Derivation</vt:lpstr>
      <vt:lpstr>Big-Step SOS Type Derivation</vt:lpstr>
      <vt:lpstr>Big-Step SOS in Rewriting Logic</vt:lpstr>
      <vt:lpstr>small-Step SOS</vt:lpstr>
      <vt:lpstr>Small-Step Structural Operational Semantics (Small-Step SOS)</vt:lpstr>
      <vt:lpstr>Small-Step SOS of IMP - Arithmetic</vt:lpstr>
      <vt:lpstr>Small-Step SOS of IMP - Arithmetic</vt:lpstr>
      <vt:lpstr>Small-Step SOS of IMP - Boolean</vt:lpstr>
      <vt:lpstr>Small-Step SOS of IMP - Boolean</vt:lpstr>
      <vt:lpstr>Small-Step SOS Derivation</vt:lpstr>
      <vt:lpstr>Small-Step SOS of IMP - Statements</vt:lpstr>
      <vt:lpstr>Small-Step SOS of IMP - Statements</vt:lpstr>
      <vt:lpstr>Small-Step SOS in Rewriting Logic</vt:lpstr>
      <vt:lpstr>Denotational</vt:lpstr>
      <vt:lpstr>Denotational Semantics</vt:lpstr>
      <vt:lpstr>Denotational Semantics</vt:lpstr>
      <vt:lpstr>Denotational Semantics - Terminology</vt:lpstr>
      <vt:lpstr>Denotational Semantics - Compositional</vt:lpstr>
      <vt:lpstr>Mathematical Domains</vt:lpstr>
      <vt:lpstr>Partial Orders</vt:lpstr>
      <vt:lpstr>(Least) Upper Bounds</vt:lpstr>
      <vt:lpstr>Complete Partial Orders (CPO)</vt:lpstr>
      <vt:lpstr>Monotone and Continuous Functions</vt:lpstr>
      <vt:lpstr>Fixed-Point Theorem</vt:lpstr>
      <vt:lpstr>Applications of Fixed-Point Theorem</vt:lpstr>
      <vt:lpstr>Denotational Semantics of IMP Arithmetic Expressions</vt:lpstr>
      <vt:lpstr>Denotational Semantics of IMP  Boolean Expressions</vt:lpstr>
      <vt:lpstr>Denotational Semantics of IMP Statements (without loops)</vt:lpstr>
      <vt:lpstr>Denotational Semantics of IMP While</vt:lpstr>
      <vt:lpstr>Formalizing Denotational Semantics</vt:lpstr>
      <vt:lpstr>Denotational Semantics in Rewriting Logic </vt:lpstr>
      <vt:lpstr>Functional CPO Domain</vt:lpstr>
      <vt:lpstr>Denotational Semantics of IMP in RL Signature</vt:lpstr>
      <vt:lpstr>Denotational Semantics of IMP in RL Arithmetic Expressions</vt:lpstr>
      <vt:lpstr>Denotational Semantics of IMP in RL Boolean Expressions</vt:lpstr>
      <vt:lpstr>Denotational Semantics of IMP in RL Statements and Programs</vt:lpstr>
      <vt:lpstr>MSOS</vt:lpstr>
      <vt:lpstr>Modular Structural Operational Semantics (Modular SOS, or MSOS)</vt:lpstr>
      <vt:lpstr>Philosophy of MSOS</vt:lpstr>
      <vt:lpstr>MSOS Transitions</vt:lpstr>
      <vt:lpstr>MSOS Labels</vt:lpstr>
      <vt:lpstr>MSOS Labels</vt:lpstr>
      <vt:lpstr>MSOS Rules</vt:lpstr>
      <vt:lpstr>MSOS of IMP - Arithmetic </vt:lpstr>
      <vt:lpstr>MSOS of IMP - Arithmetic </vt:lpstr>
      <vt:lpstr>MSOS of IMP - Boolean</vt:lpstr>
      <vt:lpstr>MSOS of IMP - Boolean</vt:lpstr>
      <vt:lpstr>MSOS of IMP - Statements</vt:lpstr>
      <vt:lpstr>MSOS of IMP - Statements</vt:lpstr>
      <vt:lpstr>MSOS in Rewriting Logic</vt:lpstr>
      <vt:lpstr>MSOS of IMP in Maude</vt:lpstr>
      <vt:lpstr>RSEC</vt:lpstr>
      <vt:lpstr>Reduction Semantics with Evaluation Contexts (RSEC)</vt:lpstr>
      <vt:lpstr>Splitting and Plugging</vt:lpstr>
      <vt:lpstr>Evaluation Contexts</vt:lpstr>
      <vt:lpstr>Correct Evaluation Contexts</vt:lpstr>
      <vt:lpstr>Wrong Evaluation Contexts</vt:lpstr>
      <vt:lpstr>Splitting/Plugging of Syntax</vt:lpstr>
      <vt:lpstr>Characteristic Rule of RSEC</vt:lpstr>
      <vt:lpstr>RSEC of IMP – Evaluation Contexts</vt:lpstr>
      <vt:lpstr>RSEC of IMP – Rules</vt:lpstr>
      <vt:lpstr>RSEC Derivation</vt:lpstr>
      <vt:lpstr>RSEC in Rewriting Logic</vt:lpstr>
      <vt:lpstr>Evaluation Contexts in Rewriting Logic</vt:lpstr>
      <vt:lpstr>IMP Examples:</vt:lpstr>
      <vt:lpstr>RSEC Reduction Rules in Rewriting Logic</vt:lpstr>
      <vt:lpstr>IMP Examples</vt:lpstr>
      <vt:lpstr>RSEC of IMP in Maude</vt:lpstr>
      <vt:lpstr>CHAM</vt:lpstr>
      <vt:lpstr>The Chemical Abstract Machine (CHAM)</vt:lpstr>
      <vt:lpstr>CHAM Syntax and Rules</vt:lpstr>
      <vt:lpstr>CHAM Rules</vt:lpstr>
      <vt:lpstr>CHAM Airlock</vt:lpstr>
      <vt:lpstr>CHAM Molecule Configuration for IMP</vt:lpstr>
      <vt:lpstr>Airlock can be Problematic</vt:lpstr>
      <vt:lpstr>Correct Representation of Syntax</vt:lpstr>
      <vt:lpstr>CHAM Heating-Cooling Rules for IMP</vt:lpstr>
      <vt:lpstr>Examples of Syntax Heating/Cooling </vt:lpstr>
      <vt:lpstr>CHAM Reaction Rules for IMP</vt:lpstr>
      <vt:lpstr>Sample CHAM Rewriting</vt:lpstr>
      <vt:lpstr>CHAM in Rewriting Logic</vt:lpstr>
      <vt:lpstr>CHAM of IMP in Maude</vt:lpstr>
      <vt:lpstr>Comparing Conventional executable semantics</vt:lpstr>
      <vt:lpstr>IMP++: A Language Design Experiment</vt:lpstr>
      <vt:lpstr>IMP++ Variable Increment</vt:lpstr>
      <vt:lpstr>IMP++ Variable Increment Big-Step SOS </vt:lpstr>
      <vt:lpstr>IMP++ Variable Increment Big-Step SOS </vt:lpstr>
      <vt:lpstr>IMP++ Variable Increment Big-Step SOS </vt:lpstr>
      <vt:lpstr>IMP++ Variable Increment Small-Step SOS </vt:lpstr>
      <vt:lpstr>IMP++ Variable Increment Small-Step SOS </vt:lpstr>
      <vt:lpstr>IMP++ Variable Increment MSOS </vt:lpstr>
      <vt:lpstr>IMP++ Variable Increment Reduction Semantics with Eval. Contexts </vt:lpstr>
      <vt:lpstr>IMP++ Variable Increment CHAM </vt:lpstr>
      <vt:lpstr>Where is the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Conventional Semantic Approaches</dc:title>
  <dc:creator>Rosu, Grigore</dc:creator>
  <cp:lastModifiedBy>Grigore Rosu</cp:lastModifiedBy>
  <cp:revision>335</cp:revision>
  <dcterms:created xsi:type="dcterms:W3CDTF">2006-08-16T00:00:00Z</dcterms:created>
  <dcterms:modified xsi:type="dcterms:W3CDTF">2018-08-30T13:58:32Z</dcterms:modified>
</cp:coreProperties>
</file>