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1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2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tags/tag3.xml" ContentType="application/vnd.openxmlformats-officedocument.presentationml.tags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tags/tag6.xml" ContentType="application/vnd.openxmlformats-officedocument.presentationml.tags+xml"/>
  <Override PartName="/ppt/notesSlides/notesSlide65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82"/>
  </p:notesMasterIdLst>
  <p:handoutMasterIdLst>
    <p:handoutMasterId r:id="rId83"/>
  </p:handoutMasterIdLst>
  <p:sldIdLst>
    <p:sldId id="1453" r:id="rId3"/>
    <p:sldId id="1590" r:id="rId4"/>
    <p:sldId id="1782" r:id="rId5"/>
    <p:sldId id="1589" r:id="rId6"/>
    <p:sldId id="1591" r:id="rId7"/>
    <p:sldId id="1592" r:id="rId8"/>
    <p:sldId id="1776" r:id="rId9"/>
    <p:sldId id="1594" r:id="rId10"/>
    <p:sldId id="1595" r:id="rId11"/>
    <p:sldId id="1596" r:id="rId12"/>
    <p:sldId id="1783" r:id="rId13"/>
    <p:sldId id="1784" r:id="rId14"/>
    <p:sldId id="1767" r:id="rId15"/>
    <p:sldId id="1779" r:id="rId16"/>
    <p:sldId id="1780" r:id="rId17"/>
    <p:sldId id="1769" r:id="rId18"/>
    <p:sldId id="1778" r:id="rId19"/>
    <p:sldId id="1781" r:id="rId20"/>
    <p:sldId id="1771" r:id="rId21"/>
    <p:sldId id="1772" r:id="rId22"/>
    <p:sldId id="1773" r:id="rId23"/>
    <p:sldId id="1774" r:id="rId24"/>
    <p:sldId id="1785" r:id="rId25"/>
    <p:sldId id="1600" r:id="rId26"/>
    <p:sldId id="1601" r:id="rId27"/>
    <p:sldId id="1612" r:id="rId28"/>
    <p:sldId id="1614" r:id="rId29"/>
    <p:sldId id="1615" r:id="rId30"/>
    <p:sldId id="1616" r:id="rId31"/>
    <p:sldId id="1620" r:id="rId32"/>
    <p:sldId id="1621" r:id="rId33"/>
    <p:sldId id="1623" r:id="rId34"/>
    <p:sldId id="1624" r:id="rId35"/>
    <p:sldId id="1625" r:id="rId36"/>
    <p:sldId id="1626" r:id="rId37"/>
    <p:sldId id="1627" r:id="rId38"/>
    <p:sldId id="1628" r:id="rId39"/>
    <p:sldId id="1629" r:id="rId40"/>
    <p:sldId id="1630" r:id="rId41"/>
    <p:sldId id="1679" r:id="rId42"/>
    <p:sldId id="1680" r:id="rId43"/>
    <p:sldId id="1681" r:id="rId44"/>
    <p:sldId id="1682" r:id="rId45"/>
    <p:sldId id="1683" r:id="rId46"/>
    <p:sldId id="1684" r:id="rId47"/>
    <p:sldId id="1685" r:id="rId48"/>
    <p:sldId id="1686" r:id="rId49"/>
    <p:sldId id="1687" r:id="rId50"/>
    <p:sldId id="1688" r:id="rId51"/>
    <p:sldId id="1689" r:id="rId52"/>
    <p:sldId id="1690" r:id="rId53"/>
    <p:sldId id="1691" r:id="rId54"/>
    <p:sldId id="1699" r:id="rId55"/>
    <p:sldId id="1700" r:id="rId56"/>
    <p:sldId id="1701" r:id="rId57"/>
    <p:sldId id="1702" r:id="rId58"/>
    <p:sldId id="1703" r:id="rId59"/>
    <p:sldId id="1705" r:id="rId60"/>
    <p:sldId id="1706" r:id="rId61"/>
    <p:sldId id="1707" r:id="rId62"/>
    <p:sldId id="1741" r:id="rId63"/>
    <p:sldId id="1742" r:id="rId64"/>
    <p:sldId id="1743" r:id="rId65"/>
    <p:sldId id="1744" r:id="rId66"/>
    <p:sldId id="1745" r:id="rId67"/>
    <p:sldId id="1746" r:id="rId68"/>
    <p:sldId id="1747" r:id="rId69"/>
    <p:sldId id="1748" r:id="rId70"/>
    <p:sldId id="1749" r:id="rId71"/>
    <p:sldId id="1750" r:id="rId72"/>
    <p:sldId id="1751" r:id="rId73"/>
    <p:sldId id="1752" r:id="rId74"/>
    <p:sldId id="1755" r:id="rId75"/>
    <p:sldId id="1761" r:id="rId76"/>
    <p:sldId id="1764" r:id="rId77"/>
    <p:sldId id="1765" r:id="rId78"/>
    <p:sldId id="1759" r:id="rId79"/>
    <p:sldId id="1786" r:id="rId80"/>
    <p:sldId id="1760" r:id="rId8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336600">
        <a:alpha val="0"/>
      </a:srgbClr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9900"/>
    <a:srgbClr val="19C3FF"/>
    <a:srgbClr val="8BE1FF"/>
    <a:srgbClr val="D1F3FF"/>
    <a:srgbClr val="00384C"/>
    <a:srgbClr val="0079A4"/>
    <a:srgbClr val="33CAFF"/>
    <a:srgbClr val="6DD9FF"/>
    <a:srgbClr val="A7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6" autoAdjust="0"/>
    <p:restoredTop sz="94207" autoAdjust="0"/>
  </p:normalViewPr>
  <p:slideViewPr>
    <p:cSldViewPr snapToGrid="0">
      <p:cViewPr>
        <p:scale>
          <a:sx n="125" d="100"/>
          <a:sy n="125" d="100"/>
        </p:scale>
        <p:origin x="180" y="300"/>
      </p:cViewPr>
      <p:guideLst/>
    </p:cSldViewPr>
  </p:slideViewPr>
  <p:outlineViewPr>
    <p:cViewPr>
      <p:scale>
        <a:sx n="33" d="100"/>
        <a:sy n="33" d="100"/>
      </p:scale>
      <p:origin x="0" y="-31041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presProps" Target="pres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tableStyles" Target="tableStyles.xml"/><Relationship Id="rId61" Type="http://schemas.openxmlformats.org/officeDocument/2006/relationships/slide" Target="slides/slide59.xml"/><Relationship Id="rId82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4.xml"/><Relationship Id="rId2" Type="http://schemas.openxmlformats.org/officeDocument/2006/relationships/slide" Target="slides/slide13.xml"/><Relationship Id="rId1" Type="http://schemas.openxmlformats.org/officeDocument/2006/relationships/slide" Target="slides/slide3.xml"/><Relationship Id="rId6" Type="http://schemas.openxmlformats.org/officeDocument/2006/relationships/slide" Target="slides/slide18.xml"/><Relationship Id="rId5" Type="http://schemas.openxmlformats.org/officeDocument/2006/relationships/slide" Target="slides/slide17.xml"/><Relationship Id="rId4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170233" cy="4794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Rectangle 4"/>
          <p:cNvSpPr txBox="1">
            <a:spLocks noGrp="1"/>
          </p:cNvSpPr>
          <p:nvPr>
            <p:ph type="ftr" sz="quarter" idx="2"/>
          </p:nvPr>
        </p:nvSpPr>
        <p:spPr>
          <a:xfrm>
            <a:off x="0" y="9120189"/>
            <a:ext cx="3170233" cy="4794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Rectangle 5"/>
          <p:cNvSpPr txBox="1"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3" cy="4794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C7FA890-C408-469E-A1C9-FD623199ADE1}" type="slidenum">
              <a:t>‹#›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1319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170233" cy="479429"/>
          </a:xfrm>
          <a:prstGeom prst="rect">
            <a:avLst/>
          </a:prstGeom>
          <a:noFill/>
          <a:ln>
            <a:noFill/>
          </a:ln>
        </p:spPr>
        <p:txBody>
          <a:bodyPr vert="horz" wrap="square" lIns="96661" tIns="48326" rIns="96661" bIns="48326" anchor="t" anchorCtr="0" compatLnSpc="1">
            <a:noAutofit/>
          </a:bodyPr>
          <a:lstStyle>
            <a:lvl1pPr marL="0" marR="0" lvl="0" indent="0" algn="l" defTabSz="966785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Rectangle 3"/>
          <p:cNvSpPr txBox="1">
            <a:spLocks noGrp="1"/>
          </p:cNvSpPr>
          <p:nvPr>
            <p:ph type="dt" idx="1"/>
          </p:nvPr>
        </p:nvSpPr>
        <p:spPr>
          <a:xfrm>
            <a:off x="4143375" y="0"/>
            <a:ext cx="3170233" cy="479429"/>
          </a:xfrm>
          <a:prstGeom prst="rect">
            <a:avLst/>
          </a:prstGeom>
          <a:noFill/>
          <a:ln>
            <a:noFill/>
          </a:ln>
        </p:spPr>
        <p:txBody>
          <a:bodyPr vert="horz" wrap="square" lIns="96661" tIns="48326" rIns="96661" bIns="48326" anchor="t" anchorCtr="0" compatLnSpc="1">
            <a:noAutofit/>
          </a:bodyPr>
          <a:lstStyle>
            <a:lvl1pPr marL="0" marR="0" lvl="0" indent="0" algn="r" defTabSz="966785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0"/>
            <a:ext cx="4800600" cy="3600450"/>
          </a:xfrm>
          <a:prstGeom prst="rect">
            <a:avLst/>
          </a:prstGeom>
          <a:noFill/>
          <a:ln w="9528">
            <a:solidFill>
              <a:srgbClr val="000000"/>
            </a:solidFill>
            <a:prstDash val="solid"/>
            <a:miter/>
          </a:ln>
        </p:spPr>
      </p:sp>
      <p:sp>
        <p:nvSpPr>
          <p:cNvPr id="5" name="Rectangle 5"/>
          <p:cNvSpPr txBox="1">
            <a:spLocks noGrp="1"/>
          </p:cNvSpPr>
          <p:nvPr>
            <p:ph type="body" sz="quarter" idx="3"/>
          </p:nvPr>
        </p:nvSpPr>
        <p:spPr>
          <a:xfrm>
            <a:off x="731840" y="4560890"/>
            <a:ext cx="5851529" cy="4319589"/>
          </a:xfrm>
          <a:prstGeom prst="rect">
            <a:avLst/>
          </a:prstGeom>
          <a:noFill/>
          <a:ln>
            <a:noFill/>
          </a:ln>
        </p:spPr>
        <p:txBody>
          <a:bodyPr vert="horz" wrap="square" lIns="96661" tIns="48326" rIns="96661" bIns="48326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 txBox="1">
            <a:spLocks noGrp="1"/>
          </p:cNvSpPr>
          <p:nvPr>
            <p:ph type="ftr" sz="quarter" idx="4"/>
          </p:nvPr>
        </p:nvSpPr>
        <p:spPr>
          <a:xfrm>
            <a:off x="0" y="9120189"/>
            <a:ext cx="3170233" cy="479429"/>
          </a:xfrm>
          <a:prstGeom prst="rect">
            <a:avLst/>
          </a:prstGeom>
          <a:noFill/>
          <a:ln>
            <a:noFill/>
          </a:ln>
        </p:spPr>
        <p:txBody>
          <a:bodyPr vert="horz" wrap="square" lIns="96661" tIns="48326" rIns="96661" bIns="48326" anchor="b" anchorCtr="0" compatLnSpc="1">
            <a:noAutofit/>
          </a:bodyPr>
          <a:lstStyle>
            <a:lvl1pPr marL="0" marR="0" lvl="0" indent="0" algn="l" defTabSz="966785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Rectangle 7"/>
          <p:cNvSpPr txBox="1">
            <a:spLocks noGrp="1"/>
          </p:cNvSpPr>
          <p:nvPr>
            <p:ph type="sldNum" sz="quarter" idx="5"/>
          </p:nvPr>
        </p:nvSpPr>
        <p:spPr>
          <a:xfrm>
            <a:off x="4143375" y="9120189"/>
            <a:ext cx="3170233" cy="479429"/>
          </a:xfrm>
          <a:prstGeom prst="rect">
            <a:avLst/>
          </a:prstGeom>
          <a:noFill/>
          <a:ln>
            <a:noFill/>
          </a:ln>
        </p:spPr>
        <p:txBody>
          <a:bodyPr vert="horz" wrap="square" lIns="96661" tIns="48326" rIns="96661" bIns="48326" anchor="b" anchorCtr="0" compatLnSpc="1">
            <a:noAutofit/>
          </a:bodyPr>
          <a:lstStyle>
            <a:lvl1pPr marL="0" marR="0" lvl="0" indent="0" algn="r" defTabSz="966785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lvl="0"/>
            <a:fld id="{7A457B6D-6484-42BD-A8CC-9FC53FA8A3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15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0">
      <a:lnSpc>
        <a:spcPct val="100000"/>
      </a:lnSpc>
      <a:spcBef>
        <a:spcPts val="40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Arial"/>
      </a:defRPr>
    </a:lvl1pPr>
    <a:lvl2pPr marL="457200" marR="0" lvl="1" indent="0" algn="l" defTabSz="914400" rtl="0" fontAlgn="auto" hangingPunct="0">
      <a:lnSpc>
        <a:spcPct val="100000"/>
      </a:lnSpc>
      <a:spcBef>
        <a:spcPts val="40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Arial"/>
      </a:defRPr>
    </a:lvl2pPr>
    <a:lvl3pPr marL="914400" marR="0" lvl="2" indent="0" algn="l" defTabSz="914400" rtl="0" fontAlgn="auto" hangingPunct="0">
      <a:lnSpc>
        <a:spcPct val="100000"/>
      </a:lnSpc>
      <a:spcBef>
        <a:spcPts val="40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Arial"/>
      </a:defRPr>
    </a:lvl3pPr>
    <a:lvl4pPr marL="1371600" marR="0" lvl="3" indent="0" algn="l" defTabSz="914400" rtl="0" fontAlgn="auto" hangingPunct="0">
      <a:lnSpc>
        <a:spcPct val="100000"/>
      </a:lnSpc>
      <a:spcBef>
        <a:spcPts val="40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Arial"/>
      </a:defRPr>
    </a:lvl4pPr>
    <a:lvl5pPr marL="1828800" marR="0" lvl="4" indent="0" algn="l" defTabSz="914400" rtl="0" fontAlgn="auto" hangingPunct="0">
      <a:lnSpc>
        <a:spcPct val="100000"/>
      </a:lnSpc>
      <a:spcBef>
        <a:spcPts val="40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Aria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 txBox="1"/>
          <p:nvPr/>
        </p:nvSpPr>
        <p:spPr>
          <a:xfrm>
            <a:off x="4143375" y="9120189"/>
            <a:ext cx="3170233" cy="479429"/>
          </a:xfrm>
          <a:prstGeom prst="rect">
            <a:avLst/>
          </a:prstGeom>
          <a:noFill/>
          <a:ln>
            <a:noFill/>
          </a:ln>
          <a:effectLst>
            <a:outerShdw dist="50804" dir="5400000" algn="tl">
              <a:srgbClr val="000000">
                <a:alpha val="43137"/>
              </a:srgbClr>
            </a:outerShdw>
          </a:effectLst>
        </p:spPr>
        <p:txBody>
          <a:bodyPr vert="horz" wrap="square" lIns="96661" tIns="48326" rIns="96661" bIns="48326" anchor="b" anchorCtr="0" compatLnSpc="1">
            <a:noAutofit/>
          </a:bodyPr>
          <a:lstStyle/>
          <a:p>
            <a:pPr marL="0" marR="0" lvl="0" indent="0" algn="r" defTabSz="966785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480A2B5-71F2-4CE0-92FB-0640B9C499C4}" type="slidenum">
              <a:t>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4" name="Rectangle 3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60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E598C1-8FBB-4D35-BDA9-913AE3D0B43B}" type="slidenum">
              <a:rPr lang="en-US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2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194" y="4561577"/>
            <a:ext cx="5852814" cy="4318827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777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98293D-903D-4FBA-B4EF-D1DE921B8220}" type="slidenum">
              <a:rPr lang="en-US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2514"/>
            <a:ext cx="5680074" cy="4603750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9717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F5099-8930-40B9-B9A6-D9A3D0B16566}" type="slidenum">
              <a:rPr lang="en-US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1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36400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706B88-D34B-441E-8462-5D7FEF9468BA}" type="slidenum">
              <a:rPr lang="en-US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3115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32D3CD-B933-41E4-8AF3-C3F689B3F044}" type="slidenum">
              <a:rPr lang="en-US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195" y="4561577"/>
            <a:ext cx="5852813" cy="4318827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58345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32D3CD-B933-41E4-8AF3-C3F689B3F044}" type="slidenum">
              <a:rPr lang="en-US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195" y="4561577"/>
            <a:ext cx="5852813" cy="4318827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46184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2AFFD6-A071-4EEF-A43D-0B3017F5E085}" type="slidenum">
              <a:rPr lang="en-US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195" y="4561577"/>
            <a:ext cx="5852813" cy="4318827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4128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32D3CD-B933-41E4-8AF3-C3F689B3F044}" type="slidenum">
              <a:rPr lang="en-US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195" y="4561577"/>
            <a:ext cx="5852813" cy="4318827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77128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32D3CD-B933-41E4-8AF3-C3F689B3F044}" type="slidenum">
              <a:rPr lang="en-US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195" y="4561577"/>
            <a:ext cx="5852813" cy="4318827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5745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4DCC64-E991-4361-9CF4-A88C10CA0D14}" type="slidenum">
              <a:rPr lang="en-US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3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195" y="4561577"/>
            <a:ext cx="5852813" cy="4318827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8389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C1A2BA-4A37-47A1-9D01-79E6258978B8}" type="slidenum">
              <a:rPr lang="en-US"/>
              <a:pPr/>
              <a:t>2</a:t>
            </a:fld>
            <a:endParaRPr lang="en-US"/>
          </a:p>
        </p:txBody>
      </p:sp>
      <p:sp>
        <p:nvSpPr>
          <p:cNvPr id="208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208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250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4DCC64-E991-4361-9CF4-A88C10CA0D14}" type="slidenum">
              <a:rPr lang="en-US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3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195" y="4561577"/>
            <a:ext cx="5852813" cy="4318827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42873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4DCC64-E991-4361-9CF4-A88C10CA0D14}" type="slidenum">
              <a:rPr lang="en-US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3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195" y="4561577"/>
            <a:ext cx="5852813" cy="4318827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4432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4DCC64-E991-4361-9CF4-A88C10CA0D14}" type="slidenum">
              <a:rPr lang="en-US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3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195" y="4561577"/>
            <a:ext cx="5852813" cy="4318827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533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E7AA47-3C95-4812-9FC6-E1613D298639}" type="slidenum">
              <a:rPr lang="en-US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4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8100" cy="3838575"/>
          </a:xfrm>
          <a:ln/>
        </p:spPr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2514"/>
            <a:ext cx="5680074" cy="4603750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31041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CAE34A-2912-4B85-BF6A-8F5D173B0832}" type="slidenum">
              <a:rPr lang="en-US"/>
              <a:pPr/>
              <a:t>24</a:t>
            </a:fld>
            <a:endParaRPr lang="en-US"/>
          </a:p>
        </p:txBody>
      </p:sp>
      <p:sp>
        <p:nvSpPr>
          <p:cNvPr id="210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210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218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3BBBBD-859C-4B5E-9421-551F28B70C72}" type="slidenum">
              <a:rPr lang="en-US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01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201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208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DBCA00-67B6-462B-BA01-D6E4BE799EAD}" type="slidenum">
              <a:rPr lang="en-US"/>
              <a:pPr/>
              <a:t>27</a:t>
            </a:fld>
            <a:endParaRPr lang="en-US"/>
          </a:p>
        </p:txBody>
      </p:sp>
      <p:sp>
        <p:nvSpPr>
          <p:cNvPr id="201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201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210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DBF251-2095-47DB-89F8-E56781C58017}" type="slidenum">
              <a:rPr lang="en-US"/>
              <a:pPr/>
              <a:t>28</a:t>
            </a:fld>
            <a:endParaRPr lang="en-US"/>
          </a:p>
        </p:txBody>
      </p:sp>
      <p:sp>
        <p:nvSpPr>
          <p:cNvPr id="201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201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032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CAE345-847A-47D2-8A72-908638506505}" type="slidenum">
              <a:rPr lang="he-IL"/>
              <a:pPr/>
              <a:t>29</a:t>
            </a:fld>
            <a:endParaRPr lang="en-US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l" rtl="0"/>
            <a:r>
              <a:rPr lang="en-US"/>
              <a:t>Important points: Note that weak relations between use-cases are not mentioned. For instance, add to cart provides products to checkout, but the relation is not modeled. Also, the hierarchy between use-cases originates from the user perspective: Even though </a:t>
            </a:r>
            <a:r>
              <a:rPr lang="en-US">
                <a:latin typeface="Arial"/>
              </a:rPr>
              <a:t>“</a:t>
            </a:r>
            <a:r>
              <a:rPr lang="en-US"/>
              <a:t>View Product Details</a:t>
            </a:r>
            <a:r>
              <a:rPr lang="en-US">
                <a:latin typeface="Arial"/>
              </a:rPr>
              <a:t>”</a:t>
            </a:r>
            <a:r>
              <a:rPr lang="en-US"/>
              <a:t> is the central component from the programmers point of view, the user wants to search products or to see deals, and that the top use-case.</a:t>
            </a:r>
          </a:p>
          <a:p>
            <a:pPr marL="228600" indent="-228600" algn="l" rtl="0"/>
            <a:r>
              <a:rPr lang="en-US"/>
              <a:t>Use extend when:</a:t>
            </a:r>
          </a:p>
          <a:p>
            <a:pPr marL="228600" indent="-228600" algn="l" rtl="0">
              <a:buFontTx/>
              <a:buAutoNum type="arabicPeriod"/>
            </a:pPr>
            <a:r>
              <a:rPr lang="en-US"/>
              <a:t>You want to leave the </a:t>
            </a:r>
            <a:r>
              <a:rPr lang="en-US" b="1"/>
              <a:t>important</a:t>
            </a:r>
            <a:r>
              <a:rPr lang="en-US"/>
              <a:t> UC as simple as possible</a:t>
            </a:r>
          </a:p>
          <a:p>
            <a:pPr marL="228600" indent="-228600" algn="l" rtl="0">
              <a:buFontTx/>
              <a:buAutoNum type="arabicPeriod"/>
            </a:pPr>
            <a:r>
              <a:rPr lang="en-US"/>
              <a:t>For flexibility: we want to be able to add more features to important UCses.</a:t>
            </a:r>
          </a:p>
          <a:p>
            <a:pPr marL="228600" indent="-228600" algn="l" rtl="0">
              <a:buFontTx/>
              <a:buAutoNum type="arabicPeriod"/>
            </a:pPr>
            <a:r>
              <a:rPr lang="en-US"/>
              <a:t>When the extending UC is rare, it does not always happen.</a:t>
            </a:r>
          </a:p>
          <a:p>
            <a:pPr marL="228600" indent="-228600" algn="l" rtl="0">
              <a:buFontTx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8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616E33-DF0D-4A5A-BAD3-4F336101E985}" type="slidenum">
              <a:rPr lang="en-US"/>
              <a:pPr/>
              <a:t>31</a:t>
            </a:fld>
            <a:endParaRPr lang="en-US"/>
          </a:p>
        </p:txBody>
      </p:sp>
      <p:sp>
        <p:nvSpPr>
          <p:cNvPr id="2352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235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8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092AED-FE7B-413A-B7EB-15B4727B04BD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8100" cy="3838575"/>
          </a:xfrm>
          <a:ln/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2514"/>
            <a:ext cx="5680074" cy="4603750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39498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2B895-FB8B-4258-8E09-C33F0EA872E5}" type="slidenum">
              <a:rPr lang="en-US"/>
              <a:pPr/>
              <a:t>32</a:t>
            </a:fld>
            <a:endParaRPr lang="en-US"/>
          </a:p>
        </p:txBody>
      </p:sp>
      <p:sp>
        <p:nvSpPr>
          <p:cNvPr id="201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201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548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A9958A-2066-4063-8142-2BAA78B8605D}" type="slidenum">
              <a:rPr lang="en-US"/>
              <a:pPr/>
              <a:t>37</a:t>
            </a:fld>
            <a:endParaRPr lang="en-US"/>
          </a:p>
        </p:txBody>
      </p:sp>
      <p:sp>
        <p:nvSpPr>
          <p:cNvPr id="201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201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075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EC18D0-23E9-41C2-B05D-E943E2B0FE5A}" type="slidenum">
              <a:rPr lang="en-US"/>
              <a:pPr/>
              <a:t>38</a:t>
            </a:fld>
            <a:endParaRPr lang="en-US"/>
          </a:p>
        </p:txBody>
      </p:sp>
      <p:sp>
        <p:nvSpPr>
          <p:cNvPr id="201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201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911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DD76B0-CE5F-4A1B-A2CD-5D33DA0AC271}" type="slidenum">
              <a:rPr lang="en-US">
                <a:solidFill>
                  <a:prstClr val="black"/>
                </a:solidFill>
              </a:rPr>
              <a:pPr/>
              <a:t>40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02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202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760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B6D323-E136-457D-A08B-14FE46772306}" type="slidenum">
              <a:rPr lang="en-US">
                <a:solidFill>
                  <a:prstClr val="black"/>
                </a:solidFill>
              </a:rPr>
              <a:pPr/>
              <a:t>41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02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202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691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B15A0E-1F2D-4142-9C03-3DC9587E1E0D}" type="slidenum">
              <a:rPr lang="en-US">
                <a:solidFill>
                  <a:prstClr val="black"/>
                </a:solidFill>
              </a:rPr>
              <a:pPr/>
              <a:t>42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02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202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291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0FDEB9-0884-4F41-9A05-58C7F8D305E5}" type="slidenum">
              <a:rPr lang="en-US">
                <a:solidFill>
                  <a:prstClr val="black"/>
                </a:solidFill>
              </a:rPr>
              <a:pPr/>
              <a:t>43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02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202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95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0FDEB9-0884-4F41-9A05-58C7F8D305E5}" type="slidenum">
              <a:rPr lang="en-US">
                <a:solidFill>
                  <a:prstClr val="black"/>
                </a:solidFill>
              </a:rPr>
              <a:pPr/>
              <a:t>44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02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202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526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7F7AAB-F0C8-4441-9C1A-5643EE4BE644}" type="slidenum">
              <a:rPr lang="en-US">
                <a:solidFill>
                  <a:prstClr val="black"/>
                </a:solidFill>
              </a:rPr>
              <a:pPr/>
              <a:t>45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03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203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629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9A3198-A98A-4DDE-9003-932030A22739}" type="slidenum">
              <a:rPr lang="en-US">
                <a:solidFill>
                  <a:prstClr val="black"/>
                </a:solidFill>
              </a:rPr>
              <a:pPr/>
              <a:t>46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03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203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71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226350-9CA2-4A94-86B7-ACD6307411CD}" type="slidenum">
              <a:rPr lang="en-US"/>
              <a:pPr/>
              <a:t>4</a:t>
            </a:fld>
            <a:endParaRPr lang="en-US"/>
          </a:p>
        </p:txBody>
      </p:sp>
      <p:sp>
        <p:nvSpPr>
          <p:cNvPr id="208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208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117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50FEB6-D833-4CF4-BA5E-507DCD71C52E}" type="slidenum">
              <a:rPr lang="en-US">
                <a:solidFill>
                  <a:prstClr val="black"/>
                </a:solidFill>
              </a:rPr>
              <a:pPr/>
              <a:t>47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36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236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773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99F7C4-A968-4281-B484-A1B61490FEBD}" type="slidenum">
              <a:rPr lang="en-US">
                <a:solidFill>
                  <a:prstClr val="black"/>
                </a:solidFill>
              </a:rPr>
              <a:pPr/>
              <a:t>48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03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203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578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8DAA5B-8CAF-45DD-9562-C3F86B9AFF53}" type="slidenum">
              <a:rPr lang="en-US">
                <a:solidFill>
                  <a:prstClr val="black"/>
                </a:solidFill>
              </a:rPr>
              <a:pPr/>
              <a:t>49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03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203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5547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391757-7794-401D-81BF-BE179CDF00F9}" type="slidenum">
              <a:rPr lang="en-US">
                <a:solidFill>
                  <a:prstClr val="black"/>
                </a:solidFill>
              </a:rPr>
              <a:pPr/>
              <a:t>50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03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203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5282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391757-7794-401D-81BF-BE179CDF00F9}" type="slidenum">
              <a:rPr lang="en-US">
                <a:solidFill>
                  <a:prstClr val="black"/>
                </a:solidFill>
              </a:rPr>
              <a:pPr/>
              <a:t>51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03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203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4110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403202-18A9-468B-AF32-36E3FA27ED8A}" type="slidenum">
              <a:rPr lang="en-US">
                <a:solidFill>
                  <a:prstClr val="black"/>
                </a:solidFill>
              </a:rPr>
              <a:pPr/>
              <a:t>52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03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203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6193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2AB9C-207F-48ED-8B84-310E7BC0336E}" type="slidenum">
              <a:rPr lang="en-US" smtClean="0">
                <a:solidFill>
                  <a:prstClr val="black"/>
                </a:solidFill>
              </a:rPr>
              <a:pPr/>
              <a:t>53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57826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2AB9C-207F-48ED-8B84-310E7BC0336E}" type="slidenum">
              <a:rPr lang="en-US" smtClean="0">
                <a:solidFill>
                  <a:prstClr val="black"/>
                </a:solidFill>
              </a:rPr>
              <a:pPr/>
              <a:t>54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20076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algn="r" rtl="0" fontAlgn="base">
              <a:spcBef>
                <a:spcPct val="50000"/>
              </a:spcBef>
              <a:spcAft>
                <a:spcPct val="0"/>
              </a:spcAft>
            </a:pPr>
            <a:fld id="{ABD8B443-7EF6-4FD8-BA1F-10D6966D5F77}" type="slidenum">
              <a:rPr lang="en-US" sz="1200" b="1" kern="1200">
                <a:solidFill>
                  <a:prstClr val="black"/>
                </a:solidFill>
                <a:latin typeface="AA-Constantia" panose="02030602050306030303" pitchFamily="18" charset="0"/>
                <a:ea typeface="+mn-ea"/>
                <a:cs typeface="+mn-cs"/>
              </a:rPr>
              <a:pPr algn="r" rtl="0" fontAlgn="base">
                <a:spcBef>
                  <a:spcPct val="50000"/>
                </a:spcBef>
                <a:spcAft>
                  <a:spcPct val="0"/>
                </a:spcAft>
              </a:pPr>
              <a:t>55</a:t>
            </a:fld>
            <a:endParaRPr lang="en-US" sz="1200" b="1" kern="1200" dirty="0">
              <a:solidFill>
                <a:prstClr val="black"/>
              </a:solidFill>
              <a:latin typeface="AA-Constantia" panose="02030602050306030303" pitchFamily="18" charset="0"/>
              <a:ea typeface="+mn-ea"/>
              <a:cs typeface="+mn-cs"/>
            </a:endParaRPr>
          </a:p>
        </p:txBody>
      </p:sp>
      <p:sp>
        <p:nvSpPr>
          <p:cNvPr id="1667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66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5143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15B74D-CE38-42A8-93A9-9DAD3BEBC327}" type="slidenum">
              <a:rPr lang="en-US"/>
              <a:pPr/>
              <a:t>56</a:t>
            </a:fld>
            <a:endParaRPr lang="en-US"/>
          </a:p>
        </p:txBody>
      </p:sp>
      <p:sp>
        <p:nvSpPr>
          <p:cNvPr id="204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204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4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62B6A9-0623-4D2A-815E-DDF0B014670C}" type="slidenum">
              <a:rPr lang="en-US"/>
              <a:pPr/>
              <a:t>5</a:t>
            </a:fld>
            <a:endParaRPr lang="en-US"/>
          </a:p>
        </p:txBody>
      </p:sp>
      <p:sp>
        <p:nvSpPr>
          <p:cNvPr id="208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208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725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15B74D-CE38-42A8-93A9-9DAD3BEBC327}" type="slidenum">
              <a:rPr lang="en-US">
                <a:solidFill>
                  <a:prstClr val="black"/>
                </a:solidFill>
              </a:rPr>
              <a:pPr/>
              <a:t>58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04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204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82691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2AB9C-207F-48ED-8B84-310E7BC0336E}" type="slidenum">
              <a:rPr lang="en-US" smtClean="0">
                <a:solidFill>
                  <a:prstClr val="black"/>
                </a:solidFill>
              </a:rPr>
              <a:pPr/>
              <a:t>59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25257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48B804-74D5-44C8-911C-314DE65272A3}" type="slidenum">
              <a:rPr lang="en-US">
                <a:solidFill>
                  <a:prstClr val="black"/>
                </a:solidFill>
              </a:rPr>
              <a:pPr/>
              <a:t>60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9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0667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AADFAE-E4AE-48AE-BBCA-03B9984A5F63}" type="slidenum">
              <a:rPr lang="en-US">
                <a:solidFill>
                  <a:prstClr val="black"/>
                </a:solidFill>
                <a:cs typeface="Arial" pitchFamily="34" charset="0"/>
              </a:rPr>
              <a:pPr/>
              <a:t>61</a:t>
            </a:fld>
            <a:endParaRPr lang="en-US" dirty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210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210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1714255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993424-6817-43AF-85B3-5171F6CE9283}" type="slidenum">
              <a:rPr lang="en-US">
                <a:solidFill>
                  <a:prstClr val="black"/>
                </a:solidFill>
                <a:cs typeface="Arial" pitchFamily="34" charset="0"/>
              </a:rPr>
              <a:pPr/>
              <a:t>62</a:t>
            </a:fld>
            <a:endParaRPr lang="en-US" dirty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211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211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219454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15B74D-CE38-42A8-93A9-9DAD3BEBC327}" type="slidenum">
              <a:rPr lang="en-US">
                <a:solidFill>
                  <a:prstClr val="black"/>
                </a:solidFill>
              </a:rPr>
              <a:pPr/>
              <a:t>63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04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204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2705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2AB9C-207F-48ED-8B84-310E7BC0336E}" type="slidenum">
              <a:rPr lang="en-US" smtClean="0">
                <a:solidFill>
                  <a:prstClr val="black"/>
                </a:solidFill>
              </a:rPr>
              <a:pPr/>
              <a:t>64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2441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2AB9C-207F-48ED-8B84-310E7BC0336E}" type="slidenum">
              <a:rPr lang="en-US" smtClean="0">
                <a:solidFill>
                  <a:prstClr val="black"/>
                </a:solidFill>
              </a:rPr>
              <a:pPr/>
              <a:t>65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11815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2AB9C-207F-48ED-8B84-310E7BC0336E}" type="slidenum">
              <a:rPr lang="en-US" smtClean="0">
                <a:solidFill>
                  <a:prstClr val="black"/>
                </a:solidFill>
              </a:rPr>
              <a:pPr/>
              <a:t>66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70770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2AB9C-207F-48ED-8B84-310E7BC0336E}" type="slidenum">
              <a:rPr lang="en-US" smtClean="0">
                <a:solidFill>
                  <a:prstClr val="black"/>
                </a:solidFill>
              </a:rPr>
              <a:pPr/>
              <a:t>67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789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810CFA-2251-4572-A636-07EF1AC54908}" type="slidenum">
              <a:rPr lang="en-US"/>
              <a:pPr/>
              <a:t>6</a:t>
            </a:fld>
            <a:endParaRPr lang="en-US"/>
          </a:p>
        </p:txBody>
      </p:sp>
      <p:sp>
        <p:nvSpPr>
          <p:cNvPr id="208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208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9049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2AB9C-207F-48ED-8B84-310E7BC0336E}" type="slidenum">
              <a:rPr lang="en-US" smtClean="0">
                <a:solidFill>
                  <a:prstClr val="black"/>
                </a:solidFill>
              </a:rPr>
              <a:pPr/>
              <a:t>68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9498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2AB9C-207F-48ED-8B84-310E7BC0336E}" type="slidenum">
              <a:rPr lang="en-US" smtClean="0">
                <a:solidFill>
                  <a:prstClr val="black"/>
                </a:solidFill>
              </a:rPr>
              <a:pPr/>
              <a:t>69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91632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2AB9C-207F-48ED-8B84-310E7BC0336E}" type="slidenum">
              <a:rPr lang="en-US" smtClean="0">
                <a:solidFill>
                  <a:prstClr val="black"/>
                </a:solidFill>
              </a:rPr>
              <a:pPr/>
              <a:t>70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94274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2AB9C-207F-48ED-8B84-310E7BC0336E}" type="slidenum">
              <a:rPr lang="en-US" smtClean="0">
                <a:solidFill>
                  <a:prstClr val="black"/>
                </a:solidFill>
              </a:rPr>
              <a:pPr/>
              <a:t>71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50877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2AB9C-207F-48ED-8B84-310E7BC0336E}" type="slidenum">
              <a:rPr lang="en-US" smtClean="0">
                <a:solidFill>
                  <a:prstClr val="black"/>
                </a:solidFill>
              </a:rPr>
              <a:pPr/>
              <a:t>72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5786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2AB9C-207F-48ED-8B84-310E7BC0336E}" type="slidenum">
              <a:rPr lang="en-US" smtClean="0">
                <a:solidFill>
                  <a:prstClr val="black"/>
                </a:solidFill>
              </a:rPr>
              <a:pPr/>
              <a:t>73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312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A92305-66D3-4547-92B6-370212640E9E}" type="slidenum">
              <a:rPr lang="en-US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637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83578D-5FB2-4B8D-89BF-393CB2CB239A}" type="slidenum">
              <a:rPr lang="en-US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148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F2CB97-3B18-4F3B-A0BA-BD9CD1D07F34}" type="slidenum">
              <a:rPr lang="en-US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1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493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LD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685800" y="2130423"/>
            <a:ext cx="7772400" cy="1470026"/>
          </a:xfrm>
          <a:effectLst/>
        </p:spPr>
        <p:txBody>
          <a:bodyPr/>
          <a:lstStyle>
            <a:lvl1pPr>
              <a:spcBef>
                <a:spcPts val="0"/>
              </a:spcBef>
              <a:defRPr sz="3600">
                <a:latin typeface="Calibri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3"/>
          </a:xfrm>
          <a:effectLst/>
        </p:spPr>
        <p:txBody>
          <a:bodyPr anchorCtr="1"/>
          <a:lstStyle>
            <a:lvl1pPr marL="0" indent="0" algn="ctr">
              <a:buNone/>
              <a:defRPr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7683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>
          <a:blip r:embed="rId2"/>
          <a:tile sx="100000" sy="10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49238" y="115891"/>
            <a:ext cx="7942258" cy="435656"/>
          </a:xfrm>
          <a:effectLst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effectLst/>
        </p:spPr>
        <p:txBody>
          <a:bodyPr/>
          <a:lstStyle>
            <a:lvl1pPr>
              <a:defRPr>
                <a:solidFill>
                  <a:srgbClr val="3333FF"/>
                </a:solidFill>
              </a:defRPr>
            </a:lvl1pPr>
            <a:lvl2pPr>
              <a:buSzPct val="65000"/>
              <a:defRPr>
                <a:solidFill>
                  <a:srgbClr val="3333FF"/>
                </a:solidFill>
              </a:defRPr>
            </a:lvl2pPr>
            <a:lvl3pPr marL="1304921" indent="-228600">
              <a:buClr>
                <a:srgbClr val="8B0000"/>
              </a:buClr>
              <a:buFont typeface="Wingdings" panose="05000000000000000000" pitchFamily="2" charset="2"/>
              <a:buChar char="§"/>
              <a:defRPr>
                <a:solidFill>
                  <a:srgbClr val="3333FF"/>
                </a:solidFill>
              </a:defRPr>
            </a:lvl3pPr>
            <a:lvl4pPr>
              <a:buClr>
                <a:srgbClr val="8B0000"/>
              </a:buClr>
              <a:defRPr>
                <a:solidFill>
                  <a:srgbClr val="3333FF"/>
                </a:solidFill>
              </a:defRPr>
            </a:lvl4pPr>
            <a:lvl5pPr>
              <a:buClr>
                <a:srgbClr val="8B0000"/>
              </a:buClr>
              <a:defRPr>
                <a:solidFill>
                  <a:srgbClr val="3333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932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sx="100000" sy="10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443950" y="1944407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3684108"/>
            <a:ext cx="8229600" cy="24420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Bild 10" descr="se-chair-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9218" y="40407"/>
            <a:ext cx="339763" cy="34636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Picture 2" descr="&amp;Icy;&amp;ncy;&amp;ncy;&amp;ocy;&amp;pcy;&amp;ocy;&amp;lcy;&amp;icy;&amp;scy;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48" y="107451"/>
            <a:ext cx="788661" cy="78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marR="0" lvl="0" indent="0" algn="ctr" defTabSz="914400" rtl="0" fontAlgn="auto" hangingPunct="1">
        <a:lnSpc>
          <a:spcPct val="100000"/>
        </a:lnSpc>
        <a:spcBef>
          <a:spcPts val="1200"/>
        </a:spcBef>
        <a:spcAft>
          <a:spcPts val="0"/>
        </a:spcAft>
        <a:buNone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AA-Constantia" panose="02030602050306030303" pitchFamily="18" charset="0"/>
        </a:defRPr>
      </a:lvl1pPr>
    </p:titleStyle>
    <p:bodyStyle>
      <a:lvl1pPr marL="342900" marR="0" lvl="0" indent="-342900" algn="l" defTabSz="914400" rtl="0" fontAlgn="auto" hangingPunct="1">
        <a:lnSpc>
          <a:spcPct val="100000"/>
        </a:lnSpc>
        <a:spcBef>
          <a:spcPts val="800"/>
        </a:spcBef>
        <a:spcAft>
          <a:spcPts val="0"/>
        </a:spcAft>
        <a:buSzPct val="100000"/>
        <a:buFont typeface="Arial" pitchFamily="34"/>
        <a:buChar char="•"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742950" marR="0" lvl="1" indent="-285750" algn="l" defTabSz="914400" rtl="0" fontAlgn="auto" hangingPunct="1">
        <a:lnSpc>
          <a:spcPct val="100000"/>
        </a:lnSpc>
        <a:spcBef>
          <a:spcPts val="700"/>
        </a:spcBef>
        <a:spcAft>
          <a:spcPts val="0"/>
        </a:spcAft>
        <a:buSzPct val="100000"/>
        <a:buFont typeface="Arial" pitchFamily="34"/>
        <a:buChar char="–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100000"/>
        </a:lnSpc>
        <a:spcBef>
          <a:spcPts val="6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–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SzPct val="100000"/>
        <a:buFont typeface="Arial" pitchFamily="34"/>
        <a:buChar char="»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sx="100000" sy="10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Grp="1"/>
          </p:cNvSpPr>
          <p:nvPr>
            <p:ph type="title"/>
          </p:nvPr>
        </p:nvSpPr>
        <p:spPr>
          <a:xfrm>
            <a:off x="249238" y="115891"/>
            <a:ext cx="8117521" cy="44290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anchor="ctr" anchorCtr="0" compatLnSpc="1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Rectangle 4"/>
          <p:cNvSpPr txBox="1">
            <a:spLocks noGrp="1"/>
          </p:cNvSpPr>
          <p:nvPr>
            <p:ph type="body" idx="1"/>
          </p:nvPr>
        </p:nvSpPr>
        <p:spPr>
          <a:xfrm>
            <a:off x="249238" y="878116"/>
            <a:ext cx="8594729" cy="56449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7"/>
          <p:cNvSpPr/>
          <p:nvPr/>
        </p:nvSpPr>
        <p:spPr>
          <a:xfrm>
            <a:off x="8642570" y="6550478"/>
            <a:ext cx="504821" cy="215898"/>
          </a:xfrm>
          <a:prstGeom prst="rect">
            <a:avLst/>
          </a:prstGeom>
          <a:noFill/>
          <a:ln>
            <a:noFill/>
            <a:prstDash val="solid"/>
          </a:ln>
          <a:effectLst/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8B075E9-E479-4DD9-80F6-BB7271819E11}" type="slidenum">
              <a:rPr sz="140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100" b="0" i="0" u="none" strike="noStrike" kern="1200" cap="none" spc="0" baseline="0" dirty="0">
              <a:solidFill>
                <a:srgbClr val="000000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1"/>
          <p:cNvGrpSpPr/>
          <p:nvPr/>
        </p:nvGrpSpPr>
        <p:grpSpPr>
          <a:xfrm>
            <a:off x="163074" y="80686"/>
            <a:ext cx="7304089" cy="529374"/>
            <a:chOff x="163074" y="80686"/>
            <a:chExt cx="7304089" cy="529374"/>
          </a:xfrm>
          <a:effectLst/>
        </p:grpSpPr>
        <p:sp>
          <p:nvSpPr>
            <p:cNvPr id="7" name="Line 13"/>
            <p:cNvSpPr/>
            <p:nvPr/>
          </p:nvSpPr>
          <p:spPr>
            <a:xfrm flipV="1">
              <a:off x="163074" y="609603"/>
              <a:ext cx="7285948" cy="45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val f6"/>
                <a:gd name="f13" fmla="*/ f7 f0 1"/>
                <a:gd name="f14" fmla="*/ f8 f0 1"/>
                <a:gd name="f15" fmla="?: f9 f3 1"/>
                <a:gd name="f16" fmla="?: f10 f4 1"/>
                <a:gd name="f17" fmla="?: f11 f5 1"/>
                <a:gd name="f18" fmla="*/ f13 1 f2"/>
                <a:gd name="f19" fmla="*/ f14 1 f2"/>
                <a:gd name="f20" fmla="*/ f15 1 21600"/>
                <a:gd name="f21" fmla="*/ f16 1 21600"/>
                <a:gd name="f22" fmla="*/ 21600 f15 1"/>
                <a:gd name="f23" fmla="*/ 21600 f16 1"/>
                <a:gd name="f24" fmla="+- f18 0 f1"/>
                <a:gd name="f25" fmla="+- f19 0 f1"/>
                <a:gd name="f26" fmla="min f21 f20"/>
                <a:gd name="f27" fmla="*/ f22 1 f17"/>
                <a:gd name="f28" fmla="*/ f23 1 f17"/>
                <a:gd name="f29" fmla="val f27"/>
                <a:gd name="f30" fmla="val f28"/>
                <a:gd name="f31" fmla="*/ f6 f26 1"/>
                <a:gd name="f32" fmla="*/ f27 f26 1"/>
                <a:gd name="f33" fmla="*/ f28 f26 1"/>
                <a:gd name="f34" fmla="*/ f12 f26 1"/>
                <a:gd name="f35" fmla="*/ f29 f26 1"/>
                <a:gd name="f36" fmla="*/ f30 f2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4" y="f34"/>
                </a:cxn>
                <a:cxn ang="f25">
                  <a:pos x="f35" y="f36"/>
                </a:cxn>
              </a:cxnLst>
              <a:rect l="f31" t="f31" r="f32" b="f33"/>
              <a:pathLst>
                <a:path>
                  <a:moveTo>
                    <a:pt x="f34" y="f34"/>
                  </a:moveTo>
                  <a:lnTo>
                    <a:pt x="f35" y="f36"/>
                  </a:lnTo>
                </a:path>
              </a:pathLst>
            </a:custGeom>
            <a:noFill/>
            <a:ln w="1271">
              <a:solidFill>
                <a:srgbClr val="006699">
                  <a:alpha val="35000"/>
                </a:srgbClr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AA-Constantia" panose="02030602050306030303" pitchFamily="18" charset="0"/>
                <a:cs typeface="Arial"/>
              </a:endParaRPr>
            </a:p>
          </p:txBody>
        </p:sp>
        <p:sp>
          <p:nvSpPr>
            <p:cNvPr id="8" name="Line 13"/>
            <p:cNvSpPr/>
            <p:nvPr/>
          </p:nvSpPr>
          <p:spPr>
            <a:xfrm flipV="1">
              <a:off x="181215" y="80686"/>
              <a:ext cx="7285948" cy="45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val f6"/>
                <a:gd name="f13" fmla="*/ f7 f0 1"/>
                <a:gd name="f14" fmla="*/ f8 f0 1"/>
                <a:gd name="f15" fmla="?: f9 f3 1"/>
                <a:gd name="f16" fmla="?: f10 f4 1"/>
                <a:gd name="f17" fmla="?: f11 f5 1"/>
                <a:gd name="f18" fmla="*/ f13 1 f2"/>
                <a:gd name="f19" fmla="*/ f14 1 f2"/>
                <a:gd name="f20" fmla="*/ f15 1 21600"/>
                <a:gd name="f21" fmla="*/ f16 1 21600"/>
                <a:gd name="f22" fmla="*/ 21600 f15 1"/>
                <a:gd name="f23" fmla="*/ 21600 f16 1"/>
                <a:gd name="f24" fmla="+- f18 0 f1"/>
                <a:gd name="f25" fmla="+- f19 0 f1"/>
                <a:gd name="f26" fmla="min f21 f20"/>
                <a:gd name="f27" fmla="*/ f22 1 f17"/>
                <a:gd name="f28" fmla="*/ f23 1 f17"/>
                <a:gd name="f29" fmla="val f27"/>
                <a:gd name="f30" fmla="val f28"/>
                <a:gd name="f31" fmla="*/ f6 f26 1"/>
                <a:gd name="f32" fmla="*/ f27 f26 1"/>
                <a:gd name="f33" fmla="*/ f28 f26 1"/>
                <a:gd name="f34" fmla="*/ f12 f26 1"/>
                <a:gd name="f35" fmla="*/ f29 f26 1"/>
                <a:gd name="f36" fmla="*/ f30 f2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4" y="f34"/>
                </a:cxn>
                <a:cxn ang="f25">
                  <a:pos x="f35" y="f36"/>
                </a:cxn>
              </a:cxnLst>
              <a:rect l="f31" t="f31" r="f32" b="f33"/>
              <a:pathLst>
                <a:path>
                  <a:moveTo>
                    <a:pt x="f34" y="f34"/>
                  </a:moveTo>
                  <a:lnTo>
                    <a:pt x="f35" y="f36"/>
                  </a:lnTo>
                </a:path>
              </a:pathLst>
            </a:custGeom>
            <a:noFill/>
            <a:ln w="1271">
              <a:solidFill>
                <a:srgbClr val="006699">
                  <a:alpha val="35000"/>
                </a:srgbClr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AA-Constantia" panose="02030602050306030303" pitchFamily="18" charset="0"/>
                <a:cs typeface="Arial"/>
              </a:endParaRPr>
            </a:p>
          </p:txBody>
        </p:sp>
      </p:grpSp>
      <p:pic>
        <p:nvPicPr>
          <p:cNvPr id="9" name="Bild 2" descr="se-chair-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8837" y="30787"/>
            <a:ext cx="339763" cy="34636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2800" b="0" i="0" u="none" strike="noStrike" kern="0" cap="none" spc="0" baseline="0">
          <a:solidFill>
            <a:srgbClr val="006699"/>
          </a:solidFill>
          <a:uFillTx/>
          <a:latin typeface="AA-Constantia" panose="02030602050306030303" pitchFamily="18" charset="0"/>
          <a:cs typeface="Arial"/>
        </a:defRPr>
      </a:lvl1pPr>
    </p:titleStyle>
    <p:bodyStyle>
      <a:lvl1pPr marL="0" marR="0" lvl="0" indent="0" algn="l" defTabSz="914400" rtl="0" fontAlgn="auto" hangingPunct="1">
        <a:lnSpc>
          <a:spcPct val="100000"/>
        </a:lnSpc>
        <a:spcBef>
          <a:spcPts val="600"/>
        </a:spcBef>
        <a:spcAft>
          <a:spcPts val="0"/>
        </a:spcAft>
        <a:buClr>
          <a:srgbClr val="8B0000"/>
        </a:buClr>
        <a:buNone/>
        <a:tabLst/>
        <a:defRPr lang="en-US" sz="2400" b="0" i="0" u="none" strike="noStrike" kern="0" cap="none" spc="0" baseline="0">
          <a:solidFill>
            <a:srgbClr val="000000"/>
          </a:solidFill>
          <a:uFillTx/>
          <a:latin typeface="AA-Constantia" panose="02030602050306030303" pitchFamily="18" charset="0"/>
          <a:cs typeface="Arial"/>
        </a:defRPr>
      </a:lvl1pPr>
      <a:lvl2pPr marL="896934" marR="0" lvl="1" indent="-360365" algn="l" defTabSz="914400" rtl="0" fontAlgn="auto" hangingPunct="1">
        <a:lnSpc>
          <a:spcPct val="100000"/>
        </a:lnSpc>
        <a:spcBef>
          <a:spcPts val="600"/>
        </a:spcBef>
        <a:spcAft>
          <a:spcPts val="0"/>
        </a:spcAft>
        <a:buClr>
          <a:srgbClr val="8B0000"/>
        </a:buClr>
        <a:buSzPct val="100000"/>
        <a:buFont typeface="Wingdings" pitchFamily="2"/>
        <a:buChar char="Ø"/>
        <a:tabLst/>
        <a:defRPr lang="en-US" sz="2400" b="0" i="0" u="none" strike="noStrike" kern="0" cap="none" spc="0" baseline="0">
          <a:solidFill>
            <a:srgbClr val="000000"/>
          </a:solidFill>
          <a:uFillTx/>
          <a:latin typeface="AA-Constantia" panose="02030602050306030303" pitchFamily="18" charset="0"/>
          <a:cs typeface="Arial"/>
        </a:defRPr>
      </a:lvl2pPr>
      <a:lvl3pPr marL="1304921" marR="0" lvl="2" indent="-228600" algn="l" defTabSz="914400" rtl="0" fontAlgn="auto" hangingPunct="1">
        <a:lnSpc>
          <a:spcPct val="100000"/>
        </a:lnSpc>
        <a:spcBef>
          <a:spcPts val="600"/>
        </a:spcBef>
        <a:spcAft>
          <a:spcPts val="0"/>
        </a:spcAft>
        <a:buClr>
          <a:srgbClr val="8B0000"/>
        </a:buClr>
        <a:buSzPct val="100000"/>
        <a:buFont typeface="Wingdings" pitchFamily="2"/>
        <a:buChar char="§"/>
        <a:tabLst/>
        <a:defRPr lang="en-US" sz="2400" b="0" i="0" u="none" strike="noStrike" kern="0" cap="none" spc="0" baseline="0">
          <a:solidFill>
            <a:srgbClr val="000000"/>
          </a:solidFill>
          <a:uFillTx/>
          <a:latin typeface="AA-Constantia" panose="02030602050306030303" pitchFamily="18" charset="0"/>
          <a:cs typeface="Arial"/>
        </a:defRPr>
      </a:lvl3pPr>
      <a:lvl4pPr marL="1712908" marR="0" lvl="3" indent="-228600" algn="l" defTabSz="914400" rtl="0" fontAlgn="auto" hangingPunct="1">
        <a:lnSpc>
          <a:spcPct val="100000"/>
        </a:lnSpc>
        <a:spcBef>
          <a:spcPts val="600"/>
        </a:spcBef>
        <a:spcAft>
          <a:spcPts val="0"/>
        </a:spcAft>
        <a:buClr>
          <a:srgbClr val="8B0000"/>
        </a:buClr>
        <a:buSzPct val="100000"/>
        <a:buFont typeface="Wingdings" pitchFamily="2"/>
        <a:buChar char="§"/>
        <a:tabLst/>
        <a:defRPr lang="en-US" sz="2400" b="0" i="0" u="none" strike="noStrike" kern="0" cap="none" spc="0" baseline="0">
          <a:solidFill>
            <a:srgbClr val="000000"/>
          </a:solidFill>
          <a:uFillTx/>
          <a:latin typeface="AA-Constantia" panose="02030602050306030303" pitchFamily="18" charset="0"/>
          <a:cs typeface="Arial"/>
        </a:defRPr>
      </a:lvl4pPr>
      <a:lvl5pPr marL="2120895" marR="0" lvl="4" indent="-228600" algn="l" defTabSz="914400" rtl="0" fontAlgn="auto" hangingPunct="1">
        <a:lnSpc>
          <a:spcPct val="100000"/>
        </a:lnSpc>
        <a:spcBef>
          <a:spcPts val="600"/>
        </a:spcBef>
        <a:spcAft>
          <a:spcPts val="0"/>
        </a:spcAft>
        <a:buClr>
          <a:srgbClr val="8B0000"/>
        </a:buClr>
        <a:buSzPct val="100000"/>
        <a:buFont typeface="Wingdings" pitchFamily="2"/>
        <a:buChar char="§"/>
        <a:tabLst/>
        <a:defRPr lang="en-US" sz="2400" b="0" i="0" u="none" strike="noStrike" kern="0" cap="none" spc="0" baseline="0">
          <a:solidFill>
            <a:srgbClr val="000000"/>
          </a:solidFill>
          <a:uFillTx/>
          <a:latin typeface="AA-Constantia" panose="02030602050306030303" pitchFamily="18" charset="0"/>
          <a:cs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eiffel.com/" TargetMode="External"/><Relationship Id="rId3" Type="http://schemas.openxmlformats.org/officeDocument/2006/relationships/hyperlink" Target="eiffel:?class=STRING_8&amp;feature=is_equal" TargetMode="External"/><Relationship Id="rId7" Type="http://schemas.openxmlformats.org/officeDocument/2006/relationships/hyperlink" Target="eiffel:?cluster=elks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hyperlink" Target="eiffel:?class=STRING_8" TargetMode="External"/><Relationship Id="rId5" Type="http://schemas.openxmlformats.org/officeDocument/2006/relationships/hyperlink" Target="eiffel:?target=base&amp;cluster=elks&amp;class=STRING_8&amp;feature=is_equal" TargetMode="External"/><Relationship Id="rId4" Type="http://schemas.openxmlformats.org/officeDocument/2006/relationships/hyperlink" Target="eiffel:?cluster=elks&amp;class=STRING_8&amp;feature=is_equal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4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emf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tags" Target="../tags/tag23.xml"/><Relationship Id="rId18" Type="http://schemas.openxmlformats.org/officeDocument/2006/relationships/tags" Target="../tags/tag28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17" Type="http://schemas.openxmlformats.org/officeDocument/2006/relationships/tags" Target="../tags/tag27.xml"/><Relationship Id="rId2" Type="http://schemas.openxmlformats.org/officeDocument/2006/relationships/tags" Target="../tags/tag12.xml"/><Relationship Id="rId16" Type="http://schemas.openxmlformats.org/officeDocument/2006/relationships/tags" Target="../tags/tag26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5" Type="http://schemas.openxmlformats.org/officeDocument/2006/relationships/tags" Target="../tags/tag15.xml"/><Relationship Id="rId15" Type="http://schemas.openxmlformats.org/officeDocument/2006/relationships/tags" Target="../tags/tag25.xml"/><Relationship Id="rId10" Type="http://schemas.openxmlformats.org/officeDocument/2006/relationships/tags" Target="../tags/tag20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tags" Target="../tags/tag24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tags" Target="../tags/tag41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12" Type="http://schemas.openxmlformats.org/officeDocument/2006/relationships/tags" Target="../tags/tag40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tags" Target="../tags/tag39.xml"/><Relationship Id="rId5" Type="http://schemas.openxmlformats.org/officeDocument/2006/relationships/tags" Target="../tags/tag33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38.xml"/><Relationship Id="rId4" Type="http://schemas.openxmlformats.org/officeDocument/2006/relationships/tags" Target="../tags/tag32.xml"/><Relationship Id="rId9" Type="http://schemas.openxmlformats.org/officeDocument/2006/relationships/tags" Target="../tags/tag37.xml"/><Relationship Id="rId14" Type="http://schemas.openxmlformats.org/officeDocument/2006/relationships/tags" Target="../tags/tag4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9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755650" y="2708275"/>
            <a:ext cx="7808913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400">
                <a:solidFill>
                  <a:srgbClr val="3333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Clr>
                <a:srgbClr val="8B0000"/>
              </a:buClr>
              <a:buSzPct val="80000"/>
              <a:buFont typeface="Wingdings" pitchFamily="2" charset="2"/>
              <a:buNone/>
              <a:defRPr sz="2400">
                <a:solidFill>
                  <a:srgbClr val="3333FF"/>
                </a:solidFill>
                <a:latin typeface="+mn-lt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>
                <a:solidFill>
                  <a:srgbClr val="3333FF"/>
                </a:solidFill>
                <a:latin typeface="+mn-lt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>
                <a:solidFill>
                  <a:srgbClr val="3333FF"/>
                </a:solidFill>
                <a:latin typeface="+mn-lt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>
                <a:solidFill>
                  <a:srgbClr val="3333FF"/>
                </a:solidFill>
                <a:latin typeface="+mn-lt"/>
                <a:cs typeface="+mn-cs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>
                <a:solidFill>
                  <a:srgbClr val="3333FF"/>
                </a:solidFill>
                <a:latin typeface="+mn-lt"/>
                <a:cs typeface="+mn-cs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>
                <a:solidFill>
                  <a:srgbClr val="3333FF"/>
                </a:solidFill>
                <a:latin typeface="+mn-lt"/>
                <a:cs typeface="+mn-cs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>
                <a:solidFill>
                  <a:srgbClr val="3333FF"/>
                </a:solidFill>
                <a:latin typeface="+mn-lt"/>
                <a:cs typeface="+mn-cs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>
                <a:solidFill>
                  <a:srgbClr val="3333FF"/>
                </a:solidFill>
                <a:latin typeface="+mn-lt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AA-Constantia" panose="02030602050306030303" pitchFamily="18" charset="0"/>
              <a:ea typeface="+mn-ea"/>
              <a:cs typeface="Arial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AA-Constantia" panose="02030602050306030303" pitchFamily="18" charset="0"/>
              <a:ea typeface="+mn-ea"/>
              <a:cs typeface="Arial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AA-Constantia" panose="02030602050306030303" pitchFamily="18" charset="0"/>
              <a:ea typeface="+mn-ea"/>
              <a:cs typeface="Arial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AA-Constantia" panose="02030602050306030303" pitchFamily="18" charset="0"/>
              <a:ea typeface="+mn-ea"/>
              <a:cs typeface="Arial"/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1501775" y="2116086"/>
            <a:ext cx="6505575" cy="142692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algn="ctr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4000" b="1" dirty="0" smtClean="0">
                <a:solidFill>
                  <a:srgbClr val="0000FF"/>
                </a:solidFill>
                <a:latin typeface="AA-Constantia" panose="02030602050306030303" pitchFamily="18" charset="0"/>
                <a:cs typeface="Arial"/>
              </a:rPr>
              <a:t>Requirements</a:t>
            </a:r>
            <a:br>
              <a:rPr lang="en-US" sz="4000" b="1" dirty="0" smtClean="0">
                <a:solidFill>
                  <a:srgbClr val="0000FF"/>
                </a:solidFill>
                <a:latin typeface="AA-Constantia" panose="02030602050306030303" pitchFamily="18" charset="0"/>
                <a:cs typeface="Arial"/>
              </a:rPr>
            </a:br>
            <a:r>
              <a:rPr lang="en-US" sz="4000" b="1" dirty="0" smtClean="0">
                <a:solidFill>
                  <a:srgbClr val="0000FF"/>
                </a:solidFill>
                <a:latin typeface="AA-Constantia" panose="02030602050306030303" pitchFamily="18" charset="0"/>
                <a:cs typeface="Arial"/>
              </a:rPr>
              <a:t>in the software lifecycle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352425" y="4410024"/>
            <a:ext cx="848677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000000"/>
                </a:solidFill>
                <a:latin typeface="AA-Constantia" panose="02030602050306030303" pitchFamily="18" charset="0"/>
                <a:cs typeface="Arial" pitchFamily="34" charset="0"/>
              </a:rPr>
              <a:t>Bertrand </a:t>
            </a:r>
            <a:r>
              <a:rPr lang="en-US" sz="2800" b="1" dirty="0">
                <a:solidFill>
                  <a:srgbClr val="000000"/>
                </a:solidFill>
                <a:latin typeface="AA-Constantia" panose="02030602050306030303" pitchFamily="18" charset="0"/>
                <a:cs typeface="Arial" pitchFamily="34" charset="0"/>
              </a:rPr>
              <a:t>Meyer</a:t>
            </a:r>
            <a:br>
              <a:rPr lang="en-US" sz="2800" b="1" dirty="0">
                <a:solidFill>
                  <a:srgbClr val="000000"/>
                </a:solidFill>
                <a:latin typeface="AA-Constantia" panose="02030602050306030303" pitchFamily="18" charset="0"/>
                <a:cs typeface="Arial" pitchFamily="34" charset="0"/>
              </a:rPr>
            </a:br>
            <a:endParaRPr lang="en-US" sz="1600" b="1" i="1" dirty="0">
              <a:solidFill>
                <a:srgbClr val="000000"/>
              </a:solidFill>
              <a:latin typeface="AA-Constantia" panose="02030602050306030303" pitchFamily="18" charset="0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</a:t>
            </a:r>
            <a:r>
              <a:rPr lang="en-US" noProof="0" dirty="0" smtClean="0"/>
              <a:t>spiral </a:t>
            </a:r>
            <a:r>
              <a:rPr lang="en-US" noProof="0" dirty="0"/>
              <a:t>model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90832" y="695233"/>
            <a:ext cx="7490128" cy="378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spcBef>
                <a:spcPct val="20000"/>
              </a:spcBef>
              <a:buClr>
                <a:srgbClr val="8B0000"/>
              </a:buClr>
              <a:buFont typeface="Wingdings" pitchFamily="2" charset="2"/>
              <a:buNone/>
              <a:defRPr/>
            </a:pPr>
            <a:r>
              <a:rPr lang="en-US" sz="1800" b="0" kern="0" dirty="0" smtClean="0">
                <a:solidFill>
                  <a:srgbClr val="0000FF"/>
                </a:solidFill>
                <a:latin typeface="AA-Constantia" panose="02030602050306030303" pitchFamily="18" charset="0"/>
              </a:rPr>
              <a:t>Apply a waterfall-like approach to successive prototypes</a:t>
            </a:r>
            <a:endParaRPr lang="en-US" sz="1800" b="0" kern="0" dirty="0">
              <a:solidFill>
                <a:srgbClr val="0000FF"/>
              </a:solidFill>
              <a:latin typeface="AA-Constantia" panose="020306020503060303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947" y="1148592"/>
            <a:ext cx="6953113" cy="570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“Prototyping” in software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term is used in one of the following meanings: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1. Experimentation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lvl="2"/>
            <a:r>
              <a:rPr lang="en-US" sz="2600" dirty="0">
                <a:solidFill>
                  <a:schemeClr val="tx1"/>
                </a:solidFill>
              </a:rPr>
              <a:t>Requirements capture</a:t>
            </a:r>
          </a:p>
          <a:p>
            <a:pPr lvl="2"/>
            <a:r>
              <a:rPr lang="en-US" sz="2600" dirty="0">
                <a:solidFill>
                  <a:schemeClr val="tx1"/>
                </a:solidFill>
              </a:rPr>
              <a:t>Try specific techniques: GUI, implementation (“buying information”)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2. Pilot </a:t>
            </a:r>
            <a:r>
              <a:rPr lang="en-US" dirty="0">
                <a:solidFill>
                  <a:schemeClr val="tx1"/>
                </a:solidFill>
              </a:rPr>
              <a:t>project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3. Incremental </a:t>
            </a:r>
            <a:r>
              <a:rPr lang="en-US" dirty="0">
                <a:solidFill>
                  <a:schemeClr val="tx1"/>
                </a:solidFill>
              </a:rPr>
              <a:t>development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4. Throw-away </a:t>
            </a:r>
            <a:r>
              <a:rPr lang="en-US" dirty="0">
                <a:solidFill>
                  <a:schemeClr val="tx1"/>
                </a:solidFill>
              </a:rPr>
              <a:t>development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Fred Brooks, </a:t>
            </a:r>
            <a:r>
              <a:rPr lang="en-US" i="1" dirty="0">
                <a:solidFill>
                  <a:schemeClr val="tx1"/>
                </a:solidFill>
              </a:rPr>
              <a:t>The Mythical </a:t>
            </a:r>
            <a:r>
              <a:rPr lang="en-US" i="1" dirty="0" smtClean="0">
                <a:solidFill>
                  <a:schemeClr val="tx1"/>
                </a:solidFill>
              </a:rPr>
              <a:t>Man-Month</a:t>
            </a:r>
            <a:r>
              <a:rPr lang="en-US" dirty="0" smtClean="0">
                <a:solidFill>
                  <a:schemeClr val="tx1"/>
                </a:solidFill>
              </a:rPr>
              <a:t>, 1975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dirty="0">
                <a:solidFill>
                  <a:srgbClr val="993300"/>
                </a:solidFill>
              </a:rPr>
              <a:t>Plan to throw one away, you will anyhow</a:t>
            </a:r>
            <a:r>
              <a:rPr lang="en-US" dirty="0"/>
              <a:t>”).</a:t>
            </a:r>
          </a:p>
        </p:txBody>
      </p:sp>
      <p:pic>
        <p:nvPicPr>
          <p:cNvPr id="150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54884" y="3319461"/>
            <a:ext cx="187642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2164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The problem with throw-away development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Software development is hard because of the need to reconcile conflicting criteria, e.g. portability and efficiency</a:t>
            </a:r>
          </a:p>
          <a:p>
            <a:r>
              <a:rPr lang="en-US" dirty="0"/>
              <a:t>A prototype typically sacrifices some of these criteria</a:t>
            </a:r>
          </a:p>
          <a:p>
            <a:r>
              <a:rPr lang="en-US" dirty="0"/>
              <a:t>Risk of shipping the </a:t>
            </a:r>
            <a:r>
              <a:rPr lang="en-US" dirty="0" smtClean="0"/>
              <a:t>prototype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the 20</a:t>
            </a:r>
            <a:r>
              <a:rPr lang="en-US" baseline="30000" dirty="0" smtClean="0"/>
              <a:t>th</a:t>
            </a:r>
            <a:r>
              <a:rPr lang="en-US" dirty="0" smtClean="0"/>
              <a:t>-anniversary edition of his book (1995), Brooks admitted that “plan to throw one away” is bad advice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91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48400" y="115200"/>
            <a:ext cx="7726363" cy="435600"/>
          </a:xfrm>
        </p:spPr>
        <p:txBody>
          <a:bodyPr/>
          <a:lstStyle/>
          <a:p>
            <a:r>
              <a:rPr lang="en-US" dirty="0"/>
              <a:t>Seamless, incremental development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66825"/>
            <a:ext cx="86868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Seamless development:</a:t>
            </a: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Single set of notation, tools, concepts, principles throughout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Continuous, incremental development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Keep model, implementation and documentation consistent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Reversibility</a:t>
            </a:r>
            <a:r>
              <a:rPr lang="en-US" sz="2000" dirty="0"/>
              <a:t>: can go back and </a:t>
            </a:r>
            <a:r>
              <a:rPr lang="en-US" sz="2000" dirty="0" smtClean="0"/>
              <a:t>forth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These are in particular some of the ideas behind the Eiffel method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24644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48400" y="115200"/>
            <a:ext cx="7785100" cy="435600"/>
          </a:xfrm>
        </p:spPr>
        <p:txBody>
          <a:bodyPr/>
          <a:lstStyle/>
          <a:p>
            <a:r>
              <a:rPr lang="en-US" dirty="0" smtClean="0"/>
              <a:t>Seamless </a:t>
            </a:r>
            <a:r>
              <a:rPr lang="en-US" dirty="0"/>
              <a:t>development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230" y="684764"/>
            <a:ext cx="8195261" cy="1330538"/>
          </a:xfrm>
        </p:spPr>
        <p:txBody>
          <a:bodyPr/>
          <a:lstStyle/>
          <a:p>
            <a:pPr marL="265113" indent="-265113">
              <a:lnSpc>
                <a:spcPct val="90000"/>
              </a:lnSpc>
              <a:buClr>
                <a:srgbClr val="A50021"/>
              </a:buClr>
              <a:buSzPct val="80000"/>
              <a:buFont typeface="Wingdings" pitchFamily="2" charset="2"/>
              <a:buChar char="Ø"/>
            </a:pPr>
            <a:r>
              <a:rPr lang="en-US" dirty="0" smtClean="0"/>
              <a:t>Single concepts, principles, notation, tools</a:t>
            </a:r>
          </a:p>
          <a:p>
            <a:pPr marL="265113" indent="-265113">
              <a:lnSpc>
                <a:spcPct val="90000"/>
              </a:lnSpc>
              <a:buClr>
                <a:srgbClr val="A50021"/>
              </a:buClr>
              <a:buSzPct val="80000"/>
              <a:buFont typeface="Wingdings" pitchFamily="2" charset="2"/>
              <a:buChar char="Ø"/>
            </a:pPr>
            <a:r>
              <a:rPr lang="en-US" dirty="0" smtClean="0"/>
              <a:t>Continuous, incremental development</a:t>
            </a:r>
          </a:p>
          <a:p>
            <a:pPr marL="265113" indent="-265113">
              <a:lnSpc>
                <a:spcPct val="90000"/>
              </a:lnSpc>
              <a:buClr>
                <a:srgbClr val="A50021"/>
              </a:buClr>
              <a:buSzPct val="80000"/>
              <a:buFont typeface="Wingdings" pitchFamily="2" charset="2"/>
              <a:buChar char="Ø"/>
            </a:pPr>
            <a:r>
              <a:rPr lang="en-US" dirty="0" smtClean="0"/>
              <a:t>Keep model, implementation, documentation consistent</a:t>
            </a:r>
          </a:p>
        </p:txBody>
      </p:sp>
      <p:sp>
        <p:nvSpPr>
          <p:cNvPr id="54" name="Text Box 5"/>
          <p:cNvSpPr txBox="1">
            <a:spLocks noChangeArrowheads="1"/>
          </p:cNvSpPr>
          <p:nvPr/>
        </p:nvSpPr>
        <p:spPr bwMode="auto">
          <a:xfrm>
            <a:off x="6577174" y="6126078"/>
            <a:ext cx="158432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AA-Constantia" panose="02030602050306030303" pitchFamily="18" charset="0"/>
              </a:rPr>
              <a:t>Example </a:t>
            </a:r>
            <a:r>
              <a:rPr lang="en-US" sz="1400" dirty="0" smtClean="0">
                <a:solidFill>
                  <a:srgbClr val="000000"/>
                </a:solidFill>
                <a:latin typeface="AA-Constantia" panose="02030602050306030303" pitchFamily="18" charset="0"/>
              </a:rPr>
              <a:t>classes</a:t>
            </a:r>
            <a:endParaRPr lang="en-US" sz="1400" dirty="0">
              <a:solidFill>
                <a:srgbClr val="000000"/>
              </a:solidFill>
              <a:latin typeface="AA-Constantia" panose="02030602050306030303" pitchFamily="18" charset="0"/>
            </a:endParaRPr>
          </a:p>
        </p:txBody>
      </p:sp>
      <p:sp>
        <p:nvSpPr>
          <p:cNvPr id="55" name="Line 11"/>
          <p:cNvSpPr>
            <a:spLocks noChangeShapeType="1"/>
          </p:cNvSpPr>
          <p:nvPr/>
        </p:nvSpPr>
        <p:spPr bwMode="auto">
          <a:xfrm>
            <a:off x="1772118" y="2401026"/>
            <a:ext cx="18820" cy="4267792"/>
          </a:xfrm>
          <a:prstGeom prst="line">
            <a:avLst/>
          </a:prstGeom>
          <a:noFill/>
          <a:ln w="22225">
            <a:solidFill>
              <a:srgbClr val="990000"/>
            </a:solidFill>
            <a:round/>
            <a:headEnd/>
            <a:tailEnd type="stealth" w="lg" len="lg"/>
          </a:ln>
          <a:effectLst/>
        </p:spPr>
        <p:txBody>
          <a:bodyPr lIns="0" tIns="0" rIns="0" bIns="0"/>
          <a:lstStyle/>
          <a:p>
            <a:endParaRPr lang="de-CH" dirty="0">
              <a:solidFill>
                <a:srgbClr val="000000"/>
              </a:solidFill>
              <a:latin typeface="AA-Constantia" panose="02030602050306030303" pitchFamily="18" charset="0"/>
            </a:endParaRPr>
          </a:p>
        </p:txBody>
      </p:sp>
      <p:sp>
        <p:nvSpPr>
          <p:cNvPr id="56" name="Oval 9"/>
          <p:cNvSpPr>
            <a:spLocks noChangeArrowheads="1"/>
          </p:cNvSpPr>
          <p:nvPr/>
        </p:nvSpPr>
        <p:spPr bwMode="auto">
          <a:xfrm>
            <a:off x="551740" y="2894192"/>
            <a:ext cx="2455042" cy="2828706"/>
          </a:xfrm>
          <a:prstGeom prst="roundRect">
            <a:avLst/>
          </a:prstGeom>
          <a:solidFill>
            <a:srgbClr val="00384C"/>
          </a:solidFill>
          <a:ln w="9525" algn="ctr">
            <a:solidFill>
              <a:srgbClr val="990000">
                <a:alpha val="34000"/>
              </a:srgbClr>
            </a:solidFill>
            <a:round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254000"/>
            <a:bevelB w="381000"/>
          </a:sp3d>
        </p:spPr>
        <p:txBody>
          <a:bodyPr wrap="none" lIns="0" tIns="0" rIns="0" bIns="0" anchor="ctr"/>
          <a:lstStyle/>
          <a:p>
            <a:endParaRPr lang="de-CH" dirty="0">
              <a:solidFill>
                <a:srgbClr val="000000"/>
              </a:solidFill>
              <a:latin typeface="AA-Constantia" panose="02030602050306030303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01951" y="5184839"/>
            <a:ext cx="235462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Generalization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51740" y="2900860"/>
            <a:ext cx="2455042" cy="2158003"/>
          </a:xfrm>
          <a:prstGeom prst="roundRect">
            <a:avLst/>
          </a:prstGeom>
          <a:solidFill>
            <a:srgbClr val="0079A4"/>
          </a:solidFill>
          <a:ln w="9525" algn="ctr">
            <a:solidFill>
              <a:srgbClr val="990000">
                <a:alpha val="34000"/>
              </a:srgbClr>
            </a:solidFill>
            <a:round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254000"/>
            <a:bevelB w="381000"/>
          </a:sp3d>
        </p:spPr>
        <p:txBody>
          <a:bodyPr wrap="none" lIns="0" tIns="0" rIns="0" bIns="0" anchor="ctr"/>
          <a:lstStyle/>
          <a:p>
            <a:endParaRPr lang="de-CH" dirty="0">
              <a:solidFill>
                <a:srgbClr val="000000"/>
              </a:solidFill>
              <a:latin typeface="AA-Constantia" panose="02030602050306030303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1951" y="4570953"/>
            <a:ext cx="235462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Verification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0" name="Oval 9"/>
          <p:cNvSpPr>
            <a:spLocks noChangeArrowheads="1"/>
          </p:cNvSpPr>
          <p:nvPr/>
        </p:nvSpPr>
        <p:spPr bwMode="auto">
          <a:xfrm>
            <a:off x="551740" y="2896352"/>
            <a:ext cx="2455042" cy="1603478"/>
          </a:xfrm>
          <a:prstGeom prst="roundRect">
            <a:avLst/>
          </a:prstGeom>
          <a:solidFill>
            <a:srgbClr val="19C3FF"/>
          </a:solidFill>
          <a:ln w="9525" algn="ctr">
            <a:solidFill>
              <a:srgbClr val="990000">
                <a:alpha val="34000"/>
              </a:srgbClr>
            </a:solidFill>
            <a:round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254000"/>
            <a:bevelB w="381000"/>
          </a:sp3d>
        </p:spPr>
        <p:txBody>
          <a:bodyPr wrap="none" lIns="0" tIns="0" rIns="0" bIns="0" anchor="ctr"/>
          <a:lstStyle/>
          <a:p>
            <a:endParaRPr lang="de-CH" dirty="0">
              <a:solidFill>
                <a:srgbClr val="000000"/>
              </a:solidFill>
              <a:latin typeface="AA-Constantia" panose="02030602050306030303" pitchFamily="18" charset="0"/>
            </a:endParaRPr>
          </a:p>
        </p:txBody>
      </p:sp>
      <p:sp>
        <p:nvSpPr>
          <p:cNvPr id="61" name="Text Box 6"/>
          <p:cNvSpPr txBox="1">
            <a:spLocks noChangeArrowheads="1"/>
          </p:cNvSpPr>
          <p:nvPr/>
        </p:nvSpPr>
        <p:spPr bwMode="auto">
          <a:xfrm>
            <a:off x="6577174" y="2973472"/>
            <a:ext cx="233076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1400" i="1" dirty="0" smtClean="0">
                <a:solidFill>
                  <a:srgbClr val="0000FF"/>
                </a:solidFill>
                <a:latin typeface="AA-Constantia" panose="02030602050306030303" pitchFamily="18" charset="0"/>
              </a:rPr>
              <a:t>ACCOUNT, TRANSACTION</a:t>
            </a:r>
            <a:r>
              <a:rPr lang="en-US" sz="1400" i="1" dirty="0">
                <a:solidFill>
                  <a:srgbClr val="0000FF"/>
                </a:solidFill>
                <a:latin typeface="AA-Constantia" panose="02030602050306030303" pitchFamily="18" charset="0"/>
              </a:rPr>
              <a:t>… </a:t>
            </a:r>
          </a:p>
        </p:txBody>
      </p:sp>
      <p:sp>
        <p:nvSpPr>
          <p:cNvPr id="62" name="Oval 9"/>
          <p:cNvSpPr>
            <a:spLocks noChangeArrowheads="1"/>
          </p:cNvSpPr>
          <p:nvPr/>
        </p:nvSpPr>
        <p:spPr bwMode="auto">
          <a:xfrm>
            <a:off x="529143" y="2900860"/>
            <a:ext cx="2500237" cy="943510"/>
          </a:xfrm>
          <a:prstGeom prst="roundRect">
            <a:avLst/>
          </a:prstGeom>
          <a:solidFill>
            <a:srgbClr val="8BE1FF"/>
          </a:solidFill>
          <a:ln w="9525" algn="ctr">
            <a:solidFill>
              <a:srgbClr val="990000">
                <a:alpha val="34000"/>
              </a:srgbClr>
            </a:solidFill>
            <a:round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254000"/>
            <a:bevelB w="381000"/>
          </a:sp3d>
        </p:spPr>
        <p:txBody>
          <a:bodyPr wrap="none" lIns="0" tIns="0" rIns="0" bIns="0" anchor="ctr"/>
          <a:lstStyle/>
          <a:p>
            <a:endParaRPr lang="de-CH" dirty="0">
              <a:solidFill>
                <a:srgbClr val="000000"/>
              </a:solidFill>
              <a:latin typeface="AA-Constantia" panose="02030602050306030303" pitchFamily="18" charset="0"/>
            </a:endParaRPr>
          </a:p>
        </p:txBody>
      </p:sp>
      <p:sp>
        <p:nvSpPr>
          <p:cNvPr id="63" name="Text Box 7"/>
          <p:cNvSpPr txBox="1">
            <a:spLocks noChangeArrowheads="1"/>
          </p:cNvSpPr>
          <p:nvPr/>
        </p:nvSpPr>
        <p:spPr bwMode="auto">
          <a:xfrm>
            <a:off x="6577174" y="3462211"/>
            <a:ext cx="180498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1400" i="1" dirty="0" smtClean="0">
                <a:solidFill>
                  <a:srgbClr val="0000FF"/>
                </a:solidFill>
                <a:latin typeface="AA-Constantia" panose="02030602050306030303" pitchFamily="18" charset="0"/>
              </a:rPr>
              <a:t>STATE, COMMAND</a:t>
            </a:r>
            <a:r>
              <a:rPr lang="en-US" sz="1400" i="1" dirty="0">
                <a:solidFill>
                  <a:srgbClr val="0000FF"/>
                </a:solidFill>
                <a:latin typeface="AA-Constantia" panose="02030602050306030303" pitchFamily="18" charset="0"/>
              </a:rPr>
              <a:t>…</a:t>
            </a:r>
          </a:p>
        </p:txBody>
      </p:sp>
      <p:sp>
        <p:nvSpPr>
          <p:cNvPr id="64" name="Text Box 8"/>
          <p:cNvSpPr txBox="1">
            <a:spLocks noChangeArrowheads="1"/>
          </p:cNvSpPr>
          <p:nvPr/>
        </p:nvSpPr>
        <p:spPr bwMode="auto">
          <a:xfrm>
            <a:off x="6577174" y="4124633"/>
            <a:ext cx="135731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1400" i="1" dirty="0" smtClean="0">
                <a:solidFill>
                  <a:srgbClr val="0000FF"/>
                </a:solidFill>
                <a:latin typeface="AA-Constantia" panose="02030602050306030303" pitchFamily="18" charset="0"/>
              </a:rPr>
              <a:t>COUNTER…</a:t>
            </a:r>
            <a:endParaRPr lang="en-US" sz="1400" i="1" dirty="0">
              <a:solidFill>
                <a:srgbClr val="0000FF"/>
              </a:solidFill>
              <a:latin typeface="AA-Constantia" panose="02030602050306030303" pitchFamily="18" charset="0"/>
            </a:endParaRPr>
          </a:p>
        </p:txBody>
      </p:sp>
      <p:sp>
        <p:nvSpPr>
          <p:cNvPr id="65" name="Text Box 9"/>
          <p:cNvSpPr txBox="1">
            <a:spLocks noChangeArrowheads="1"/>
          </p:cNvSpPr>
          <p:nvPr/>
        </p:nvSpPr>
        <p:spPr bwMode="auto">
          <a:xfrm>
            <a:off x="6577174" y="4748572"/>
            <a:ext cx="14525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1400" i="1" dirty="0">
                <a:solidFill>
                  <a:srgbClr val="0000FF"/>
                </a:solidFill>
                <a:latin typeface="AA-Constantia" panose="02030602050306030303" pitchFamily="18" charset="0"/>
              </a:rPr>
              <a:t>TEST_DRIVER…</a:t>
            </a:r>
          </a:p>
        </p:txBody>
      </p:sp>
      <p:sp>
        <p:nvSpPr>
          <p:cNvPr id="66" name="Text Box 10"/>
          <p:cNvSpPr txBox="1">
            <a:spLocks noChangeArrowheads="1"/>
          </p:cNvSpPr>
          <p:nvPr/>
        </p:nvSpPr>
        <p:spPr bwMode="auto">
          <a:xfrm>
            <a:off x="6577174" y="5401037"/>
            <a:ext cx="14525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1400" i="1" dirty="0">
                <a:solidFill>
                  <a:srgbClr val="0000FF"/>
                </a:solidFill>
                <a:latin typeface="AA-Constantia" panose="02030602050306030303" pitchFamily="18" charset="0"/>
              </a:rPr>
              <a:t>TABLE…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76170" y="3430679"/>
            <a:ext cx="220618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 smtClean="0"/>
              <a:t>Design</a:t>
            </a:r>
            <a:endParaRPr lang="en-US" sz="2400" dirty="0"/>
          </a:p>
        </p:txBody>
      </p:sp>
      <p:sp>
        <p:nvSpPr>
          <p:cNvPr id="68" name="TextBox 67"/>
          <p:cNvSpPr txBox="1"/>
          <p:nvPr/>
        </p:nvSpPr>
        <p:spPr>
          <a:xfrm>
            <a:off x="601951" y="4000262"/>
            <a:ext cx="235462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 smtClean="0"/>
              <a:t>Implementation</a:t>
            </a:r>
            <a:endParaRPr lang="en-US" sz="2400" dirty="0"/>
          </a:p>
        </p:txBody>
      </p:sp>
      <p:sp>
        <p:nvSpPr>
          <p:cNvPr id="69" name="Oval 9"/>
          <p:cNvSpPr>
            <a:spLocks noChangeArrowheads="1"/>
          </p:cNvSpPr>
          <p:nvPr/>
        </p:nvSpPr>
        <p:spPr bwMode="auto">
          <a:xfrm>
            <a:off x="551740" y="2894193"/>
            <a:ext cx="2455042" cy="462364"/>
          </a:xfrm>
          <a:prstGeom prst="roundRect">
            <a:avLst/>
          </a:prstGeom>
          <a:solidFill>
            <a:srgbClr val="D1F3FF"/>
          </a:solidFill>
          <a:ln w="9525" algn="ctr">
            <a:solidFill>
              <a:srgbClr val="990000">
                <a:alpha val="34000"/>
              </a:srgbClr>
            </a:solidFill>
            <a:round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254000"/>
            <a:bevelB w="381000"/>
          </a:sp3d>
        </p:spPr>
        <p:txBody>
          <a:bodyPr wrap="none" lIns="0" tIns="0" rIns="0" bIns="0" anchor="ctr"/>
          <a:lstStyle/>
          <a:p>
            <a:endParaRPr lang="de-CH" dirty="0">
              <a:solidFill>
                <a:srgbClr val="000000"/>
              </a:solidFill>
              <a:latin typeface="AA-Constantia" panose="02030602050306030303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76170" y="2941940"/>
            <a:ext cx="220618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 smtClean="0"/>
              <a:t>Requirements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64120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9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9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9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 animBg="1"/>
      <p:bldP spid="56" grpId="0" animBg="1"/>
      <p:bldP spid="57" grpId="0"/>
      <p:bldP spid="58" grpId="0" animBg="1"/>
      <p:bldP spid="59" grpId="0"/>
      <p:bldP spid="60" grpId="0" animBg="1"/>
      <p:bldP spid="61" grpId="0"/>
      <p:bldP spid="62" grpId="0" animBg="1"/>
      <p:bldP spid="63" grpId="0"/>
      <p:bldP spid="64" grpId="0"/>
      <p:bldP spid="65" grpId="0"/>
      <p:bldP spid="66" grpId="0"/>
      <p:bldP spid="67" grpId="0"/>
      <p:bldP spid="68" grpId="0"/>
      <p:bldP spid="69" grpId="0" animBg="1"/>
      <p:bldP spid="7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48400" y="115200"/>
            <a:ext cx="7785100" cy="435600"/>
          </a:xfrm>
        </p:spPr>
        <p:txBody>
          <a:bodyPr/>
          <a:lstStyle/>
          <a:p>
            <a:r>
              <a:rPr lang="en-US" dirty="0" smtClean="0"/>
              <a:t>Seamless </a:t>
            </a:r>
            <a:r>
              <a:rPr lang="en-US" dirty="0"/>
              <a:t>development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230" y="684763"/>
            <a:ext cx="8195261" cy="1670977"/>
          </a:xfrm>
        </p:spPr>
        <p:txBody>
          <a:bodyPr/>
          <a:lstStyle/>
          <a:p>
            <a:pPr marL="265113" indent="-265113">
              <a:lnSpc>
                <a:spcPct val="90000"/>
              </a:lnSpc>
              <a:buClr>
                <a:srgbClr val="A50021"/>
              </a:buClr>
              <a:buSzPct val="80000"/>
              <a:buFont typeface="Wingdings" pitchFamily="2" charset="2"/>
              <a:buChar char="Ø"/>
            </a:pPr>
            <a:r>
              <a:rPr lang="en-US" dirty="0" smtClean="0"/>
              <a:t>Single concepts, principles, notation, tools</a:t>
            </a:r>
          </a:p>
          <a:p>
            <a:pPr marL="265113" indent="-265113">
              <a:lnSpc>
                <a:spcPct val="90000"/>
              </a:lnSpc>
              <a:buClr>
                <a:srgbClr val="A50021"/>
              </a:buClr>
              <a:buSzPct val="80000"/>
              <a:buFont typeface="Wingdings" pitchFamily="2" charset="2"/>
              <a:buChar char="Ø"/>
            </a:pPr>
            <a:r>
              <a:rPr lang="en-US" dirty="0" smtClean="0"/>
              <a:t>Continuous, incremental development</a:t>
            </a:r>
          </a:p>
          <a:p>
            <a:pPr marL="265113" indent="-265113">
              <a:lnSpc>
                <a:spcPct val="90000"/>
              </a:lnSpc>
              <a:buClr>
                <a:srgbClr val="A50021"/>
              </a:buClr>
              <a:buSzPct val="80000"/>
              <a:buFont typeface="Wingdings" pitchFamily="2" charset="2"/>
              <a:buChar char="Ø"/>
            </a:pPr>
            <a:r>
              <a:rPr lang="en-US" dirty="0" smtClean="0"/>
              <a:t>Keep model, implementation, documentation consistent</a:t>
            </a:r>
          </a:p>
          <a:p>
            <a:pPr marL="265113" indent="-265113">
              <a:lnSpc>
                <a:spcPct val="90000"/>
              </a:lnSpc>
              <a:buClr>
                <a:srgbClr val="A50021"/>
              </a:buClr>
              <a:buSzPct val="80000"/>
              <a:buFont typeface="Wingdings" pitchFamily="2" charset="2"/>
              <a:buChar char="Ø"/>
            </a:pPr>
            <a:r>
              <a:rPr lang="en-US" dirty="0" smtClean="0"/>
              <a:t>Support reversibility</a:t>
            </a:r>
            <a:endParaRPr lang="en-US" dirty="0"/>
          </a:p>
        </p:txBody>
      </p:sp>
      <p:sp>
        <p:nvSpPr>
          <p:cNvPr id="54" name="Text Box 5"/>
          <p:cNvSpPr txBox="1">
            <a:spLocks noChangeArrowheads="1"/>
          </p:cNvSpPr>
          <p:nvPr/>
        </p:nvSpPr>
        <p:spPr bwMode="auto">
          <a:xfrm>
            <a:off x="6577174" y="6126078"/>
            <a:ext cx="158432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AA-Constantia" panose="02030602050306030303" pitchFamily="18" charset="0"/>
              </a:rPr>
              <a:t>Example </a:t>
            </a:r>
            <a:r>
              <a:rPr lang="en-US" sz="1400" dirty="0" smtClean="0">
                <a:solidFill>
                  <a:srgbClr val="000000"/>
                </a:solidFill>
                <a:latin typeface="AA-Constantia" panose="02030602050306030303" pitchFamily="18" charset="0"/>
              </a:rPr>
              <a:t>classes</a:t>
            </a:r>
            <a:endParaRPr lang="en-US" sz="1400" dirty="0">
              <a:solidFill>
                <a:srgbClr val="000000"/>
              </a:solidFill>
              <a:latin typeface="AA-Constantia" panose="02030602050306030303" pitchFamily="18" charset="0"/>
            </a:endParaRPr>
          </a:p>
        </p:txBody>
      </p:sp>
      <p:sp>
        <p:nvSpPr>
          <p:cNvPr id="55" name="Line 11"/>
          <p:cNvSpPr>
            <a:spLocks noChangeShapeType="1"/>
          </p:cNvSpPr>
          <p:nvPr/>
        </p:nvSpPr>
        <p:spPr bwMode="auto">
          <a:xfrm>
            <a:off x="1772118" y="2401026"/>
            <a:ext cx="18820" cy="4267792"/>
          </a:xfrm>
          <a:prstGeom prst="line">
            <a:avLst/>
          </a:prstGeom>
          <a:noFill/>
          <a:ln w="22225">
            <a:solidFill>
              <a:srgbClr val="990000"/>
            </a:solidFill>
            <a:round/>
            <a:headEnd/>
            <a:tailEnd type="stealth" w="lg" len="lg"/>
          </a:ln>
          <a:effectLst/>
        </p:spPr>
        <p:txBody>
          <a:bodyPr lIns="0" tIns="0" rIns="0" bIns="0"/>
          <a:lstStyle/>
          <a:p>
            <a:endParaRPr lang="de-CH" dirty="0">
              <a:solidFill>
                <a:srgbClr val="000000"/>
              </a:solidFill>
              <a:latin typeface="AA-Constantia" panose="02030602050306030303" pitchFamily="18" charset="0"/>
            </a:endParaRPr>
          </a:p>
        </p:txBody>
      </p:sp>
      <p:sp>
        <p:nvSpPr>
          <p:cNvPr id="56" name="Oval 9"/>
          <p:cNvSpPr>
            <a:spLocks noChangeArrowheads="1"/>
          </p:cNvSpPr>
          <p:nvPr/>
        </p:nvSpPr>
        <p:spPr bwMode="auto">
          <a:xfrm>
            <a:off x="551740" y="2894192"/>
            <a:ext cx="2455042" cy="2828706"/>
          </a:xfrm>
          <a:prstGeom prst="roundRect">
            <a:avLst/>
          </a:prstGeom>
          <a:solidFill>
            <a:srgbClr val="00384C"/>
          </a:solidFill>
          <a:ln w="9525" algn="ctr">
            <a:solidFill>
              <a:srgbClr val="990000">
                <a:alpha val="34000"/>
              </a:srgbClr>
            </a:solidFill>
            <a:round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254000"/>
            <a:bevelB w="381000"/>
          </a:sp3d>
        </p:spPr>
        <p:txBody>
          <a:bodyPr wrap="none" lIns="0" tIns="0" rIns="0" bIns="0" anchor="ctr"/>
          <a:lstStyle/>
          <a:p>
            <a:endParaRPr lang="de-CH" dirty="0">
              <a:solidFill>
                <a:srgbClr val="000000"/>
              </a:solidFill>
              <a:latin typeface="AA-Constantia" panose="02030602050306030303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01951" y="5184839"/>
            <a:ext cx="235462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Generalization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51740" y="2900860"/>
            <a:ext cx="2455042" cy="2158003"/>
          </a:xfrm>
          <a:prstGeom prst="roundRect">
            <a:avLst/>
          </a:prstGeom>
          <a:solidFill>
            <a:srgbClr val="0079A4"/>
          </a:solidFill>
          <a:ln w="9525" algn="ctr">
            <a:solidFill>
              <a:srgbClr val="990000">
                <a:alpha val="34000"/>
              </a:srgbClr>
            </a:solidFill>
            <a:round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254000"/>
            <a:bevelB w="381000"/>
          </a:sp3d>
        </p:spPr>
        <p:txBody>
          <a:bodyPr wrap="none" lIns="0" tIns="0" rIns="0" bIns="0" anchor="ctr"/>
          <a:lstStyle/>
          <a:p>
            <a:endParaRPr lang="de-CH" dirty="0">
              <a:solidFill>
                <a:srgbClr val="000000"/>
              </a:solidFill>
              <a:latin typeface="AA-Constantia" panose="02030602050306030303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1951" y="4570953"/>
            <a:ext cx="235462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Verification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0" name="Oval 9"/>
          <p:cNvSpPr>
            <a:spLocks noChangeArrowheads="1"/>
          </p:cNvSpPr>
          <p:nvPr/>
        </p:nvSpPr>
        <p:spPr bwMode="auto">
          <a:xfrm>
            <a:off x="551740" y="2896352"/>
            <a:ext cx="2455042" cy="1603478"/>
          </a:xfrm>
          <a:prstGeom prst="roundRect">
            <a:avLst/>
          </a:prstGeom>
          <a:solidFill>
            <a:srgbClr val="19C3FF"/>
          </a:solidFill>
          <a:ln w="9525" algn="ctr">
            <a:solidFill>
              <a:srgbClr val="990000">
                <a:alpha val="34000"/>
              </a:srgbClr>
            </a:solidFill>
            <a:round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254000"/>
            <a:bevelB w="381000"/>
          </a:sp3d>
        </p:spPr>
        <p:txBody>
          <a:bodyPr wrap="none" lIns="0" tIns="0" rIns="0" bIns="0" anchor="ctr"/>
          <a:lstStyle/>
          <a:p>
            <a:endParaRPr lang="de-CH" dirty="0">
              <a:solidFill>
                <a:srgbClr val="000000"/>
              </a:solidFill>
              <a:latin typeface="AA-Constantia" panose="02030602050306030303" pitchFamily="18" charset="0"/>
            </a:endParaRPr>
          </a:p>
        </p:txBody>
      </p:sp>
      <p:sp>
        <p:nvSpPr>
          <p:cNvPr id="61" name="Text Box 6"/>
          <p:cNvSpPr txBox="1">
            <a:spLocks noChangeArrowheads="1"/>
          </p:cNvSpPr>
          <p:nvPr/>
        </p:nvSpPr>
        <p:spPr bwMode="auto">
          <a:xfrm>
            <a:off x="6577174" y="2973472"/>
            <a:ext cx="233076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1400" i="1" dirty="0" smtClean="0">
                <a:solidFill>
                  <a:srgbClr val="0000FF"/>
                </a:solidFill>
                <a:latin typeface="AA-Constantia" panose="02030602050306030303" pitchFamily="18" charset="0"/>
              </a:rPr>
              <a:t>ACCOUNT, TRANSACTION</a:t>
            </a:r>
            <a:r>
              <a:rPr lang="en-US" sz="1400" i="1" dirty="0">
                <a:solidFill>
                  <a:srgbClr val="0000FF"/>
                </a:solidFill>
                <a:latin typeface="AA-Constantia" panose="02030602050306030303" pitchFamily="18" charset="0"/>
              </a:rPr>
              <a:t>… </a:t>
            </a:r>
          </a:p>
        </p:txBody>
      </p:sp>
      <p:sp>
        <p:nvSpPr>
          <p:cNvPr id="62" name="Oval 9"/>
          <p:cNvSpPr>
            <a:spLocks noChangeArrowheads="1"/>
          </p:cNvSpPr>
          <p:nvPr/>
        </p:nvSpPr>
        <p:spPr bwMode="auto">
          <a:xfrm>
            <a:off x="529143" y="2900860"/>
            <a:ext cx="2500237" cy="943510"/>
          </a:xfrm>
          <a:prstGeom prst="roundRect">
            <a:avLst/>
          </a:prstGeom>
          <a:solidFill>
            <a:srgbClr val="8BE1FF"/>
          </a:solidFill>
          <a:ln w="9525" algn="ctr">
            <a:solidFill>
              <a:srgbClr val="990000">
                <a:alpha val="34000"/>
              </a:srgbClr>
            </a:solidFill>
            <a:round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254000"/>
            <a:bevelB w="381000"/>
          </a:sp3d>
        </p:spPr>
        <p:txBody>
          <a:bodyPr wrap="none" lIns="0" tIns="0" rIns="0" bIns="0" anchor="ctr"/>
          <a:lstStyle/>
          <a:p>
            <a:endParaRPr lang="de-CH" dirty="0">
              <a:solidFill>
                <a:srgbClr val="000000"/>
              </a:solidFill>
              <a:latin typeface="AA-Constantia" panose="02030602050306030303" pitchFamily="18" charset="0"/>
            </a:endParaRPr>
          </a:p>
        </p:txBody>
      </p:sp>
      <p:sp>
        <p:nvSpPr>
          <p:cNvPr id="63" name="Text Box 7"/>
          <p:cNvSpPr txBox="1">
            <a:spLocks noChangeArrowheads="1"/>
          </p:cNvSpPr>
          <p:nvPr/>
        </p:nvSpPr>
        <p:spPr bwMode="auto">
          <a:xfrm>
            <a:off x="6577174" y="3462211"/>
            <a:ext cx="180498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1400" i="1" dirty="0" smtClean="0">
                <a:solidFill>
                  <a:srgbClr val="0000FF"/>
                </a:solidFill>
                <a:latin typeface="AA-Constantia" panose="02030602050306030303" pitchFamily="18" charset="0"/>
              </a:rPr>
              <a:t>STATE, COMMAND</a:t>
            </a:r>
            <a:r>
              <a:rPr lang="en-US" sz="1400" i="1" dirty="0">
                <a:solidFill>
                  <a:srgbClr val="0000FF"/>
                </a:solidFill>
                <a:latin typeface="AA-Constantia" panose="02030602050306030303" pitchFamily="18" charset="0"/>
              </a:rPr>
              <a:t>…</a:t>
            </a:r>
          </a:p>
        </p:txBody>
      </p:sp>
      <p:sp>
        <p:nvSpPr>
          <p:cNvPr id="64" name="Text Box 8"/>
          <p:cNvSpPr txBox="1">
            <a:spLocks noChangeArrowheads="1"/>
          </p:cNvSpPr>
          <p:nvPr/>
        </p:nvSpPr>
        <p:spPr bwMode="auto">
          <a:xfrm>
            <a:off x="6577174" y="4124633"/>
            <a:ext cx="135731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1400" i="1" dirty="0" smtClean="0">
                <a:solidFill>
                  <a:srgbClr val="0000FF"/>
                </a:solidFill>
                <a:latin typeface="AA-Constantia" panose="02030602050306030303" pitchFamily="18" charset="0"/>
              </a:rPr>
              <a:t>COUNTER…</a:t>
            </a:r>
            <a:endParaRPr lang="en-US" sz="1400" i="1" dirty="0">
              <a:solidFill>
                <a:srgbClr val="0000FF"/>
              </a:solidFill>
              <a:latin typeface="AA-Constantia" panose="02030602050306030303" pitchFamily="18" charset="0"/>
            </a:endParaRPr>
          </a:p>
        </p:txBody>
      </p:sp>
      <p:sp>
        <p:nvSpPr>
          <p:cNvPr id="65" name="Text Box 9"/>
          <p:cNvSpPr txBox="1">
            <a:spLocks noChangeArrowheads="1"/>
          </p:cNvSpPr>
          <p:nvPr/>
        </p:nvSpPr>
        <p:spPr bwMode="auto">
          <a:xfrm>
            <a:off x="6577174" y="4748572"/>
            <a:ext cx="14525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1400" i="1" dirty="0">
                <a:solidFill>
                  <a:srgbClr val="0000FF"/>
                </a:solidFill>
                <a:latin typeface="AA-Constantia" panose="02030602050306030303" pitchFamily="18" charset="0"/>
              </a:rPr>
              <a:t>TEST_DRIVER…</a:t>
            </a:r>
          </a:p>
        </p:txBody>
      </p:sp>
      <p:sp>
        <p:nvSpPr>
          <p:cNvPr id="66" name="Text Box 10"/>
          <p:cNvSpPr txBox="1">
            <a:spLocks noChangeArrowheads="1"/>
          </p:cNvSpPr>
          <p:nvPr/>
        </p:nvSpPr>
        <p:spPr bwMode="auto">
          <a:xfrm>
            <a:off x="6577174" y="5401037"/>
            <a:ext cx="14525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1400" i="1" dirty="0">
                <a:solidFill>
                  <a:srgbClr val="0000FF"/>
                </a:solidFill>
                <a:latin typeface="AA-Constantia" panose="02030602050306030303" pitchFamily="18" charset="0"/>
              </a:rPr>
              <a:t>TABLE…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76170" y="3430679"/>
            <a:ext cx="220618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 smtClean="0"/>
              <a:t>Design</a:t>
            </a:r>
            <a:endParaRPr lang="en-US" sz="2400" dirty="0"/>
          </a:p>
        </p:txBody>
      </p:sp>
      <p:sp>
        <p:nvSpPr>
          <p:cNvPr id="68" name="TextBox 67"/>
          <p:cNvSpPr txBox="1"/>
          <p:nvPr/>
        </p:nvSpPr>
        <p:spPr>
          <a:xfrm>
            <a:off x="601951" y="4000262"/>
            <a:ext cx="235462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 smtClean="0"/>
              <a:t>Implementation</a:t>
            </a:r>
            <a:endParaRPr lang="en-US" sz="2400" dirty="0"/>
          </a:p>
        </p:txBody>
      </p:sp>
      <p:sp>
        <p:nvSpPr>
          <p:cNvPr id="69" name="Oval 9"/>
          <p:cNvSpPr>
            <a:spLocks noChangeArrowheads="1"/>
          </p:cNvSpPr>
          <p:nvPr/>
        </p:nvSpPr>
        <p:spPr bwMode="auto">
          <a:xfrm>
            <a:off x="551740" y="2894193"/>
            <a:ext cx="2455042" cy="462364"/>
          </a:xfrm>
          <a:prstGeom prst="roundRect">
            <a:avLst/>
          </a:prstGeom>
          <a:solidFill>
            <a:srgbClr val="D1F3FF"/>
          </a:solidFill>
          <a:ln w="9525" algn="ctr">
            <a:solidFill>
              <a:srgbClr val="990000">
                <a:alpha val="34000"/>
              </a:srgbClr>
            </a:solidFill>
            <a:round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254000"/>
            <a:bevelB w="381000"/>
          </a:sp3d>
        </p:spPr>
        <p:txBody>
          <a:bodyPr wrap="none" lIns="0" tIns="0" rIns="0" bIns="0" anchor="ctr"/>
          <a:lstStyle/>
          <a:p>
            <a:endParaRPr lang="de-CH" dirty="0">
              <a:solidFill>
                <a:srgbClr val="000000"/>
              </a:solidFill>
              <a:latin typeface="AA-Constantia" panose="02030602050306030303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76170" y="2941940"/>
            <a:ext cx="220618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 smtClean="0"/>
              <a:t>Requirements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18100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9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9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9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 animBg="1"/>
      <p:bldP spid="56" grpId="0" animBg="1"/>
      <p:bldP spid="57" grpId="0"/>
      <p:bldP spid="58" grpId="0" animBg="1"/>
      <p:bldP spid="59" grpId="0"/>
      <p:bldP spid="60" grpId="0" animBg="1"/>
      <p:bldP spid="61" grpId="0"/>
      <p:bldP spid="62" grpId="0" animBg="1"/>
      <p:bldP spid="63" grpId="0"/>
      <p:bldP spid="64" grpId="0"/>
      <p:bldP spid="65" grpId="0"/>
      <p:bldP spid="66" grpId="0"/>
      <p:bldP spid="67" grpId="0"/>
      <p:bldP spid="68" grpId="0"/>
      <p:bldP spid="69" grpId="0" animBg="1"/>
      <p:bldP spid="7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30" name="Line 14"/>
          <p:cNvSpPr>
            <a:spLocks noChangeShapeType="1"/>
          </p:cNvSpPr>
          <p:nvPr/>
        </p:nvSpPr>
        <p:spPr bwMode="auto">
          <a:xfrm flipV="1">
            <a:off x="6432697" y="4327450"/>
            <a:ext cx="839973" cy="797441"/>
          </a:xfrm>
          <a:prstGeom prst="line">
            <a:avLst/>
          </a:prstGeom>
          <a:noFill/>
          <a:ln w="28575">
            <a:solidFill>
              <a:srgbClr val="990000"/>
            </a:solidFill>
            <a:round/>
            <a:headEnd/>
            <a:tailEnd type="stealth" w="lg" len="lg"/>
          </a:ln>
          <a:effectLst/>
        </p:spPr>
        <p:txBody>
          <a:bodyPr wrap="none" lIns="36000" tIns="36000" rIns="36000" bIns="36000" anchor="ctr"/>
          <a:lstStyle/>
          <a:p>
            <a:endParaRPr lang="de-CH" dirty="0">
              <a:solidFill>
                <a:srgbClr val="000000"/>
              </a:solidFill>
              <a:latin typeface="AA-Constantia" panose="02030602050306030303" pitchFamily="18" charset="0"/>
            </a:endParaRPr>
          </a:p>
        </p:txBody>
      </p:sp>
      <p:sp>
        <p:nvSpPr>
          <p:cNvPr id="546837" name="Line 21"/>
          <p:cNvSpPr>
            <a:spLocks noChangeShapeType="1"/>
          </p:cNvSpPr>
          <p:nvPr/>
        </p:nvSpPr>
        <p:spPr bwMode="auto">
          <a:xfrm flipH="1" flipV="1">
            <a:off x="7432158" y="4348716"/>
            <a:ext cx="839972" cy="765544"/>
          </a:xfrm>
          <a:prstGeom prst="line">
            <a:avLst/>
          </a:prstGeom>
          <a:noFill/>
          <a:ln w="28575">
            <a:solidFill>
              <a:srgbClr val="990000"/>
            </a:solidFill>
            <a:round/>
            <a:headEnd/>
            <a:tailEnd type="stealth" w="lg" len="lg"/>
          </a:ln>
          <a:effectLst/>
        </p:spPr>
        <p:txBody>
          <a:bodyPr wrap="none" lIns="36000" tIns="36000" rIns="36000" bIns="36000" anchor="ctr"/>
          <a:lstStyle/>
          <a:p>
            <a:endParaRPr lang="de-CH" dirty="0">
              <a:solidFill>
                <a:srgbClr val="000000"/>
              </a:solidFill>
              <a:latin typeface="AA-Constantia" panose="02030602050306030303" pitchFamily="18" charset="0"/>
            </a:endParaRPr>
          </a:p>
        </p:txBody>
      </p:sp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</a:t>
            </a:r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975" y="1268413"/>
            <a:ext cx="5319713" cy="5121754"/>
          </a:xfrm>
          <a:prstGeom prst="roundRect">
            <a:avLst>
              <a:gd name="adj" fmla="val 4313"/>
            </a:avLst>
          </a:prstGeom>
          <a:solidFill>
            <a:srgbClr val="FFFF66"/>
          </a:solidFill>
          <a:ln>
            <a:solidFill>
              <a:srgbClr val="990000">
                <a:alpha val="34000"/>
              </a:srgbClr>
            </a:solidFill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254000"/>
            <a:bevelB w="381000"/>
          </a:sp3d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Prepare for reuse. For example:</a:t>
            </a:r>
          </a:p>
          <a:p>
            <a:pPr marL="893763" lvl="1" indent="-436563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Remove built-in limits</a:t>
            </a:r>
          </a:p>
          <a:p>
            <a:pPr marL="893763" lvl="1" indent="-436563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Remove dependencies on        specifics of project</a:t>
            </a:r>
          </a:p>
          <a:p>
            <a:pPr marL="893763" lvl="1" indent="-436563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Improve documentation, contracts...</a:t>
            </a:r>
          </a:p>
          <a:p>
            <a:pPr marL="893763" lvl="1" indent="-436563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Abstract </a:t>
            </a:r>
          </a:p>
          <a:p>
            <a:pPr marL="893763" lvl="1" indent="-436563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Extract commonalities and revamp inheritance hierarchy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8B0000"/>
                </a:solidFill>
              </a:rPr>
              <a:t>Few companies have the guts to provide the budget for this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577962" y="2613025"/>
            <a:ext cx="1574800" cy="669925"/>
            <a:chOff x="4109" y="2138"/>
            <a:chExt cx="992" cy="422"/>
          </a:xfrm>
        </p:grpSpPr>
        <p:sp>
          <p:nvSpPr>
            <p:cNvPr id="546821" name="Oval 5"/>
            <p:cNvSpPr>
              <a:spLocks noChangeArrowheads="1"/>
            </p:cNvSpPr>
            <p:nvPr/>
          </p:nvSpPr>
          <p:spPr bwMode="auto">
            <a:xfrm>
              <a:off x="4109" y="2138"/>
              <a:ext cx="992" cy="422"/>
            </a:xfrm>
            <a:prstGeom prst="ellipse">
              <a:avLst/>
            </a:prstGeom>
            <a:solidFill>
              <a:srgbClr val="99FF99"/>
            </a:solidFill>
            <a:ln w="9525" algn="ctr">
              <a:solidFill>
                <a:srgbClr val="990000">
                  <a:alpha val="34000"/>
                </a:srgbClr>
              </a:solidFill>
              <a:round/>
              <a:headEnd/>
              <a:tailEnd/>
            </a:ln>
            <a:effectLst>
              <a:outerShdw blurRad="50800" dist="50800" dir="5400000" sx="101000" sy="101000" algn="ctr" rotWithShape="0">
                <a:srgbClr val="000000">
                  <a:alpha val="43137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254000"/>
              <a:bevelB w="381000"/>
            </a:sp3d>
          </p:spPr>
          <p:txBody>
            <a:bodyPr wrap="none" lIns="36000" tIns="36000" rIns="36000" bIns="36000" anchor="ctr"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546822" name="Text Box 6"/>
            <p:cNvSpPr txBox="1">
              <a:spLocks noChangeArrowheads="1"/>
            </p:cNvSpPr>
            <p:nvPr/>
          </p:nvSpPr>
          <p:spPr bwMode="auto">
            <a:xfrm>
              <a:off x="4285" y="2222"/>
              <a:ext cx="512" cy="276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/>
              <a:r>
                <a:rPr lang="en-US" i="1" dirty="0">
                  <a:solidFill>
                    <a:srgbClr val="3333FF"/>
                  </a:solidFill>
                  <a:latin typeface="AA-Constantia" panose="02030602050306030303" pitchFamily="18" charset="0"/>
                </a:rPr>
                <a:t>B</a:t>
              </a:r>
            </a:p>
          </p:txBody>
        </p:sp>
      </p:grpSp>
      <p:sp>
        <p:nvSpPr>
          <p:cNvPr id="546823" name="Line 7"/>
          <p:cNvSpPr>
            <a:spLocks noChangeShapeType="1"/>
          </p:cNvSpPr>
          <p:nvPr/>
        </p:nvSpPr>
        <p:spPr bwMode="auto">
          <a:xfrm flipV="1">
            <a:off x="7365362" y="1792288"/>
            <a:ext cx="0" cy="812800"/>
          </a:xfrm>
          <a:prstGeom prst="line">
            <a:avLst/>
          </a:prstGeom>
          <a:noFill/>
          <a:ln w="28575">
            <a:solidFill>
              <a:srgbClr val="990000"/>
            </a:solidFill>
            <a:round/>
            <a:headEnd/>
            <a:tailEnd type="stealth" w="lg" len="lg"/>
          </a:ln>
          <a:effectLst/>
        </p:spPr>
        <p:txBody>
          <a:bodyPr wrap="none" lIns="36000" tIns="36000" rIns="36000" bIns="36000" anchor="ctr"/>
          <a:lstStyle/>
          <a:p>
            <a:endParaRPr lang="de-CH" dirty="0">
              <a:solidFill>
                <a:srgbClr val="000000"/>
              </a:solidFill>
              <a:latin typeface="AA-Constantia" panose="02030602050306030303" pitchFamily="18" charset="0"/>
            </a:endParaRP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577962" y="1114425"/>
            <a:ext cx="1574800" cy="669925"/>
            <a:chOff x="4109" y="2138"/>
            <a:chExt cx="992" cy="422"/>
          </a:xfrm>
        </p:grpSpPr>
        <p:sp>
          <p:nvSpPr>
            <p:cNvPr id="546825" name="Oval 9"/>
            <p:cNvSpPr>
              <a:spLocks noChangeArrowheads="1"/>
            </p:cNvSpPr>
            <p:nvPr/>
          </p:nvSpPr>
          <p:spPr bwMode="auto">
            <a:xfrm>
              <a:off x="4109" y="2138"/>
              <a:ext cx="992" cy="422"/>
            </a:xfrm>
            <a:prstGeom prst="ellipse">
              <a:avLst/>
            </a:prstGeom>
            <a:solidFill>
              <a:srgbClr val="99FF99"/>
            </a:solidFill>
            <a:ln w="9525" algn="ctr">
              <a:solidFill>
                <a:srgbClr val="990000">
                  <a:alpha val="34000"/>
                </a:srgbClr>
              </a:solidFill>
              <a:round/>
              <a:headEnd/>
              <a:tailEnd/>
            </a:ln>
            <a:effectLst>
              <a:outerShdw blurRad="50800" dist="50800" dir="5400000" sx="101000" sy="101000" algn="ctr" rotWithShape="0">
                <a:srgbClr val="000000">
                  <a:alpha val="43137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254000"/>
              <a:bevelB w="381000"/>
            </a:sp3d>
          </p:spPr>
          <p:txBody>
            <a:bodyPr wrap="none" lIns="36000" tIns="36000" rIns="36000" bIns="36000" anchor="ctr"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546826" name="Text Box 10"/>
            <p:cNvSpPr txBox="1">
              <a:spLocks noChangeArrowheads="1"/>
            </p:cNvSpPr>
            <p:nvPr/>
          </p:nvSpPr>
          <p:spPr bwMode="auto">
            <a:xfrm>
              <a:off x="4285" y="2222"/>
              <a:ext cx="512" cy="276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/>
              <a:r>
                <a:rPr lang="en-US" i="1" dirty="0">
                  <a:solidFill>
                    <a:srgbClr val="3333FF"/>
                  </a:solidFill>
                  <a:latin typeface="AA-Constantia" panose="02030602050306030303" pitchFamily="18" charset="0"/>
                </a:rPr>
                <a:t>A*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5669410" y="5133347"/>
            <a:ext cx="1574800" cy="669925"/>
            <a:chOff x="4109" y="2138"/>
            <a:chExt cx="992" cy="422"/>
          </a:xfrm>
        </p:grpSpPr>
        <p:sp>
          <p:nvSpPr>
            <p:cNvPr id="546828" name="Oval 12"/>
            <p:cNvSpPr>
              <a:spLocks noChangeArrowheads="1"/>
            </p:cNvSpPr>
            <p:nvPr/>
          </p:nvSpPr>
          <p:spPr bwMode="auto">
            <a:xfrm>
              <a:off x="4109" y="2138"/>
              <a:ext cx="992" cy="422"/>
            </a:xfrm>
            <a:prstGeom prst="ellipse">
              <a:avLst/>
            </a:prstGeom>
            <a:solidFill>
              <a:srgbClr val="99FF99"/>
            </a:solidFill>
            <a:ln w="9525" algn="ctr">
              <a:solidFill>
                <a:srgbClr val="990000">
                  <a:alpha val="34000"/>
                </a:srgbClr>
              </a:solidFill>
              <a:round/>
              <a:headEnd/>
              <a:tailEnd/>
            </a:ln>
            <a:effectLst>
              <a:outerShdw blurRad="50800" dist="50800" dir="5400000" sx="101000" sy="101000" algn="ctr" rotWithShape="0">
                <a:srgbClr val="000000">
                  <a:alpha val="43137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254000"/>
              <a:bevelB w="381000"/>
            </a:sp3d>
          </p:spPr>
          <p:txBody>
            <a:bodyPr wrap="none" lIns="36000" tIns="36000" rIns="36000" bIns="36000" anchor="ctr"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546829" name="Text Box 13"/>
            <p:cNvSpPr txBox="1">
              <a:spLocks noChangeArrowheads="1"/>
            </p:cNvSpPr>
            <p:nvPr/>
          </p:nvSpPr>
          <p:spPr bwMode="auto">
            <a:xfrm>
              <a:off x="4285" y="2222"/>
              <a:ext cx="512" cy="276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/>
              <a:r>
                <a:rPr lang="en-US" i="1" dirty="0">
                  <a:solidFill>
                    <a:srgbClr val="3333FF"/>
                  </a:solidFill>
                  <a:latin typeface="AA-Constantia" panose="02030602050306030303" pitchFamily="18" charset="0"/>
                </a:rPr>
                <a:t>Y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6574564" y="3656013"/>
            <a:ext cx="1574800" cy="669925"/>
            <a:chOff x="4109" y="2138"/>
            <a:chExt cx="992" cy="422"/>
          </a:xfrm>
        </p:grpSpPr>
        <p:sp>
          <p:nvSpPr>
            <p:cNvPr id="546832" name="Oval 16"/>
            <p:cNvSpPr>
              <a:spLocks noChangeArrowheads="1"/>
            </p:cNvSpPr>
            <p:nvPr/>
          </p:nvSpPr>
          <p:spPr bwMode="auto">
            <a:xfrm>
              <a:off x="4109" y="2138"/>
              <a:ext cx="992" cy="422"/>
            </a:xfrm>
            <a:prstGeom prst="ellipse">
              <a:avLst/>
            </a:prstGeom>
            <a:solidFill>
              <a:srgbClr val="99FF99"/>
            </a:solidFill>
            <a:ln w="9525" algn="ctr">
              <a:solidFill>
                <a:srgbClr val="990000">
                  <a:alpha val="34000"/>
                </a:srgbClr>
              </a:solidFill>
              <a:round/>
              <a:headEnd/>
              <a:tailEnd/>
            </a:ln>
            <a:effectLst>
              <a:outerShdw blurRad="50800" dist="50800" dir="5400000" sx="101000" sy="101000" algn="ctr" rotWithShape="0">
                <a:srgbClr val="000000">
                  <a:alpha val="43137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254000"/>
              <a:bevelB w="381000"/>
            </a:sp3d>
          </p:spPr>
          <p:txBody>
            <a:bodyPr wrap="none" lIns="36000" tIns="36000" rIns="36000" bIns="36000" anchor="ctr"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546833" name="Text Box 17"/>
            <p:cNvSpPr txBox="1">
              <a:spLocks noChangeArrowheads="1"/>
            </p:cNvSpPr>
            <p:nvPr/>
          </p:nvSpPr>
          <p:spPr bwMode="auto">
            <a:xfrm>
              <a:off x="4285" y="2222"/>
              <a:ext cx="512" cy="276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/>
              <a:r>
                <a:rPr lang="en-US" i="1" dirty="0">
                  <a:solidFill>
                    <a:srgbClr val="3333FF"/>
                  </a:solidFill>
                  <a:latin typeface="AA-Constantia" panose="02030602050306030303" pitchFamily="18" charset="0"/>
                </a:rPr>
                <a:t>X</a:t>
              </a:r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7478894" y="5116513"/>
            <a:ext cx="1574800" cy="669925"/>
            <a:chOff x="4109" y="2138"/>
            <a:chExt cx="992" cy="422"/>
          </a:xfrm>
        </p:grpSpPr>
        <p:sp>
          <p:nvSpPr>
            <p:cNvPr id="546835" name="Oval 19"/>
            <p:cNvSpPr>
              <a:spLocks noChangeArrowheads="1"/>
            </p:cNvSpPr>
            <p:nvPr/>
          </p:nvSpPr>
          <p:spPr bwMode="auto">
            <a:xfrm>
              <a:off x="4109" y="2138"/>
              <a:ext cx="992" cy="422"/>
            </a:xfrm>
            <a:prstGeom prst="ellipse">
              <a:avLst/>
            </a:prstGeom>
            <a:solidFill>
              <a:srgbClr val="99FF99"/>
            </a:solidFill>
            <a:ln w="9525" algn="ctr">
              <a:solidFill>
                <a:srgbClr val="990000">
                  <a:alpha val="34000"/>
                </a:srgbClr>
              </a:solidFill>
              <a:round/>
              <a:headEnd/>
              <a:tailEnd/>
            </a:ln>
            <a:effectLst>
              <a:outerShdw blurRad="50800" dist="50800" dir="5400000" sx="101000" sy="101000" algn="ctr" rotWithShape="0">
                <a:srgbClr val="000000">
                  <a:alpha val="43137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254000"/>
              <a:bevelB w="381000"/>
            </a:sp3d>
          </p:spPr>
          <p:txBody>
            <a:bodyPr wrap="none" lIns="36000" tIns="36000" rIns="36000" bIns="36000" anchor="ctr"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546836" name="Text Box 20"/>
            <p:cNvSpPr txBox="1">
              <a:spLocks noChangeArrowheads="1"/>
            </p:cNvSpPr>
            <p:nvPr/>
          </p:nvSpPr>
          <p:spPr bwMode="auto">
            <a:xfrm>
              <a:off x="4285" y="2222"/>
              <a:ext cx="512" cy="276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/>
              <a:r>
                <a:rPr lang="en-US" i="1" dirty="0">
                  <a:solidFill>
                    <a:srgbClr val="3333FF"/>
                  </a:solidFill>
                  <a:latin typeface="AA-Constantia" panose="02030602050306030303" pitchFamily="18" charset="0"/>
                </a:rPr>
                <a:t>Z</a:t>
              </a:r>
            </a:p>
          </p:txBody>
        </p:sp>
      </p:grpSp>
      <p:sp>
        <p:nvSpPr>
          <p:cNvPr id="546838" name="AutoShape 22"/>
          <p:cNvSpPr>
            <a:spLocks noChangeArrowheads="1"/>
          </p:cNvSpPr>
          <p:nvPr/>
        </p:nvSpPr>
        <p:spPr bwMode="auto">
          <a:xfrm rot="32400000">
            <a:off x="5148263" y="69850"/>
            <a:ext cx="1927225" cy="669925"/>
          </a:xfrm>
          <a:prstGeom prst="moon">
            <a:avLst>
              <a:gd name="adj" fmla="val 30250"/>
            </a:avLst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CH" dirty="0">
              <a:solidFill>
                <a:srgbClr val="000000"/>
              </a:solidFill>
              <a:latin typeface="AA-Constantia" panose="02030602050306030303" pitchFamily="18" charset="0"/>
            </a:endParaRPr>
          </a:p>
        </p:txBody>
      </p:sp>
      <p:sp>
        <p:nvSpPr>
          <p:cNvPr id="546839" name="Freeform 23"/>
          <p:cNvSpPr>
            <a:spLocks/>
          </p:cNvSpPr>
          <p:nvPr/>
        </p:nvSpPr>
        <p:spPr bwMode="auto">
          <a:xfrm rot="16200000">
            <a:off x="4997450" y="219075"/>
            <a:ext cx="669925" cy="371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66" y="0"/>
              </a:cxn>
              <a:cxn ang="0">
                <a:pos x="1240" y="44"/>
              </a:cxn>
              <a:cxn ang="0">
                <a:pos x="1209" y="97"/>
              </a:cxn>
              <a:cxn ang="0">
                <a:pos x="1170" y="145"/>
              </a:cxn>
              <a:cxn ang="0">
                <a:pos x="1130" y="193"/>
              </a:cxn>
              <a:cxn ang="0">
                <a:pos x="1083" y="239"/>
              </a:cxn>
              <a:cxn ang="0">
                <a:pos x="1045" y="272"/>
              </a:cxn>
              <a:cxn ang="0">
                <a:pos x="1017" y="296"/>
              </a:cxn>
              <a:cxn ang="0">
                <a:pos x="977" y="322"/>
              </a:cxn>
              <a:cxn ang="0">
                <a:pos x="952" y="340"/>
              </a:cxn>
              <a:cxn ang="0">
                <a:pos x="905" y="365"/>
              </a:cxn>
              <a:cxn ang="0">
                <a:pos x="871" y="385"/>
              </a:cxn>
              <a:cxn ang="0">
                <a:pos x="796" y="409"/>
              </a:cxn>
              <a:cxn ang="0">
                <a:pos x="738" y="421"/>
              </a:cxn>
              <a:cxn ang="0">
                <a:pos x="654" y="429"/>
              </a:cxn>
              <a:cxn ang="0">
                <a:pos x="589" y="429"/>
              </a:cxn>
              <a:cxn ang="0">
                <a:pos x="550" y="425"/>
              </a:cxn>
              <a:cxn ang="0">
                <a:pos x="498" y="415"/>
              </a:cxn>
              <a:cxn ang="0">
                <a:pos x="418" y="389"/>
              </a:cxn>
              <a:cxn ang="0">
                <a:pos x="358" y="365"/>
              </a:cxn>
              <a:cxn ang="0">
                <a:pos x="300" y="332"/>
              </a:cxn>
              <a:cxn ang="0">
                <a:pos x="262" y="305"/>
              </a:cxn>
              <a:cxn ang="0">
                <a:pos x="221" y="272"/>
              </a:cxn>
              <a:cxn ang="0">
                <a:pos x="180" y="235"/>
              </a:cxn>
              <a:cxn ang="0">
                <a:pos x="150" y="208"/>
              </a:cxn>
              <a:cxn ang="0">
                <a:pos x="126" y="178"/>
              </a:cxn>
              <a:cxn ang="0">
                <a:pos x="87" y="133"/>
              </a:cxn>
              <a:cxn ang="0">
                <a:pos x="57" y="89"/>
              </a:cxn>
              <a:cxn ang="0">
                <a:pos x="0" y="0"/>
              </a:cxn>
            </a:cxnLst>
            <a:rect l="0" t="0" r="r" b="b"/>
            <a:pathLst>
              <a:path w="1266" h="429">
                <a:moveTo>
                  <a:pt x="0" y="0"/>
                </a:moveTo>
                <a:lnTo>
                  <a:pt x="1266" y="0"/>
                </a:lnTo>
                <a:lnTo>
                  <a:pt x="1240" y="44"/>
                </a:lnTo>
                <a:lnTo>
                  <a:pt x="1209" y="97"/>
                </a:lnTo>
                <a:lnTo>
                  <a:pt x="1170" y="145"/>
                </a:lnTo>
                <a:lnTo>
                  <a:pt x="1130" y="193"/>
                </a:lnTo>
                <a:lnTo>
                  <a:pt x="1083" y="239"/>
                </a:lnTo>
                <a:lnTo>
                  <a:pt x="1045" y="272"/>
                </a:lnTo>
                <a:lnTo>
                  <a:pt x="1017" y="296"/>
                </a:lnTo>
                <a:lnTo>
                  <a:pt x="977" y="322"/>
                </a:lnTo>
                <a:lnTo>
                  <a:pt x="952" y="340"/>
                </a:lnTo>
                <a:lnTo>
                  <a:pt x="905" y="365"/>
                </a:lnTo>
                <a:lnTo>
                  <a:pt x="871" y="385"/>
                </a:lnTo>
                <a:lnTo>
                  <a:pt x="796" y="409"/>
                </a:lnTo>
                <a:lnTo>
                  <a:pt x="738" y="421"/>
                </a:lnTo>
                <a:lnTo>
                  <a:pt x="654" y="429"/>
                </a:lnTo>
                <a:lnTo>
                  <a:pt x="589" y="429"/>
                </a:lnTo>
                <a:lnTo>
                  <a:pt x="550" y="425"/>
                </a:lnTo>
                <a:lnTo>
                  <a:pt x="498" y="415"/>
                </a:lnTo>
                <a:lnTo>
                  <a:pt x="418" y="389"/>
                </a:lnTo>
                <a:lnTo>
                  <a:pt x="358" y="365"/>
                </a:lnTo>
                <a:lnTo>
                  <a:pt x="300" y="332"/>
                </a:lnTo>
                <a:lnTo>
                  <a:pt x="262" y="305"/>
                </a:lnTo>
                <a:lnTo>
                  <a:pt x="221" y="272"/>
                </a:lnTo>
                <a:lnTo>
                  <a:pt x="180" y="235"/>
                </a:lnTo>
                <a:lnTo>
                  <a:pt x="150" y="208"/>
                </a:lnTo>
                <a:lnTo>
                  <a:pt x="126" y="178"/>
                </a:lnTo>
                <a:lnTo>
                  <a:pt x="87" y="133"/>
                </a:lnTo>
                <a:lnTo>
                  <a:pt x="57" y="8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CH" dirty="0">
              <a:solidFill>
                <a:srgbClr val="000000"/>
              </a:solidFill>
              <a:latin typeface="AA-Constantia" panose="02030602050306030303" pitchFamily="18" charset="0"/>
            </a:endParaRPr>
          </a:p>
        </p:txBody>
      </p:sp>
      <p:sp>
        <p:nvSpPr>
          <p:cNvPr id="546840" name="AutoShape 24"/>
          <p:cNvSpPr>
            <a:spLocks noChangeArrowheads="1"/>
          </p:cNvSpPr>
          <p:nvPr/>
        </p:nvSpPr>
        <p:spPr bwMode="auto">
          <a:xfrm rot="32400000">
            <a:off x="5146675" y="69850"/>
            <a:ext cx="1349375" cy="669925"/>
          </a:xfrm>
          <a:prstGeom prst="moon">
            <a:avLst>
              <a:gd name="adj" fmla="val 44421"/>
            </a:avLst>
          </a:prstGeom>
          <a:solidFill>
            <a:srgbClr val="00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CH" dirty="0">
              <a:solidFill>
                <a:srgbClr val="000000"/>
              </a:solidFill>
              <a:latin typeface="AA-Constantia" panose="02030602050306030303" pitchFamily="18" charset="0"/>
            </a:endParaRPr>
          </a:p>
        </p:txBody>
      </p:sp>
      <p:sp>
        <p:nvSpPr>
          <p:cNvPr id="546841" name="AutoShape 25"/>
          <p:cNvSpPr>
            <a:spLocks noChangeArrowheads="1"/>
          </p:cNvSpPr>
          <p:nvPr/>
        </p:nvSpPr>
        <p:spPr bwMode="auto">
          <a:xfrm rot="32400000">
            <a:off x="5143500" y="69850"/>
            <a:ext cx="750888" cy="669925"/>
          </a:xfrm>
          <a:prstGeom prst="moon">
            <a:avLst>
              <a:gd name="adj" fmla="val 50000"/>
            </a:avLst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CH" dirty="0">
              <a:solidFill>
                <a:srgbClr val="000000"/>
              </a:solidFill>
              <a:latin typeface="AA-Constantia" panose="02030602050306030303" pitchFamily="18" charset="0"/>
            </a:endParaRPr>
          </a:p>
        </p:txBody>
      </p:sp>
      <p:sp>
        <p:nvSpPr>
          <p:cNvPr id="546842" name="AutoShape 26"/>
          <p:cNvSpPr>
            <a:spLocks noChangeArrowheads="1"/>
          </p:cNvSpPr>
          <p:nvPr/>
        </p:nvSpPr>
        <p:spPr bwMode="auto">
          <a:xfrm rot="32400000">
            <a:off x="5259388" y="69850"/>
            <a:ext cx="2457450" cy="669925"/>
          </a:xfrm>
          <a:prstGeom prst="moon">
            <a:avLst>
              <a:gd name="adj" fmla="val 26162"/>
            </a:avLst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CH" dirty="0">
              <a:solidFill>
                <a:srgbClr val="000000"/>
              </a:solidFill>
              <a:latin typeface="AA-Constantia" panose="02030602050306030303" pitchFamily="18" charset="0"/>
            </a:endParaRPr>
          </a:p>
        </p:txBody>
      </p:sp>
      <p:sp>
        <p:nvSpPr>
          <p:cNvPr id="546843" name="Text Box 27"/>
          <p:cNvSpPr txBox="1">
            <a:spLocks noChangeArrowheads="1"/>
          </p:cNvSpPr>
          <p:nvPr/>
        </p:nvSpPr>
        <p:spPr bwMode="auto">
          <a:xfrm rot="21600000">
            <a:off x="5067300" y="236538"/>
            <a:ext cx="539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AA-Constantia" panose="02030602050306030303" pitchFamily="18" charset="0"/>
              </a:rPr>
              <a:t>R</a:t>
            </a:r>
            <a:endParaRPr lang="en-US" sz="1600" dirty="0">
              <a:solidFill>
                <a:srgbClr val="000000"/>
              </a:solidFill>
              <a:latin typeface="AA-Constantia" panose="02030602050306030303" pitchFamily="18" charset="0"/>
            </a:endParaRPr>
          </a:p>
        </p:txBody>
      </p:sp>
      <p:sp>
        <p:nvSpPr>
          <p:cNvPr id="546844" name="Text Box 28"/>
          <p:cNvSpPr txBox="1">
            <a:spLocks noChangeArrowheads="1"/>
          </p:cNvSpPr>
          <p:nvPr/>
        </p:nvSpPr>
        <p:spPr bwMode="auto">
          <a:xfrm rot="21600000">
            <a:off x="5403850" y="236538"/>
            <a:ext cx="539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AA-Constantia" panose="02030602050306030303" pitchFamily="18" charset="0"/>
              </a:rPr>
              <a:t>D</a:t>
            </a:r>
          </a:p>
        </p:txBody>
      </p:sp>
      <p:sp>
        <p:nvSpPr>
          <p:cNvPr id="546845" name="Text Box 29"/>
          <p:cNvSpPr txBox="1">
            <a:spLocks noChangeArrowheads="1"/>
          </p:cNvSpPr>
          <p:nvPr/>
        </p:nvSpPr>
        <p:spPr bwMode="auto">
          <a:xfrm rot="21600000">
            <a:off x="5851525" y="236538"/>
            <a:ext cx="542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AA-Constantia" panose="02030602050306030303" pitchFamily="18" charset="0"/>
              </a:rPr>
              <a:t>I</a:t>
            </a:r>
          </a:p>
        </p:txBody>
      </p:sp>
      <p:sp>
        <p:nvSpPr>
          <p:cNvPr id="546846" name="Text Box 30"/>
          <p:cNvSpPr txBox="1">
            <a:spLocks noChangeArrowheads="1"/>
          </p:cNvSpPr>
          <p:nvPr/>
        </p:nvSpPr>
        <p:spPr bwMode="auto">
          <a:xfrm rot="21600000">
            <a:off x="6551613" y="236538"/>
            <a:ext cx="282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AA-Constantia" panose="02030602050306030303" pitchFamily="18" charset="0"/>
              </a:rPr>
              <a:t>V</a:t>
            </a:r>
          </a:p>
        </p:txBody>
      </p:sp>
      <p:sp>
        <p:nvSpPr>
          <p:cNvPr id="546847" name="Text Box 31"/>
          <p:cNvSpPr txBox="1">
            <a:spLocks noChangeArrowheads="1"/>
          </p:cNvSpPr>
          <p:nvPr/>
        </p:nvSpPr>
        <p:spPr bwMode="auto">
          <a:xfrm rot="21600000">
            <a:off x="7002463" y="111125"/>
            <a:ext cx="4889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AA-Constantia" panose="02030602050306030303" pitchFamily="18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81080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46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46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468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468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46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46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468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468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46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46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468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468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30" grpId="0" animBg="1"/>
      <p:bldP spid="546837" grpId="0" animBg="1"/>
      <p:bldP spid="5468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48400" y="115200"/>
            <a:ext cx="7785100" cy="435600"/>
          </a:xfrm>
        </p:spPr>
        <p:txBody>
          <a:bodyPr/>
          <a:lstStyle/>
          <a:p>
            <a:r>
              <a:rPr lang="en-US" dirty="0"/>
              <a:t>Seamless development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230" y="684764"/>
            <a:ext cx="8195261" cy="1330538"/>
          </a:xfrm>
        </p:spPr>
        <p:txBody>
          <a:bodyPr/>
          <a:lstStyle/>
          <a:p>
            <a:pPr marL="265113" indent="-265113">
              <a:lnSpc>
                <a:spcPct val="90000"/>
              </a:lnSpc>
              <a:buClr>
                <a:srgbClr val="A50021"/>
              </a:buClr>
              <a:buSzPct val="80000"/>
              <a:buFont typeface="Wingdings" pitchFamily="2" charset="2"/>
              <a:buChar char="Ø"/>
            </a:pPr>
            <a:r>
              <a:rPr lang="en-US" dirty="0" smtClean="0"/>
              <a:t>Single concepts, principles, notation, tools</a:t>
            </a:r>
          </a:p>
          <a:p>
            <a:pPr marL="265113" indent="-265113">
              <a:lnSpc>
                <a:spcPct val="90000"/>
              </a:lnSpc>
              <a:buClr>
                <a:srgbClr val="A50021"/>
              </a:buClr>
              <a:buSzPct val="80000"/>
              <a:buFont typeface="Wingdings" pitchFamily="2" charset="2"/>
              <a:buChar char="Ø"/>
            </a:pPr>
            <a:r>
              <a:rPr lang="en-US" dirty="0" smtClean="0"/>
              <a:t>Continuous, incremental development</a:t>
            </a:r>
          </a:p>
          <a:p>
            <a:pPr marL="265113" indent="-265113">
              <a:lnSpc>
                <a:spcPct val="90000"/>
              </a:lnSpc>
              <a:buClr>
                <a:srgbClr val="A50021"/>
              </a:buClr>
              <a:buSzPct val="80000"/>
              <a:buFont typeface="Wingdings" pitchFamily="2" charset="2"/>
              <a:buChar char="Ø"/>
            </a:pPr>
            <a:r>
              <a:rPr lang="en-US" dirty="0" smtClean="0"/>
              <a:t>Keep model, implementation, documentation consistent</a:t>
            </a:r>
            <a:endParaRPr lang="en-US" dirty="0"/>
          </a:p>
        </p:txBody>
      </p:sp>
      <p:sp>
        <p:nvSpPr>
          <p:cNvPr id="55" name="Line 11"/>
          <p:cNvSpPr>
            <a:spLocks noChangeShapeType="1"/>
          </p:cNvSpPr>
          <p:nvPr/>
        </p:nvSpPr>
        <p:spPr bwMode="auto">
          <a:xfrm>
            <a:off x="2741699" y="2401017"/>
            <a:ext cx="14287" cy="3960000"/>
          </a:xfrm>
          <a:prstGeom prst="line">
            <a:avLst/>
          </a:prstGeom>
          <a:noFill/>
          <a:ln w="22225">
            <a:solidFill>
              <a:srgbClr val="990000"/>
            </a:solidFill>
            <a:round/>
            <a:headEnd/>
            <a:tailEnd type="stealth" w="lg" len="lg"/>
          </a:ln>
          <a:effectLst/>
        </p:spPr>
        <p:txBody>
          <a:bodyPr lIns="0" tIns="0" rIns="0" bIns="0"/>
          <a:lstStyle/>
          <a:p>
            <a:endParaRPr lang="de-CH" dirty="0">
              <a:solidFill>
                <a:srgbClr val="000000"/>
              </a:solidFill>
              <a:latin typeface="AA-Constantia" panose="02030602050306030303" pitchFamily="18" charset="0"/>
            </a:endParaRPr>
          </a:p>
        </p:txBody>
      </p:sp>
      <p:sp>
        <p:nvSpPr>
          <p:cNvPr id="56" name="Oval 9"/>
          <p:cNvSpPr>
            <a:spLocks noChangeArrowheads="1"/>
          </p:cNvSpPr>
          <p:nvPr/>
        </p:nvSpPr>
        <p:spPr bwMode="auto">
          <a:xfrm>
            <a:off x="1521321" y="2775947"/>
            <a:ext cx="2455042" cy="2828706"/>
          </a:xfrm>
          <a:prstGeom prst="roundRect">
            <a:avLst/>
          </a:prstGeom>
          <a:solidFill>
            <a:srgbClr val="00384C"/>
          </a:solidFill>
          <a:ln w="9525" algn="ctr">
            <a:solidFill>
              <a:srgbClr val="990000">
                <a:alpha val="34000"/>
              </a:srgbClr>
            </a:solidFill>
            <a:round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254000"/>
            <a:bevelB w="381000"/>
          </a:sp3d>
        </p:spPr>
        <p:txBody>
          <a:bodyPr wrap="none" lIns="0" tIns="0" rIns="0" bIns="0" anchor="ctr"/>
          <a:lstStyle/>
          <a:p>
            <a:endParaRPr lang="de-CH" dirty="0">
              <a:solidFill>
                <a:srgbClr val="000000"/>
              </a:solidFill>
              <a:latin typeface="AA-Constantia" panose="02030602050306030303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571532" y="5066594"/>
            <a:ext cx="235462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Generalization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1521321" y="2782615"/>
            <a:ext cx="2455042" cy="2158003"/>
          </a:xfrm>
          <a:prstGeom prst="roundRect">
            <a:avLst/>
          </a:prstGeom>
          <a:solidFill>
            <a:srgbClr val="0079A4"/>
          </a:solidFill>
          <a:ln w="9525" algn="ctr">
            <a:solidFill>
              <a:srgbClr val="990000">
                <a:alpha val="34000"/>
              </a:srgbClr>
            </a:solidFill>
            <a:round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254000"/>
            <a:bevelB w="381000"/>
          </a:sp3d>
        </p:spPr>
        <p:txBody>
          <a:bodyPr wrap="none" lIns="0" tIns="0" rIns="0" bIns="0" anchor="ctr"/>
          <a:lstStyle/>
          <a:p>
            <a:endParaRPr lang="de-CH" dirty="0">
              <a:solidFill>
                <a:srgbClr val="000000"/>
              </a:solidFill>
              <a:latin typeface="AA-Constantia" panose="02030602050306030303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571532" y="4452708"/>
            <a:ext cx="235462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Verification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0" name="Oval 9"/>
          <p:cNvSpPr>
            <a:spLocks noChangeArrowheads="1"/>
          </p:cNvSpPr>
          <p:nvPr/>
        </p:nvSpPr>
        <p:spPr bwMode="auto">
          <a:xfrm>
            <a:off x="1521321" y="2778107"/>
            <a:ext cx="2455042" cy="1603478"/>
          </a:xfrm>
          <a:prstGeom prst="roundRect">
            <a:avLst/>
          </a:prstGeom>
          <a:solidFill>
            <a:srgbClr val="19C3FF"/>
          </a:solidFill>
          <a:ln w="9525" algn="ctr">
            <a:solidFill>
              <a:srgbClr val="990000">
                <a:alpha val="34000"/>
              </a:srgbClr>
            </a:solidFill>
            <a:round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254000"/>
            <a:bevelB w="381000"/>
          </a:sp3d>
        </p:spPr>
        <p:txBody>
          <a:bodyPr wrap="none" lIns="0" tIns="0" rIns="0" bIns="0" anchor="ctr"/>
          <a:lstStyle/>
          <a:p>
            <a:endParaRPr lang="de-CH" dirty="0">
              <a:solidFill>
                <a:srgbClr val="000000"/>
              </a:solidFill>
              <a:latin typeface="AA-Constantia" panose="02030602050306030303" pitchFamily="18" charset="0"/>
            </a:endParaRPr>
          </a:p>
        </p:txBody>
      </p:sp>
      <p:sp>
        <p:nvSpPr>
          <p:cNvPr id="62" name="Oval 9"/>
          <p:cNvSpPr>
            <a:spLocks noChangeArrowheads="1"/>
          </p:cNvSpPr>
          <p:nvPr/>
        </p:nvSpPr>
        <p:spPr bwMode="auto">
          <a:xfrm>
            <a:off x="1498724" y="2782615"/>
            <a:ext cx="2500237" cy="943510"/>
          </a:xfrm>
          <a:prstGeom prst="roundRect">
            <a:avLst/>
          </a:prstGeom>
          <a:solidFill>
            <a:srgbClr val="8BE1FF"/>
          </a:solidFill>
          <a:ln w="9525" algn="ctr">
            <a:solidFill>
              <a:srgbClr val="990000">
                <a:alpha val="34000"/>
              </a:srgbClr>
            </a:solidFill>
            <a:round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254000"/>
            <a:bevelB w="381000"/>
          </a:sp3d>
        </p:spPr>
        <p:txBody>
          <a:bodyPr wrap="none" lIns="0" tIns="0" rIns="0" bIns="0" anchor="ctr"/>
          <a:lstStyle/>
          <a:p>
            <a:endParaRPr lang="de-CH" dirty="0">
              <a:solidFill>
                <a:srgbClr val="000000"/>
              </a:solidFill>
              <a:latin typeface="AA-Constantia" panose="02030602050306030303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645751" y="3312434"/>
            <a:ext cx="220618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 smtClean="0"/>
              <a:t>Design</a:t>
            </a:r>
            <a:endParaRPr lang="en-US" sz="2400" dirty="0"/>
          </a:p>
        </p:txBody>
      </p:sp>
      <p:sp>
        <p:nvSpPr>
          <p:cNvPr id="68" name="TextBox 67"/>
          <p:cNvSpPr txBox="1"/>
          <p:nvPr/>
        </p:nvSpPr>
        <p:spPr>
          <a:xfrm>
            <a:off x="1571532" y="3882017"/>
            <a:ext cx="235462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 smtClean="0"/>
              <a:t>Implementation</a:t>
            </a:r>
            <a:endParaRPr lang="en-US" sz="2400" dirty="0"/>
          </a:p>
        </p:txBody>
      </p:sp>
      <p:sp>
        <p:nvSpPr>
          <p:cNvPr id="69" name="Oval 9"/>
          <p:cNvSpPr>
            <a:spLocks noChangeArrowheads="1"/>
          </p:cNvSpPr>
          <p:nvPr/>
        </p:nvSpPr>
        <p:spPr bwMode="auto">
          <a:xfrm>
            <a:off x="1521321" y="2775948"/>
            <a:ext cx="2455042" cy="462364"/>
          </a:xfrm>
          <a:prstGeom prst="roundRect">
            <a:avLst/>
          </a:prstGeom>
          <a:solidFill>
            <a:srgbClr val="D1F3FF"/>
          </a:solidFill>
          <a:ln w="9525" algn="ctr">
            <a:solidFill>
              <a:srgbClr val="990000">
                <a:alpha val="34000"/>
              </a:srgbClr>
            </a:solidFill>
            <a:round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254000"/>
            <a:bevelB w="381000"/>
          </a:sp3d>
        </p:spPr>
        <p:txBody>
          <a:bodyPr wrap="none" lIns="0" tIns="0" rIns="0" bIns="0" anchor="ctr"/>
          <a:lstStyle/>
          <a:p>
            <a:endParaRPr lang="de-CH" dirty="0">
              <a:solidFill>
                <a:srgbClr val="000000"/>
              </a:solidFill>
              <a:latin typeface="AA-Constantia" panose="02030602050306030303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645751" y="2823695"/>
            <a:ext cx="220618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 smtClean="0"/>
              <a:t>Requirements</a:t>
            </a:r>
            <a:endParaRPr lang="en-US" sz="2400" dirty="0"/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6577174" y="6007833"/>
            <a:ext cx="158432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AA-Constantia" panose="02030602050306030303" pitchFamily="18" charset="0"/>
              </a:rPr>
              <a:t>Example </a:t>
            </a:r>
            <a:r>
              <a:rPr lang="en-US" sz="1400" dirty="0" smtClean="0">
                <a:solidFill>
                  <a:srgbClr val="000000"/>
                </a:solidFill>
                <a:latin typeface="AA-Constantia" panose="02030602050306030303" pitchFamily="18" charset="0"/>
              </a:rPr>
              <a:t>classes</a:t>
            </a:r>
            <a:endParaRPr lang="en-US" sz="1400" dirty="0">
              <a:solidFill>
                <a:srgbClr val="000000"/>
              </a:solidFill>
              <a:latin typeface="AA-Constantia" panose="02030602050306030303" pitchFamily="18" charset="0"/>
            </a:endParaRPr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6577174" y="2855227"/>
            <a:ext cx="233076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1400" i="1" dirty="0" smtClean="0">
                <a:solidFill>
                  <a:srgbClr val="0000FF"/>
                </a:solidFill>
                <a:latin typeface="AA-Constantia" panose="02030602050306030303" pitchFamily="18" charset="0"/>
              </a:rPr>
              <a:t>ACCOUNT, TRANSACTION</a:t>
            </a:r>
            <a:r>
              <a:rPr lang="en-US" sz="1400" i="1" dirty="0">
                <a:solidFill>
                  <a:srgbClr val="0000FF"/>
                </a:solidFill>
                <a:latin typeface="AA-Constantia" panose="02030602050306030303" pitchFamily="18" charset="0"/>
              </a:rPr>
              <a:t>… </a:t>
            </a: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6577174" y="3343966"/>
            <a:ext cx="180498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1400" i="1" dirty="0" smtClean="0">
                <a:solidFill>
                  <a:srgbClr val="0000FF"/>
                </a:solidFill>
                <a:latin typeface="AA-Constantia" panose="02030602050306030303" pitchFamily="18" charset="0"/>
              </a:rPr>
              <a:t>STATE, COMMAND</a:t>
            </a:r>
            <a:r>
              <a:rPr lang="en-US" sz="1400" i="1" dirty="0">
                <a:solidFill>
                  <a:srgbClr val="0000FF"/>
                </a:solidFill>
                <a:latin typeface="AA-Constantia" panose="02030602050306030303" pitchFamily="18" charset="0"/>
              </a:rPr>
              <a:t>…</a:t>
            </a: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6577174" y="4006388"/>
            <a:ext cx="135731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1400" i="1" dirty="0" smtClean="0">
                <a:solidFill>
                  <a:srgbClr val="0000FF"/>
                </a:solidFill>
                <a:latin typeface="AA-Constantia" panose="02030602050306030303" pitchFamily="18" charset="0"/>
              </a:rPr>
              <a:t>COUNTER…</a:t>
            </a:r>
            <a:endParaRPr lang="en-US" sz="1400" i="1" dirty="0">
              <a:solidFill>
                <a:srgbClr val="0000FF"/>
              </a:solidFill>
              <a:latin typeface="AA-Constantia" panose="02030602050306030303" pitchFamily="18" charset="0"/>
            </a:endParaRPr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6577174" y="4630327"/>
            <a:ext cx="14525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1400" i="1" dirty="0">
                <a:solidFill>
                  <a:srgbClr val="0000FF"/>
                </a:solidFill>
                <a:latin typeface="AA-Constantia" panose="02030602050306030303" pitchFamily="18" charset="0"/>
              </a:rPr>
              <a:t>TEST_DRIVER…</a:t>
            </a:r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6577174" y="5282792"/>
            <a:ext cx="14525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1400" i="1" dirty="0">
                <a:solidFill>
                  <a:srgbClr val="0000FF"/>
                </a:solidFill>
                <a:latin typeface="AA-Constantia" panose="02030602050306030303" pitchFamily="18" charset="0"/>
              </a:rPr>
              <a:t>TABLE…</a:t>
            </a:r>
          </a:p>
        </p:txBody>
      </p:sp>
    </p:spTree>
    <p:extLst>
      <p:ext uri="{BB962C8B-B14F-4D97-AF65-F5344CB8AC3E}">
        <p14:creationId xmlns:p14="http://schemas.microsoft.com/office/powerpoint/2010/main" val="34515422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9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9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9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0"/>
      <p:bldP spid="58" grpId="0" animBg="1"/>
      <p:bldP spid="59" grpId="0"/>
      <p:bldP spid="60" grpId="0" animBg="1"/>
      <p:bldP spid="62" grpId="0" animBg="1"/>
      <p:bldP spid="67" grpId="0"/>
      <p:bldP spid="68" grpId="0"/>
      <p:bldP spid="69" grpId="0" animBg="1"/>
      <p:bldP spid="7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ine 11"/>
          <p:cNvSpPr>
            <a:spLocks noChangeShapeType="1"/>
          </p:cNvSpPr>
          <p:nvPr/>
        </p:nvSpPr>
        <p:spPr bwMode="auto">
          <a:xfrm>
            <a:off x="2741699" y="2401017"/>
            <a:ext cx="14287" cy="3960000"/>
          </a:xfrm>
          <a:prstGeom prst="line">
            <a:avLst/>
          </a:prstGeom>
          <a:noFill/>
          <a:ln w="22225">
            <a:solidFill>
              <a:srgbClr val="990000"/>
            </a:solidFill>
            <a:round/>
            <a:headEnd/>
            <a:tailEnd type="stealth" w="lg" len="lg"/>
          </a:ln>
          <a:effectLst/>
        </p:spPr>
        <p:txBody>
          <a:bodyPr lIns="0" tIns="0" rIns="0" bIns="0"/>
          <a:lstStyle/>
          <a:p>
            <a:endParaRPr lang="de-CH" dirty="0">
              <a:solidFill>
                <a:srgbClr val="000000"/>
              </a:solidFill>
              <a:latin typeface="AA-Constantia" panose="02030602050306030303" pitchFamily="18" charset="0"/>
            </a:endParaRPr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48400" y="115200"/>
            <a:ext cx="7785100" cy="435600"/>
          </a:xfrm>
        </p:spPr>
        <p:txBody>
          <a:bodyPr/>
          <a:lstStyle/>
          <a:p>
            <a:r>
              <a:rPr lang="en-US" dirty="0" smtClean="0"/>
              <a:t>Seamless</a:t>
            </a:r>
            <a:r>
              <a:rPr lang="en-US" dirty="0" smtClean="0">
                <a:solidFill>
                  <a:srgbClr val="C00000"/>
                </a:solidFill>
              </a:rPr>
              <a:t>, reversible</a:t>
            </a:r>
            <a:r>
              <a:rPr lang="en-US" dirty="0" smtClean="0"/>
              <a:t> development</a:t>
            </a:r>
            <a:endParaRPr lang="en-US" dirty="0"/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230" y="684764"/>
            <a:ext cx="8195261" cy="1330538"/>
          </a:xfrm>
        </p:spPr>
        <p:txBody>
          <a:bodyPr/>
          <a:lstStyle/>
          <a:p>
            <a:pPr marL="265113" indent="-265113">
              <a:lnSpc>
                <a:spcPct val="90000"/>
              </a:lnSpc>
              <a:buClr>
                <a:srgbClr val="A50021"/>
              </a:buClr>
              <a:buSzPct val="80000"/>
              <a:buFont typeface="Wingdings" pitchFamily="2" charset="2"/>
              <a:buChar char="Ø"/>
            </a:pPr>
            <a:r>
              <a:rPr lang="en-US" dirty="0" smtClean="0"/>
              <a:t>Single concepts, principles, notation, tools</a:t>
            </a:r>
          </a:p>
          <a:p>
            <a:pPr marL="265113" indent="-265113">
              <a:lnSpc>
                <a:spcPct val="90000"/>
              </a:lnSpc>
              <a:buClr>
                <a:srgbClr val="A50021"/>
              </a:buClr>
              <a:buSzPct val="80000"/>
              <a:buFont typeface="Wingdings" pitchFamily="2" charset="2"/>
              <a:buChar char="Ø"/>
            </a:pPr>
            <a:r>
              <a:rPr lang="en-US" dirty="0" smtClean="0"/>
              <a:t>Continuous, incremental development</a:t>
            </a:r>
          </a:p>
          <a:p>
            <a:pPr marL="265113" indent="-265113">
              <a:lnSpc>
                <a:spcPct val="90000"/>
              </a:lnSpc>
              <a:buClr>
                <a:srgbClr val="A50021"/>
              </a:buClr>
              <a:buSzPct val="80000"/>
              <a:buFont typeface="Wingdings" pitchFamily="2" charset="2"/>
              <a:buChar char="Ø"/>
            </a:pPr>
            <a:r>
              <a:rPr lang="en-US" dirty="0" smtClean="0"/>
              <a:t>Keep model, implementation, documentation consistent</a:t>
            </a:r>
          </a:p>
          <a:p>
            <a:pPr marL="265113" indent="-265113">
              <a:lnSpc>
                <a:spcPct val="90000"/>
              </a:lnSpc>
              <a:buClr>
                <a:srgbClr val="A50021"/>
              </a:buClr>
              <a:buSzPct val="80000"/>
              <a:buFont typeface="Wingdings" pitchFamily="2" charset="2"/>
              <a:buChar char="Ø"/>
            </a:pPr>
            <a:r>
              <a:rPr lang="en-US" dirty="0" smtClean="0">
                <a:solidFill>
                  <a:srgbClr val="C00000"/>
                </a:solidFill>
              </a:rPr>
              <a:t>Correct earlier steps as needed (reversibility)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6" name="Oval 9"/>
          <p:cNvSpPr>
            <a:spLocks noChangeArrowheads="1"/>
          </p:cNvSpPr>
          <p:nvPr/>
        </p:nvSpPr>
        <p:spPr bwMode="auto">
          <a:xfrm>
            <a:off x="1521321" y="2775947"/>
            <a:ext cx="2455042" cy="2828706"/>
          </a:xfrm>
          <a:prstGeom prst="roundRect">
            <a:avLst/>
          </a:prstGeom>
          <a:solidFill>
            <a:srgbClr val="00384C"/>
          </a:solidFill>
          <a:ln w="9525" algn="ctr">
            <a:solidFill>
              <a:srgbClr val="990000">
                <a:alpha val="34000"/>
              </a:srgbClr>
            </a:solidFill>
            <a:round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254000"/>
            <a:bevelB w="381000"/>
          </a:sp3d>
        </p:spPr>
        <p:txBody>
          <a:bodyPr wrap="none" lIns="0" tIns="0" rIns="0" bIns="0" anchor="ctr"/>
          <a:lstStyle/>
          <a:p>
            <a:endParaRPr lang="de-CH" dirty="0">
              <a:solidFill>
                <a:srgbClr val="000000"/>
              </a:solidFill>
              <a:latin typeface="AA-Constantia" panose="02030602050306030303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571532" y="5066594"/>
            <a:ext cx="235462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Generalization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1521321" y="2782615"/>
            <a:ext cx="2455042" cy="2158003"/>
          </a:xfrm>
          <a:prstGeom prst="roundRect">
            <a:avLst/>
          </a:prstGeom>
          <a:solidFill>
            <a:srgbClr val="0079A4"/>
          </a:solidFill>
          <a:ln w="9525" algn="ctr">
            <a:solidFill>
              <a:srgbClr val="990000">
                <a:alpha val="34000"/>
              </a:srgbClr>
            </a:solidFill>
            <a:round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254000"/>
            <a:bevelB w="381000"/>
          </a:sp3d>
        </p:spPr>
        <p:txBody>
          <a:bodyPr wrap="none" lIns="0" tIns="0" rIns="0" bIns="0" anchor="ctr"/>
          <a:lstStyle/>
          <a:p>
            <a:endParaRPr lang="de-CH" dirty="0">
              <a:solidFill>
                <a:srgbClr val="000000"/>
              </a:solidFill>
              <a:latin typeface="AA-Constantia" panose="02030602050306030303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571532" y="4452708"/>
            <a:ext cx="235462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Verification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0" name="Oval 9"/>
          <p:cNvSpPr>
            <a:spLocks noChangeArrowheads="1"/>
          </p:cNvSpPr>
          <p:nvPr/>
        </p:nvSpPr>
        <p:spPr bwMode="auto">
          <a:xfrm>
            <a:off x="1521321" y="2778107"/>
            <a:ext cx="2455042" cy="1603478"/>
          </a:xfrm>
          <a:prstGeom prst="roundRect">
            <a:avLst/>
          </a:prstGeom>
          <a:solidFill>
            <a:srgbClr val="19C3FF"/>
          </a:solidFill>
          <a:ln w="9525" algn="ctr">
            <a:solidFill>
              <a:srgbClr val="990000">
                <a:alpha val="34000"/>
              </a:srgbClr>
            </a:solidFill>
            <a:round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254000"/>
            <a:bevelB w="381000"/>
          </a:sp3d>
        </p:spPr>
        <p:txBody>
          <a:bodyPr wrap="none" lIns="0" tIns="0" rIns="0" bIns="0" anchor="ctr"/>
          <a:lstStyle/>
          <a:p>
            <a:endParaRPr lang="de-CH" dirty="0">
              <a:solidFill>
                <a:srgbClr val="000000"/>
              </a:solidFill>
              <a:latin typeface="AA-Constantia" panose="02030602050306030303" pitchFamily="18" charset="0"/>
            </a:endParaRPr>
          </a:p>
        </p:txBody>
      </p:sp>
      <p:sp>
        <p:nvSpPr>
          <p:cNvPr id="62" name="Oval 9"/>
          <p:cNvSpPr>
            <a:spLocks noChangeArrowheads="1"/>
          </p:cNvSpPr>
          <p:nvPr/>
        </p:nvSpPr>
        <p:spPr bwMode="auto">
          <a:xfrm>
            <a:off x="1498724" y="2782615"/>
            <a:ext cx="2500237" cy="943510"/>
          </a:xfrm>
          <a:prstGeom prst="roundRect">
            <a:avLst/>
          </a:prstGeom>
          <a:solidFill>
            <a:srgbClr val="8BE1FF"/>
          </a:solidFill>
          <a:ln w="9525" algn="ctr">
            <a:solidFill>
              <a:srgbClr val="990000">
                <a:alpha val="34000"/>
              </a:srgbClr>
            </a:solidFill>
            <a:round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254000"/>
            <a:bevelB w="381000"/>
          </a:sp3d>
        </p:spPr>
        <p:txBody>
          <a:bodyPr wrap="none" lIns="0" tIns="0" rIns="0" bIns="0" anchor="ctr"/>
          <a:lstStyle/>
          <a:p>
            <a:endParaRPr lang="de-CH" dirty="0">
              <a:solidFill>
                <a:srgbClr val="000000"/>
              </a:solidFill>
              <a:latin typeface="AA-Constantia" panose="02030602050306030303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645751" y="3312434"/>
            <a:ext cx="220618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 smtClean="0"/>
              <a:t>Design</a:t>
            </a:r>
            <a:endParaRPr lang="en-US" sz="2400" dirty="0"/>
          </a:p>
        </p:txBody>
      </p:sp>
      <p:sp>
        <p:nvSpPr>
          <p:cNvPr id="68" name="TextBox 67"/>
          <p:cNvSpPr txBox="1"/>
          <p:nvPr/>
        </p:nvSpPr>
        <p:spPr>
          <a:xfrm>
            <a:off x="1571532" y="3882017"/>
            <a:ext cx="235462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 smtClean="0"/>
              <a:t>Implementation</a:t>
            </a:r>
            <a:endParaRPr lang="en-US" sz="2400" dirty="0"/>
          </a:p>
        </p:txBody>
      </p:sp>
      <p:sp>
        <p:nvSpPr>
          <p:cNvPr id="69" name="Oval 9"/>
          <p:cNvSpPr>
            <a:spLocks noChangeArrowheads="1"/>
          </p:cNvSpPr>
          <p:nvPr/>
        </p:nvSpPr>
        <p:spPr bwMode="auto">
          <a:xfrm>
            <a:off x="1521321" y="2775948"/>
            <a:ext cx="2455042" cy="462364"/>
          </a:xfrm>
          <a:prstGeom prst="roundRect">
            <a:avLst/>
          </a:prstGeom>
          <a:solidFill>
            <a:srgbClr val="D1F3FF"/>
          </a:solidFill>
          <a:ln w="9525" algn="ctr">
            <a:solidFill>
              <a:srgbClr val="990000">
                <a:alpha val="34000"/>
              </a:srgbClr>
            </a:solidFill>
            <a:round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254000"/>
            <a:bevelB w="381000"/>
          </a:sp3d>
        </p:spPr>
        <p:txBody>
          <a:bodyPr wrap="none" lIns="0" tIns="0" rIns="0" bIns="0" anchor="ctr"/>
          <a:lstStyle/>
          <a:p>
            <a:endParaRPr lang="de-CH" dirty="0">
              <a:solidFill>
                <a:srgbClr val="000000"/>
              </a:solidFill>
              <a:latin typeface="AA-Constantia" panose="02030602050306030303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645751" y="2823695"/>
            <a:ext cx="220618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 smtClean="0"/>
              <a:t>Requirements</a:t>
            </a:r>
            <a:endParaRPr lang="en-US" sz="24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2774738" y="5890415"/>
            <a:ext cx="2363327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136375" y="2576703"/>
            <a:ext cx="0" cy="3313712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2755776" y="2576703"/>
            <a:ext cx="2366530" cy="0"/>
          </a:xfrm>
          <a:prstGeom prst="line">
            <a:avLst/>
          </a:prstGeom>
          <a:ln w="31750">
            <a:solidFill>
              <a:srgbClr val="C00000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4929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cluster model</a:t>
            </a:r>
          </a:p>
        </p:txBody>
      </p:sp>
      <p:sp>
        <p:nvSpPr>
          <p:cNvPr id="536579" name="Text Box 3"/>
          <p:cNvSpPr txBox="1">
            <a:spLocks noChangeArrowheads="1"/>
          </p:cNvSpPr>
          <p:nvPr/>
        </p:nvSpPr>
        <p:spPr bwMode="auto">
          <a:xfrm>
            <a:off x="1924050" y="1293813"/>
            <a:ext cx="11826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i="1" dirty="0">
                <a:solidFill>
                  <a:srgbClr val="000000"/>
                </a:solidFill>
                <a:latin typeface="AA-Constantia" panose="02030602050306030303" pitchFamily="18" charset="0"/>
              </a:rPr>
              <a:t>Cluster 1</a:t>
            </a:r>
          </a:p>
        </p:txBody>
      </p:sp>
      <p:sp>
        <p:nvSpPr>
          <p:cNvPr id="536580" name="Text Box 4"/>
          <p:cNvSpPr txBox="1">
            <a:spLocks noChangeArrowheads="1"/>
          </p:cNvSpPr>
          <p:nvPr/>
        </p:nvSpPr>
        <p:spPr bwMode="auto">
          <a:xfrm>
            <a:off x="3189288" y="1557338"/>
            <a:ext cx="11826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i="1" dirty="0">
                <a:solidFill>
                  <a:srgbClr val="000000"/>
                </a:solidFill>
                <a:latin typeface="AA-Constantia" panose="02030602050306030303" pitchFamily="18" charset="0"/>
              </a:rPr>
              <a:t>Cluster 2</a:t>
            </a:r>
          </a:p>
        </p:txBody>
      </p:sp>
      <p:sp>
        <p:nvSpPr>
          <p:cNvPr id="99" name="Line 7"/>
          <p:cNvSpPr>
            <a:spLocks noChangeShapeType="1"/>
          </p:cNvSpPr>
          <p:nvPr/>
        </p:nvSpPr>
        <p:spPr bwMode="auto">
          <a:xfrm>
            <a:off x="2185998" y="1742004"/>
            <a:ext cx="0" cy="2908519"/>
          </a:xfrm>
          <a:prstGeom prst="line">
            <a:avLst/>
          </a:prstGeom>
          <a:noFill/>
          <a:ln w="28575">
            <a:solidFill>
              <a:srgbClr val="990000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de-CH" dirty="0">
              <a:solidFill>
                <a:srgbClr val="000000"/>
              </a:solidFill>
              <a:latin typeface="AA-Constantia" panose="02030602050306030303" pitchFamily="18" charset="0"/>
            </a:endParaRPr>
          </a:p>
        </p:txBody>
      </p:sp>
      <p:sp>
        <p:nvSpPr>
          <p:cNvPr id="81" name="Oval 9"/>
          <p:cNvSpPr>
            <a:spLocks noChangeArrowheads="1"/>
          </p:cNvSpPr>
          <p:nvPr/>
        </p:nvSpPr>
        <p:spPr bwMode="auto">
          <a:xfrm>
            <a:off x="1837578" y="1946897"/>
            <a:ext cx="696828" cy="2280881"/>
          </a:xfrm>
          <a:prstGeom prst="roundRect">
            <a:avLst/>
          </a:prstGeom>
          <a:solidFill>
            <a:srgbClr val="00384C"/>
          </a:solidFill>
          <a:ln w="9525" algn="ctr">
            <a:solidFill>
              <a:srgbClr val="990000">
                <a:alpha val="34000"/>
              </a:srgbClr>
            </a:solidFill>
            <a:round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254000"/>
            <a:bevelB w="381000"/>
          </a:sp3d>
        </p:spPr>
        <p:txBody>
          <a:bodyPr wrap="none" lIns="0" tIns="0" rIns="0" bIns="0" anchor="ctr"/>
          <a:lstStyle/>
          <a:p>
            <a:endParaRPr lang="de-CH" dirty="0">
              <a:solidFill>
                <a:srgbClr val="000000"/>
              </a:solidFill>
              <a:latin typeface="AA-Constantia" panose="02030602050306030303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851830" y="3761398"/>
            <a:ext cx="668325" cy="3243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G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3" name="Oval 9"/>
          <p:cNvSpPr>
            <a:spLocks noChangeArrowheads="1"/>
          </p:cNvSpPr>
          <p:nvPr/>
        </p:nvSpPr>
        <p:spPr bwMode="auto">
          <a:xfrm>
            <a:off x="1837578" y="1952753"/>
            <a:ext cx="696828" cy="1695588"/>
          </a:xfrm>
          <a:prstGeom prst="roundRect">
            <a:avLst/>
          </a:prstGeom>
          <a:solidFill>
            <a:srgbClr val="0079A4"/>
          </a:solidFill>
          <a:ln w="9525" algn="ctr">
            <a:solidFill>
              <a:srgbClr val="990000">
                <a:alpha val="34000"/>
              </a:srgbClr>
            </a:solidFill>
            <a:round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254000"/>
            <a:bevelB w="381000"/>
          </a:sp3d>
        </p:spPr>
        <p:txBody>
          <a:bodyPr wrap="none" lIns="0" tIns="0" rIns="0" bIns="0" anchor="ctr"/>
          <a:lstStyle/>
          <a:p>
            <a:endParaRPr lang="de-CH" dirty="0">
              <a:solidFill>
                <a:srgbClr val="000000"/>
              </a:solidFill>
              <a:latin typeface="AA-Constantia" panose="02030602050306030303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851830" y="3301132"/>
            <a:ext cx="668325" cy="3243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V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5" name="Oval 9"/>
          <p:cNvSpPr>
            <a:spLocks noChangeArrowheads="1"/>
          </p:cNvSpPr>
          <p:nvPr/>
        </p:nvSpPr>
        <p:spPr bwMode="auto">
          <a:xfrm>
            <a:off x="1837578" y="1948795"/>
            <a:ext cx="696828" cy="1286432"/>
          </a:xfrm>
          <a:prstGeom prst="roundRect">
            <a:avLst/>
          </a:prstGeom>
          <a:solidFill>
            <a:srgbClr val="19C3FF"/>
          </a:solidFill>
          <a:ln w="9525" algn="ctr">
            <a:solidFill>
              <a:srgbClr val="990000">
                <a:alpha val="34000"/>
              </a:srgbClr>
            </a:solidFill>
            <a:round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254000"/>
            <a:bevelB w="381000"/>
          </a:sp3d>
        </p:spPr>
        <p:txBody>
          <a:bodyPr wrap="none" lIns="0" tIns="0" rIns="0" bIns="0" anchor="ctr"/>
          <a:lstStyle/>
          <a:p>
            <a:endParaRPr lang="de-CH" dirty="0">
              <a:solidFill>
                <a:srgbClr val="000000"/>
              </a:solidFill>
              <a:latin typeface="AA-Constantia" panose="02030602050306030303" pitchFamily="18" charset="0"/>
            </a:endParaRPr>
          </a:p>
        </p:txBody>
      </p:sp>
      <p:sp>
        <p:nvSpPr>
          <p:cNvPr id="86" name="Oval 9"/>
          <p:cNvSpPr>
            <a:spLocks noChangeArrowheads="1"/>
          </p:cNvSpPr>
          <p:nvPr/>
        </p:nvSpPr>
        <p:spPr bwMode="auto">
          <a:xfrm>
            <a:off x="1831164" y="1952753"/>
            <a:ext cx="709656" cy="828561"/>
          </a:xfrm>
          <a:prstGeom prst="roundRect">
            <a:avLst/>
          </a:prstGeom>
          <a:solidFill>
            <a:srgbClr val="8BE1FF"/>
          </a:solidFill>
          <a:ln w="9525" algn="ctr">
            <a:solidFill>
              <a:srgbClr val="990000">
                <a:alpha val="34000"/>
              </a:srgbClr>
            </a:solidFill>
            <a:round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254000"/>
            <a:bevelB w="381000"/>
          </a:sp3d>
        </p:spPr>
        <p:txBody>
          <a:bodyPr wrap="none" lIns="0" tIns="0" rIns="0" bIns="0" anchor="ctr"/>
          <a:lstStyle/>
          <a:p>
            <a:endParaRPr lang="de-CH" dirty="0">
              <a:solidFill>
                <a:srgbClr val="000000"/>
              </a:solidFill>
              <a:latin typeface="AA-Constantia" panose="02030602050306030303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872896" y="2418023"/>
            <a:ext cx="626193" cy="3243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88" name="TextBox 87"/>
          <p:cNvSpPr txBox="1"/>
          <p:nvPr/>
        </p:nvSpPr>
        <p:spPr>
          <a:xfrm>
            <a:off x="1851830" y="2831500"/>
            <a:ext cx="668325" cy="3243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 smtClean="0"/>
              <a:t>I</a:t>
            </a:r>
            <a:endParaRPr lang="en-US" sz="2400" dirty="0"/>
          </a:p>
        </p:txBody>
      </p:sp>
      <p:sp>
        <p:nvSpPr>
          <p:cNvPr id="89" name="Oval 9"/>
          <p:cNvSpPr>
            <a:spLocks noChangeArrowheads="1"/>
          </p:cNvSpPr>
          <p:nvPr/>
        </p:nvSpPr>
        <p:spPr bwMode="auto">
          <a:xfrm>
            <a:off x="1837578" y="1946898"/>
            <a:ext cx="696828" cy="406034"/>
          </a:xfrm>
          <a:prstGeom prst="roundRect">
            <a:avLst/>
          </a:prstGeom>
          <a:solidFill>
            <a:srgbClr val="D1F3FF"/>
          </a:solidFill>
          <a:ln w="9525" algn="ctr">
            <a:solidFill>
              <a:srgbClr val="990000">
                <a:alpha val="34000"/>
              </a:srgbClr>
            </a:solidFill>
            <a:round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254000"/>
            <a:bevelB w="381000"/>
          </a:sp3d>
        </p:spPr>
        <p:txBody>
          <a:bodyPr wrap="none" lIns="0" tIns="0" rIns="0" bIns="0" anchor="ctr"/>
          <a:lstStyle/>
          <a:p>
            <a:endParaRPr lang="de-CH" dirty="0">
              <a:solidFill>
                <a:srgbClr val="000000"/>
              </a:solidFill>
              <a:latin typeface="AA-Constantia" panose="02030602050306030303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872896" y="1988828"/>
            <a:ext cx="626193" cy="3243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 smtClean="0"/>
              <a:t>R</a:t>
            </a:r>
            <a:endParaRPr lang="en-US" sz="2400" dirty="0"/>
          </a:p>
        </p:txBody>
      </p:sp>
      <p:sp>
        <p:nvSpPr>
          <p:cNvPr id="100" name="Line 18"/>
          <p:cNvSpPr>
            <a:spLocks noChangeShapeType="1"/>
          </p:cNvSpPr>
          <p:nvPr/>
        </p:nvSpPr>
        <p:spPr bwMode="auto">
          <a:xfrm>
            <a:off x="2185998" y="2267410"/>
            <a:ext cx="0" cy="153989"/>
          </a:xfrm>
          <a:prstGeom prst="line">
            <a:avLst/>
          </a:prstGeom>
          <a:noFill/>
          <a:ln w="28575">
            <a:pattFill prst="pct70">
              <a:fgClr>
                <a:srgbClr val="990000"/>
              </a:fgClr>
              <a:bgClr>
                <a:srgbClr val="FFFFFF"/>
              </a:bgClr>
            </a:patt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de-CH" dirty="0">
              <a:solidFill>
                <a:srgbClr val="000000"/>
              </a:solidFill>
              <a:latin typeface="AA-Constantia" panose="02030602050306030303" pitchFamily="18" charset="0"/>
            </a:endParaRPr>
          </a:p>
        </p:txBody>
      </p:sp>
      <p:sp>
        <p:nvSpPr>
          <p:cNvPr id="106" name="Line 18"/>
          <p:cNvSpPr>
            <a:spLocks noChangeShapeType="1"/>
          </p:cNvSpPr>
          <p:nvPr/>
        </p:nvSpPr>
        <p:spPr bwMode="auto">
          <a:xfrm>
            <a:off x="2185998" y="2700969"/>
            <a:ext cx="0" cy="153989"/>
          </a:xfrm>
          <a:prstGeom prst="line">
            <a:avLst/>
          </a:prstGeom>
          <a:noFill/>
          <a:ln w="28575">
            <a:pattFill prst="pct70">
              <a:fgClr>
                <a:srgbClr val="990000"/>
              </a:fgClr>
              <a:bgClr>
                <a:srgbClr val="FFFFFF"/>
              </a:bgClr>
            </a:patt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de-CH" dirty="0">
              <a:solidFill>
                <a:srgbClr val="000000"/>
              </a:solidFill>
              <a:latin typeface="AA-Constantia" panose="02030602050306030303" pitchFamily="18" charset="0"/>
            </a:endParaRPr>
          </a:p>
        </p:txBody>
      </p:sp>
      <p:sp>
        <p:nvSpPr>
          <p:cNvPr id="107" name="Line 18"/>
          <p:cNvSpPr>
            <a:spLocks noChangeShapeType="1"/>
          </p:cNvSpPr>
          <p:nvPr/>
        </p:nvSpPr>
        <p:spPr bwMode="auto">
          <a:xfrm>
            <a:off x="2185998" y="3155406"/>
            <a:ext cx="0" cy="153989"/>
          </a:xfrm>
          <a:prstGeom prst="line">
            <a:avLst/>
          </a:prstGeom>
          <a:noFill/>
          <a:ln w="28575">
            <a:pattFill prst="pct70">
              <a:fgClr>
                <a:srgbClr val="990000"/>
              </a:fgClr>
              <a:bgClr>
                <a:srgbClr val="FFFFFF"/>
              </a:bgClr>
            </a:patt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de-CH" dirty="0">
              <a:solidFill>
                <a:srgbClr val="000000"/>
              </a:solidFill>
              <a:latin typeface="AA-Constantia" panose="02030602050306030303" pitchFamily="18" charset="0"/>
            </a:endParaRPr>
          </a:p>
        </p:txBody>
      </p:sp>
      <p:sp>
        <p:nvSpPr>
          <p:cNvPr id="108" name="Line 18"/>
          <p:cNvSpPr>
            <a:spLocks noChangeShapeType="1"/>
          </p:cNvSpPr>
          <p:nvPr/>
        </p:nvSpPr>
        <p:spPr bwMode="auto">
          <a:xfrm>
            <a:off x="2185998" y="3628001"/>
            <a:ext cx="0" cy="153989"/>
          </a:xfrm>
          <a:prstGeom prst="line">
            <a:avLst/>
          </a:prstGeom>
          <a:noFill/>
          <a:ln w="28575">
            <a:pattFill prst="pct70">
              <a:fgClr>
                <a:srgbClr val="990000"/>
              </a:fgClr>
              <a:bgClr>
                <a:srgbClr val="FFFFFF"/>
              </a:bgClr>
            </a:patt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de-CH" dirty="0">
              <a:solidFill>
                <a:srgbClr val="000000"/>
              </a:solidFill>
              <a:latin typeface="AA-Constantia" panose="02030602050306030303" pitchFamily="18" charset="0"/>
            </a:endParaRPr>
          </a:p>
        </p:txBody>
      </p:sp>
      <p:cxnSp>
        <p:nvCxnSpPr>
          <p:cNvPr id="111" name="Straight Connector 110"/>
          <p:cNvCxnSpPr/>
          <p:nvPr/>
        </p:nvCxnSpPr>
        <p:spPr>
          <a:xfrm>
            <a:off x="2184740" y="4359076"/>
            <a:ext cx="574025" cy="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2758355" y="1856652"/>
            <a:ext cx="0" cy="2502424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>
            <a:off x="2180134" y="1856652"/>
            <a:ext cx="574803" cy="0"/>
          </a:xfrm>
          <a:prstGeom prst="line">
            <a:avLst/>
          </a:prstGeom>
          <a:ln w="22225">
            <a:solidFill>
              <a:srgbClr val="C00000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Line 18"/>
          <p:cNvSpPr>
            <a:spLocks noChangeShapeType="1"/>
          </p:cNvSpPr>
          <p:nvPr/>
        </p:nvSpPr>
        <p:spPr bwMode="auto">
          <a:xfrm>
            <a:off x="2180739" y="4064184"/>
            <a:ext cx="0" cy="153989"/>
          </a:xfrm>
          <a:prstGeom prst="line">
            <a:avLst/>
          </a:prstGeom>
          <a:noFill/>
          <a:ln w="28575">
            <a:pattFill prst="pct70">
              <a:fgClr>
                <a:srgbClr val="990000"/>
              </a:fgClr>
              <a:bgClr>
                <a:srgbClr val="FFFFFF"/>
              </a:bgClr>
            </a:patt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de-CH" dirty="0">
              <a:solidFill>
                <a:srgbClr val="000000"/>
              </a:solidFill>
              <a:latin typeface="AA-Constantia" panose="02030602050306030303" pitchFamily="18" charset="0"/>
            </a:endParaRPr>
          </a:p>
        </p:txBody>
      </p:sp>
      <p:sp>
        <p:nvSpPr>
          <p:cNvPr id="117" name="Line 18"/>
          <p:cNvSpPr>
            <a:spLocks noChangeShapeType="1"/>
          </p:cNvSpPr>
          <p:nvPr/>
        </p:nvSpPr>
        <p:spPr bwMode="auto">
          <a:xfrm>
            <a:off x="2185236" y="1856652"/>
            <a:ext cx="0" cy="153989"/>
          </a:xfrm>
          <a:prstGeom prst="line">
            <a:avLst/>
          </a:prstGeom>
          <a:noFill/>
          <a:ln w="28575">
            <a:pattFill prst="pct70">
              <a:fgClr>
                <a:srgbClr val="990000"/>
              </a:fgClr>
              <a:bgClr>
                <a:srgbClr val="FFFFFF"/>
              </a:bgClr>
            </a:patt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de-CH" dirty="0">
              <a:solidFill>
                <a:srgbClr val="000000"/>
              </a:solidFill>
              <a:latin typeface="AA-Constantia" panose="02030602050306030303" pitchFamily="18" charset="0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3330712" y="2149915"/>
            <a:ext cx="927601" cy="2908519"/>
            <a:chOff x="806405" y="3901970"/>
            <a:chExt cx="927601" cy="2908519"/>
          </a:xfrm>
        </p:grpSpPr>
        <p:sp>
          <p:nvSpPr>
            <p:cNvPr id="120" name="Line 7"/>
            <p:cNvSpPr>
              <a:spLocks noChangeShapeType="1"/>
            </p:cNvSpPr>
            <p:nvPr/>
          </p:nvSpPr>
          <p:spPr bwMode="auto">
            <a:xfrm>
              <a:off x="1161239" y="3901970"/>
              <a:ext cx="0" cy="2908519"/>
            </a:xfrm>
            <a:prstGeom prst="line">
              <a:avLst/>
            </a:prstGeom>
            <a:noFill/>
            <a:ln w="28575">
              <a:solidFill>
                <a:srgbClr val="990000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806405" y="4106863"/>
              <a:ext cx="709656" cy="2280881"/>
              <a:chOff x="7441324" y="97194"/>
              <a:chExt cx="709656" cy="2280881"/>
            </a:xfrm>
          </p:grpSpPr>
          <p:sp>
            <p:nvSpPr>
              <p:cNvPr id="132" name="Oval 9"/>
              <p:cNvSpPr>
                <a:spLocks noChangeArrowheads="1"/>
              </p:cNvSpPr>
              <p:nvPr/>
            </p:nvSpPr>
            <p:spPr bwMode="auto">
              <a:xfrm>
                <a:off x="7447738" y="97194"/>
                <a:ext cx="696828" cy="2280881"/>
              </a:xfrm>
              <a:prstGeom prst="roundRect">
                <a:avLst/>
              </a:prstGeom>
              <a:solidFill>
                <a:srgbClr val="00384C"/>
              </a:solidFill>
              <a:ln w="9525" algn="ctr">
                <a:solidFill>
                  <a:srgbClr val="990000">
                    <a:alpha val="34000"/>
                  </a:srgbClr>
                </a:solidFill>
                <a:round/>
                <a:headEnd/>
                <a:tailEnd/>
              </a:ln>
              <a:effectLst>
                <a:outerShdw blurRad="50800" dist="50800" dir="5400000" sx="101000" sy="101000" algn="ctr" rotWithShape="0">
                  <a:srgbClr val="000000">
                    <a:alpha val="43137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 w="254000"/>
                <a:bevelB w="381000"/>
              </a:sp3d>
            </p:spPr>
            <p:txBody>
              <a:bodyPr wrap="none" lIns="0" tIns="0" rIns="0" bIns="0" anchor="ctr"/>
              <a:lstStyle/>
              <a:p>
                <a:endParaRPr lang="de-CH" dirty="0">
                  <a:solidFill>
                    <a:srgbClr val="000000"/>
                  </a:solidFill>
                  <a:latin typeface="AA-Constantia" panose="02030602050306030303" pitchFamily="18" charset="0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7461990" y="1911695"/>
                <a:ext cx="668325" cy="3243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bg1"/>
                    </a:solidFill>
                  </a:rPr>
                  <a:t>G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4" name="Oval 9"/>
              <p:cNvSpPr>
                <a:spLocks noChangeArrowheads="1"/>
              </p:cNvSpPr>
              <p:nvPr/>
            </p:nvSpPr>
            <p:spPr bwMode="auto">
              <a:xfrm>
                <a:off x="7447738" y="103050"/>
                <a:ext cx="696828" cy="1695588"/>
              </a:xfrm>
              <a:prstGeom prst="roundRect">
                <a:avLst/>
              </a:prstGeom>
              <a:solidFill>
                <a:srgbClr val="0079A4"/>
              </a:solidFill>
              <a:ln w="9525" algn="ctr">
                <a:solidFill>
                  <a:srgbClr val="990000">
                    <a:alpha val="34000"/>
                  </a:srgbClr>
                </a:solidFill>
                <a:round/>
                <a:headEnd/>
                <a:tailEnd/>
              </a:ln>
              <a:effectLst>
                <a:outerShdw blurRad="50800" dist="50800" dir="5400000" sx="101000" sy="101000" algn="ctr" rotWithShape="0">
                  <a:srgbClr val="000000">
                    <a:alpha val="43137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 w="254000"/>
                <a:bevelB w="381000"/>
              </a:sp3d>
            </p:spPr>
            <p:txBody>
              <a:bodyPr wrap="none" lIns="0" tIns="0" rIns="0" bIns="0" anchor="ctr"/>
              <a:lstStyle/>
              <a:p>
                <a:endParaRPr lang="de-CH" dirty="0">
                  <a:solidFill>
                    <a:srgbClr val="000000"/>
                  </a:solidFill>
                  <a:latin typeface="AA-Constantia" panose="02030602050306030303" pitchFamily="18" charset="0"/>
                </a:endParaRP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7461990" y="1451429"/>
                <a:ext cx="668325" cy="3243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bg1"/>
                    </a:solidFill>
                  </a:rPr>
                  <a:t>V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6" name="Oval 9"/>
              <p:cNvSpPr>
                <a:spLocks noChangeArrowheads="1"/>
              </p:cNvSpPr>
              <p:nvPr/>
            </p:nvSpPr>
            <p:spPr bwMode="auto">
              <a:xfrm>
                <a:off x="7447738" y="99092"/>
                <a:ext cx="696828" cy="1286432"/>
              </a:xfrm>
              <a:prstGeom prst="roundRect">
                <a:avLst/>
              </a:prstGeom>
              <a:solidFill>
                <a:srgbClr val="19C3FF"/>
              </a:solidFill>
              <a:ln w="9525" algn="ctr">
                <a:solidFill>
                  <a:srgbClr val="990000">
                    <a:alpha val="34000"/>
                  </a:srgbClr>
                </a:solidFill>
                <a:round/>
                <a:headEnd/>
                <a:tailEnd/>
              </a:ln>
              <a:effectLst>
                <a:outerShdw blurRad="50800" dist="50800" dir="5400000" sx="101000" sy="101000" algn="ctr" rotWithShape="0">
                  <a:srgbClr val="000000">
                    <a:alpha val="43137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 w="254000"/>
                <a:bevelB w="381000"/>
              </a:sp3d>
            </p:spPr>
            <p:txBody>
              <a:bodyPr wrap="none" lIns="0" tIns="0" rIns="0" bIns="0" anchor="ctr"/>
              <a:lstStyle/>
              <a:p>
                <a:endParaRPr lang="de-CH" dirty="0">
                  <a:solidFill>
                    <a:srgbClr val="000000"/>
                  </a:solidFill>
                  <a:latin typeface="AA-Constantia" panose="02030602050306030303" pitchFamily="18" charset="0"/>
                </a:endParaRPr>
              </a:p>
            </p:txBody>
          </p:sp>
          <p:sp>
            <p:nvSpPr>
              <p:cNvPr id="137" name="Oval 9"/>
              <p:cNvSpPr>
                <a:spLocks noChangeArrowheads="1"/>
              </p:cNvSpPr>
              <p:nvPr/>
            </p:nvSpPr>
            <p:spPr bwMode="auto">
              <a:xfrm>
                <a:off x="7441324" y="103050"/>
                <a:ext cx="709656" cy="828561"/>
              </a:xfrm>
              <a:prstGeom prst="roundRect">
                <a:avLst/>
              </a:prstGeom>
              <a:solidFill>
                <a:srgbClr val="8BE1FF"/>
              </a:solidFill>
              <a:ln w="9525" algn="ctr">
                <a:solidFill>
                  <a:srgbClr val="990000">
                    <a:alpha val="34000"/>
                  </a:srgbClr>
                </a:solidFill>
                <a:round/>
                <a:headEnd/>
                <a:tailEnd/>
              </a:ln>
              <a:effectLst>
                <a:outerShdw blurRad="50800" dist="50800" dir="5400000" sx="101000" sy="101000" algn="ctr" rotWithShape="0">
                  <a:srgbClr val="000000">
                    <a:alpha val="43137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 w="254000"/>
                <a:bevelB w="381000"/>
              </a:sp3d>
            </p:spPr>
            <p:txBody>
              <a:bodyPr wrap="none" lIns="0" tIns="0" rIns="0" bIns="0" anchor="ctr"/>
              <a:lstStyle/>
              <a:p>
                <a:endParaRPr lang="de-CH" dirty="0">
                  <a:solidFill>
                    <a:srgbClr val="000000"/>
                  </a:solidFill>
                  <a:latin typeface="AA-Constantia" panose="02030602050306030303" pitchFamily="18" charset="0"/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7483056" y="568320"/>
                <a:ext cx="626193" cy="3243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2400" dirty="0" smtClean="0"/>
                  <a:t>D</a:t>
                </a:r>
                <a:endParaRPr lang="en-US" sz="2400" dirty="0"/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7461990" y="981797"/>
                <a:ext cx="668325" cy="3243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2400" dirty="0" smtClean="0"/>
                  <a:t>I</a:t>
                </a:r>
                <a:endParaRPr lang="en-US" sz="2400" dirty="0"/>
              </a:p>
            </p:txBody>
          </p:sp>
          <p:sp>
            <p:nvSpPr>
              <p:cNvPr id="140" name="Oval 9"/>
              <p:cNvSpPr>
                <a:spLocks noChangeArrowheads="1"/>
              </p:cNvSpPr>
              <p:nvPr/>
            </p:nvSpPr>
            <p:spPr bwMode="auto">
              <a:xfrm>
                <a:off x="7447738" y="97195"/>
                <a:ext cx="696828" cy="406034"/>
              </a:xfrm>
              <a:prstGeom prst="roundRect">
                <a:avLst/>
              </a:prstGeom>
              <a:solidFill>
                <a:srgbClr val="D1F3FF"/>
              </a:solidFill>
              <a:ln w="9525" algn="ctr">
                <a:solidFill>
                  <a:srgbClr val="990000">
                    <a:alpha val="34000"/>
                  </a:srgbClr>
                </a:solidFill>
                <a:round/>
                <a:headEnd/>
                <a:tailEnd/>
              </a:ln>
              <a:effectLst>
                <a:outerShdw blurRad="50800" dist="50800" dir="5400000" sx="101000" sy="101000" algn="ctr" rotWithShape="0">
                  <a:srgbClr val="000000">
                    <a:alpha val="43137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 w="254000"/>
                <a:bevelB w="381000"/>
              </a:sp3d>
            </p:spPr>
            <p:txBody>
              <a:bodyPr wrap="none" lIns="0" tIns="0" rIns="0" bIns="0" anchor="ctr"/>
              <a:lstStyle/>
              <a:p>
                <a:endParaRPr lang="de-CH" dirty="0">
                  <a:solidFill>
                    <a:srgbClr val="000000"/>
                  </a:solidFill>
                  <a:latin typeface="AA-Constantia" panose="02030602050306030303" pitchFamily="18" charset="0"/>
                </a:endParaRP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7483056" y="139125"/>
                <a:ext cx="626193" cy="3243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2400" dirty="0" smtClean="0"/>
                  <a:t>R</a:t>
                </a:r>
                <a:endParaRPr lang="en-US" sz="2400" dirty="0"/>
              </a:p>
            </p:txBody>
          </p:sp>
        </p:grpSp>
        <p:sp>
          <p:nvSpPr>
            <p:cNvPr id="122" name="Line 18"/>
            <p:cNvSpPr>
              <a:spLocks noChangeShapeType="1"/>
            </p:cNvSpPr>
            <p:nvPr/>
          </p:nvSpPr>
          <p:spPr bwMode="auto">
            <a:xfrm>
              <a:off x="1161239" y="4427376"/>
              <a:ext cx="0" cy="153989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23" name="Line 18"/>
            <p:cNvSpPr>
              <a:spLocks noChangeShapeType="1"/>
            </p:cNvSpPr>
            <p:nvPr/>
          </p:nvSpPr>
          <p:spPr bwMode="auto">
            <a:xfrm>
              <a:off x="1161239" y="4860935"/>
              <a:ext cx="0" cy="153989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24" name="Line 18"/>
            <p:cNvSpPr>
              <a:spLocks noChangeShapeType="1"/>
            </p:cNvSpPr>
            <p:nvPr/>
          </p:nvSpPr>
          <p:spPr bwMode="auto">
            <a:xfrm>
              <a:off x="1161239" y="5315372"/>
              <a:ext cx="0" cy="153989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25" name="Line 18"/>
            <p:cNvSpPr>
              <a:spLocks noChangeShapeType="1"/>
            </p:cNvSpPr>
            <p:nvPr/>
          </p:nvSpPr>
          <p:spPr bwMode="auto">
            <a:xfrm>
              <a:off x="1161239" y="5787967"/>
              <a:ext cx="0" cy="153989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grpSp>
          <p:nvGrpSpPr>
            <p:cNvPr id="126" name="Group 125"/>
            <p:cNvGrpSpPr/>
            <p:nvPr/>
          </p:nvGrpSpPr>
          <p:grpSpPr>
            <a:xfrm>
              <a:off x="1155375" y="4016618"/>
              <a:ext cx="578631" cy="2502424"/>
              <a:chOff x="2755776" y="2576703"/>
              <a:chExt cx="2382289" cy="3313712"/>
            </a:xfrm>
          </p:grpSpPr>
          <p:cxnSp>
            <p:nvCxnSpPr>
              <p:cNvPr id="129" name="Straight Connector 128"/>
              <p:cNvCxnSpPr/>
              <p:nvPr/>
            </p:nvCxnSpPr>
            <p:spPr>
              <a:xfrm>
                <a:off x="2774738" y="5890415"/>
                <a:ext cx="2363327" cy="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 flipV="1">
                <a:off x="5136375" y="2576703"/>
                <a:ext cx="0" cy="3313712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H="1">
                <a:off x="2755776" y="2576703"/>
                <a:ext cx="2366530" cy="0"/>
              </a:xfrm>
              <a:prstGeom prst="line">
                <a:avLst/>
              </a:prstGeom>
              <a:ln w="22225">
                <a:solidFill>
                  <a:srgbClr val="C00000"/>
                </a:solidFill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7" name="Line 18"/>
            <p:cNvSpPr>
              <a:spLocks noChangeShapeType="1"/>
            </p:cNvSpPr>
            <p:nvPr/>
          </p:nvSpPr>
          <p:spPr bwMode="auto">
            <a:xfrm>
              <a:off x="1155980" y="6224150"/>
              <a:ext cx="0" cy="153989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28" name="Line 18"/>
            <p:cNvSpPr>
              <a:spLocks noChangeShapeType="1"/>
            </p:cNvSpPr>
            <p:nvPr/>
          </p:nvSpPr>
          <p:spPr bwMode="auto">
            <a:xfrm>
              <a:off x="1160477" y="4016618"/>
              <a:ext cx="0" cy="153989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</p:grpSp>
      <p:sp>
        <p:nvSpPr>
          <p:cNvPr id="142" name="Text Box 4"/>
          <p:cNvSpPr txBox="1">
            <a:spLocks noChangeArrowheads="1"/>
          </p:cNvSpPr>
          <p:nvPr/>
        </p:nvSpPr>
        <p:spPr bwMode="auto">
          <a:xfrm>
            <a:off x="6936242" y="2340358"/>
            <a:ext cx="11826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i="1" dirty="0">
                <a:solidFill>
                  <a:srgbClr val="000000"/>
                </a:solidFill>
                <a:latin typeface="AA-Constantia" panose="02030602050306030303" pitchFamily="18" charset="0"/>
              </a:rPr>
              <a:t>Cluster </a:t>
            </a:r>
            <a:r>
              <a:rPr lang="en-US" sz="1800" i="1" dirty="0" smtClean="0">
                <a:solidFill>
                  <a:srgbClr val="000000"/>
                </a:solidFill>
                <a:latin typeface="AA-Constantia" panose="02030602050306030303" pitchFamily="18" charset="0"/>
              </a:rPr>
              <a:t>n</a:t>
            </a:r>
            <a:endParaRPr lang="en-US" sz="1800" i="1" dirty="0">
              <a:solidFill>
                <a:srgbClr val="000000"/>
              </a:solidFill>
              <a:latin typeface="AA-Constantia" panose="02030602050306030303" pitchFamily="18" charset="0"/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7077666" y="2932935"/>
            <a:ext cx="927601" cy="2908519"/>
            <a:chOff x="806405" y="3901970"/>
            <a:chExt cx="927601" cy="2908519"/>
          </a:xfrm>
        </p:grpSpPr>
        <p:sp>
          <p:nvSpPr>
            <p:cNvPr id="144" name="Line 7"/>
            <p:cNvSpPr>
              <a:spLocks noChangeShapeType="1"/>
            </p:cNvSpPr>
            <p:nvPr/>
          </p:nvSpPr>
          <p:spPr bwMode="auto">
            <a:xfrm>
              <a:off x="1161239" y="3901970"/>
              <a:ext cx="0" cy="2908519"/>
            </a:xfrm>
            <a:prstGeom prst="line">
              <a:avLst/>
            </a:prstGeom>
            <a:noFill/>
            <a:ln w="28575">
              <a:solidFill>
                <a:srgbClr val="990000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806405" y="4106863"/>
              <a:ext cx="709656" cy="2280881"/>
              <a:chOff x="7441324" y="97194"/>
              <a:chExt cx="709656" cy="2280881"/>
            </a:xfrm>
          </p:grpSpPr>
          <p:sp>
            <p:nvSpPr>
              <p:cNvPr id="156" name="Oval 9"/>
              <p:cNvSpPr>
                <a:spLocks noChangeArrowheads="1"/>
              </p:cNvSpPr>
              <p:nvPr/>
            </p:nvSpPr>
            <p:spPr bwMode="auto">
              <a:xfrm>
                <a:off x="7447738" y="97194"/>
                <a:ext cx="696828" cy="2280881"/>
              </a:xfrm>
              <a:prstGeom prst="roundRect">
                <a:avLst/>
              </a:prstGeom>
              <a:solidFill>
                <a:srgbClr val="00384C"/>
              </a:solidFill>
              <a:ln w="9525" algn="ctr">
                <a:solidFill>
                  <a:srgbClr val="990000">
                    <a:alpha val="34000"/>
                  </a:srgbClr>
                </a:solidFill>
                <a:round/>
                <a:headEnd/>
                <a:tailEnd/>
              </a:ln>
              <a:effectLst>
                <a:outerShdw blurRad="50800" dist="50800" dir="5400000" sx="101000" sy="101000" algn="ctr" rotWithShape="0">
                  <a:srgbClr val="000000">
                    <a:alpha val="43137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 w="254000"/>
                <a:bevelB w="381000"/>
              </a:sp3d>
            </p:spPr>
            <p:txBody>
              <a:bodyPr wrap="none" lIns="0" tIns="0" rIns="0" bIns="0" anchor="ctr"/>
              <a:lstStyle/>
              <a:p>
                <a:endParaRPr lang="de-CH" dirty="0">
                  <a:solidFill>
                    <a:srgbClr val="000000"/>
                  </a:solidFill>
                  <a:latin typeface="AA-Constantia" panose="02030602050306030303" pitchFamily="18" charset="0"/>
                </a:endParaRP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7461990" y="1911695"/>
                <a:ext cx="668325" cy="3243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bg1"/>
                    </a:solidFill>
                  </a:rPr>
                  <a:t>G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8" name="Oval 9"/>
              <p:cNvSpPr>
                <a:spLocks noChangeArrowheads="1"/>
              </p:cNvSpPr>
              <p:nvPr/>
            </p:nvSpPr>
            <p:spPr bwMode="auto">
              <a:xfrm>
                <a:off x="7447738" y="103050"/>
                <a:ext cx="696828" cy="1695588"/>
              </a:xfrm>
              <a:prstGeom prst="roundRect">
                <a:avLst/>
              </a:prstGeom>
              <a:solidFill>
                <a:srgbClr val="0079A4"/>
              </a:solidFill>
              <a:ln w="9525" algn="ctr">
                <a:solidFill>
                  <a:srgbClr val="990000">
                    <a:alpha val="34000"/>
                  </a:srgbClr>
                </a:solidFill>
                <a:round/>
                <a:headEnd/>
                <a:tailEnd/>
              </a:ln>
              <a:effectLst>
                <a:outerShdw blurRad="50800" dist="50800" dir="5400000" sx="101000" sy="101000" algn="ctr" rotWithShape="0">
                  <a:srgbClr val="000000">
                    <a:alpha val="43137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 w="254000"/>
                <a:bevelB w="381000"/>
              </a:sp3d>
            </p:spPr>
            <p:txBody>
              <a:bodyPr wrap="none" lIns="0" tIns="0" rIns="0" bIns="0" anchor="ctr"/>
              <a:lstStyle/>
              <a:p>
                <a:endParaRPr lang="de-CH" dirty="0">
                  <a:solidFill>
                    <a:srgbClr val="000000"/>
                  </a:solidFill>
                  <a:latin typeface="AA-Constantia" panose="02030602050306030303" pitchFamily="18" charset="0"/>
                </a:endParaRP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7461990" y="1451429"/>
                <a:ext cx="668325" cy="3243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bg1"/>
                    </a:solidFill>
                  </a:rPr>
                  <a:t>V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0" name="Oval 9"/>
              <p:cNvSpPr>
                <a:spLocks noChangeArrowheads="1"/>
              </p:cNvSpPr>
              <p:nvPr/>
            </p:nvSpPr>
            <p:spPr bwMode="auto">
              <a:xfrm>
                <a:off x="7447738" y="99092"/>
                <a:ext cx="696828" cy="1286432"/>
              </a:xfrm>
              <a:prstGeom prst="roundRect">
                <a:avLst/>
              </a:prstGeom>
              <a:solidFill>
                <a:srgbClr val="19C3FF"/>
              </a:solidFill>
              <a:ln w="9525" algn="ctr">
                <a:solidFill>
                  <a:srgbClr val="990000">
                    <a:alpha val="34000"/>
                  </a:srgbClr>
                </a:solidFill>
                <a:round/>
                <a:headEnd/>
                <a:tailEnd/>
              </a:ln>
              <a:effectLst>
                <a:outerShdw blurRad="50800" dist="50800" dir="5400000" sx="101000" sy="101000" algn="ctr" rotWithShape="0">
                  <a:srgbClr val="000000">
                    <a:alpha val="43137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 w="254000"/>
                <a:bevelB w="381000"/>
              </a:sp3d>
            </p:spPr>
            <p:txBody>
              <a:bodyPr wrap="none" lIns="0" tIns="0" rIns="0" bIns="0" anchor="ctr"/>
              <a:lstStyle/>
              <a:p>
                <a:endParaRPr lang="de-CH" dirty="0">
                  <a:solidFill>
                    <a:srgbClr val="000000"/>
                  </a:solidFill>
                  <a:latin typeface="AA-Constantia" panose="02030602050306030303" pitchFamily="18" charset="0"/>
                </a:endParaRPr>
              </a:p>
            </p:txBody>
          </p:sp>
          <p:sp>
            <p:nvSpPr>
              <p:cNvPr id="161" name="Oval 9"/>
              <p:cNvSpPr>
                <a:spLocks noChangeArrowheads="1"/>
              </p:cNvSpPr>
              <p:nvPr/>
            </p:nvSpPr>
            <p:spPr bwMode="auto">
              <a:xfrm>
                <a:off x="7441324" y="103050"/>
                <a:ext cx="709656" cy="828561"/>
              </a:xfrm>
              <a:prstGeom prst="roundRect">
                <a:avLst/>
              </a:prstGeom>
              <a:solidFill>
                <a:srgbClr val="8BE1FF"/>
              </a:solidFill>
              <a:ln w="9525" algn="ctr">
                <a:solidFill>
                  <a:srgbClr val="990000">
                    <a:alpha val="34000"/>
                  </a:srgbClr>
                </a:solidFill>
                <a:round/>
                <a:headEnd/>
                <a:tailEnd/>
              </a:ln>
              <a:effectLst>
                <a:outerShdw blurRad="50800" dist="50800" dir="5400000" sx="101000" sy="101000" algn="ctr" rotWithShape="0">
                  <a:srgbClr val="000000">
                    <a:alpha val="43137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 w="254000"/>
                <a:bevelB w="381000"/>
              </a:sp3d>
            </p:spPr>
            <p:txBody>
              <a:bodyPr wrap="none" lIns="0" tIns="0" rIns="0" bIns="0" anchor="ctr"/>
              <a:lstStyle/>
              <a:p>
                <a:endParaRPr lang="de-CH" dirty="0">
                  <a:solidFill>
                    <a:srgbClr val="000000"/>
                  </a:solidFill>
                  <a:latin typeface="AA-Constantia" panose="02030602050306030303" pitchFamily="18" charset="0"/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7483056" y="568320"/>
                <a:ext cx="626193" cy="3243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2400" dirty="0" smtClean="0"/>
                  <a:t>D</a:t>
                </a:r>
                <a:endParaRPr lang="en-US" sz="2400" dirty="0"/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7461990" y="981797"/>
                <a:ext cx="668325" cy="3243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2400" dirty="0" smtClean="0"/>
                  <a:t>I</a:t>
                </a:r>
                <a:endParaRPr lang="en-US" sz="2400" dirty="0"/>
              </a:p>
            </p:txBody>
          </p:sp>
          <p:sp>
            <p:nvSpPr>
              <p:cNvPr id="164" name="Oval 9"/>
              <p:cNvSpPr>
                <a:spLocks noChangeArrowheads="1"/>
              </p:cNvSpPr>
              <p:nvPr/>
            </p:nvSpPr>
            <p:spPr bwMode="auto">
              <a:xfrm>
                <a:off x="7447738" y="97195"/>
                <a:ext cx="696828" cy="406034"/>
              </a:xfrm>
              <a:prstGeom prst="roundRect">
                <a:avLst/>
              </a:prstGeom>
              <a:solidFill>
                <a:srgbClr val="D1F3FF"/>
              </a:solidFill>
              <a:ln w="9525" algn="ctr">
                <a:solidFill>
                  <a:srgbClr val="990000">
                    <a:alpha val="34000"/>
                  </a:srgbClr>
                </a:solidFill>
                <a:round/>
                <a:headEnd/>
                <a:tailEnd/>
              </a:ln>
              <a:effectLst>
                <a:outerShdw blurRad="50800" dist="50800" dir="5400000" sx="101000" sy="101000" algn="ctr" rotWithShape="0">
                  <a:srgbClr val="000000">
                    <a:alpha val="43137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 w="254000"/>
                <a:bevelB w="381000"/>
              </a:sp3d>
            </p:spPr>
            <p:txBody>
              <a:bodyPr wrap="none" lIns="0" tIns="0" rIns="0" bIns="0" anchor="ctr"/>
              <a:lstStyle/>
              <a:p>
                <a:endParaRPr lang="de-CH" dirty="0">
                  <a:solidFill>
                    <a:srgbClr val="000000"/>
                  </a:solidFill>
                  <a:latin typeface="AA-Constantia" panose="02030602050306030303" pitchFamily="18" charset="0"/>
                </a:endParaRP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7483056" y="139125"/>
                <a:ext cx="626193" cy="3243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2400" dirty="0" smtClean="0"/>
                  <a:t>R</a:t>
                </a:r>
                <a:endParaRPr lang="en-US" sz="2400" dirty="0"/>
              </a:p>
            </p:txBody>
          </p:sp>
        </p:grpSp>
        <p:sp>
          <p:nvSpPr>
            <p:cNvPr id="146" name="Line 18"/>
            <p:cNvSpPr>
              <a:spLocks noChangeShapeType="1"/>
            </p:cNvSpPr>
            <p:nvPr/>
          </p:nvSpPr>
          <p:spPr bwMode="auto">
            <a:xfrm>
              <a:off x="1161239" y="4427376"/>
              <a:ext cx="0" cy="153989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47" name="Line 18"/>
            <p:cNvSpPr>
              <a:spLocks noChangeShapeType="1"/>
            </p:cNvSpPr>
            <p:nvPr/>
          </p:nvSpPr>
          <p:spPr bwMode="auto">
            <a:xfrm>
              <a:off x="1161239" y="4860935"/>
              <a:ext cx="0" cy="153989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48" name="Line 18"/>
            <p:cNvSpPr>
              <a:spLocks noChangeShapeType="1"/>
            </p:cNvSpPr>
            <p:nvPr/>
          </p:nvSpPr>
          <p:spPr bwMode="auto">
            <a:xfrm>
              <a:off x="1161239" y="5315372"/>
              <a:ext cx="0" cy="153989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49" name="Line 18"/>
            <p:cNvSpPr>
              <a:spLocks noChangeShapeType="1"/>
            </p:cNvSpPr>
            <p:nvPr/>
          </p:nvSpPr>
          <p:spPr bwMode="auto">
            <a:xfrm>
              <a:off x="1161239" y="5787967"/>
              <a:ext cx="0" cy="153989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grpSp>
          <p:nvGrpSpPr>
            <p:cNvPr id="150" name="Group 149"/>
            <p:cNvGrpSpPr/>
            <p:nvPr/>
          </p:nvGrpSpPr>
          <p:grpSpPr>
            <a:xfrm>
              <a:off x="1155375" y="4016618"/>
              <a:ext cx="578631" cy="2502424"/>
              <a:chOff x="2755776" y="2576703"/>
              <a:chExt cx="2382289" cy="3313712"/>
            </a:xfrm>
          </p:grpSpPr>
          <p:cxnSp>
            <p:nvCxnSpPr>
              <p:cNvPr id="153" name="Straight Connector 152"/>
              <p:cNvCxnSpPr/>
              <p:nvPr/>
            </p:nvCxnSpPr>
            <p:spPr>
              <a:xfrm>
                <a:off x="2774738" y="5890415"/>
                <a:ext cx="2363327" cy="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flipV="1">
                <a:off x="5136375" y="2576703"/>
                <a:ext cx="0" cy="3313712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 flipH="1">
                <a:off x="2755776" y="2576703"/>
                <a:ext cx="2366530" cy="0"/>
              </a:xfrm>
              <a:prstGeom prst="line">
                <a:avLst/>
              </a:prstGeom>
              <a:ln w="22225">
                <a:solidFill>
                  <a:srgbClr val="C00000"/>
                </a:solidFill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Line 18"/>
            <p:cNvSpPr>
              <a:spLocks noChangeShapeType="1"/>
            </p:cNvSpPr>
            <p:nvPr/>
          </p:nvSpPr>
          <p:spPr bwMode="auto">
            <a:xfrm>
              <a:off x="1155980" y="6224150"/>
              <a:ext cx="0" cy="153989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52" name="Line 18"/>
            <p:cNvSpPr>
              <a:spLocks noChangeShapeType="1"/>
            </p:cNvSpPr>
            <p:nvPr/>
          </p:nvSpPr>
          <p:spPr bwMode="auto">
            <a:xfrm>
              <a:off x="1160477" y="4016618"/>
              <a:ext cx="0" cy="153989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727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7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waterfall </a:t>
            </a:r>
            <a:r>
              <a:rPr lang="en-US" noProof="0" dirty="0" smtClean="0"/>
              <a:t>model (</a:t>
            </a:r>
            <a:r>
              <a:rPr lang="en-US" i="1" noProof="0" dirty="0" smtClean="0"/>
              <a:t>a pedagogical device</a:t>
            </a:r>
            <a:r>
              <a:rPr lang="en-US" noProof="0" dirty="0" smtClean="0"/>
              <a:t>)</a:t>
            </a:r>
            <a:endParaRPr lang="en-US" noProof="0" dirty="0"/>
          </a:p>
        </p:txBody>
      </p:sp>
      <p:sp>
        <p:nvSpPr>
          <p:cNvPr id="2081796" name="AutoShape 4"/>
          <p:cNvSpPr>
            <a:spLocks noChangeArrowheads="1"/>
          </p:cNvSpPr>
          <p:nvPr/>
        </p:nvSpPr>
        <p:spPr bwMode="auto">
          <a:xfrm>
            <a:off x="2514600" y="1019175"/>
            <a:ext cx="1019175" cy="381000"/>
          </a:xfrm>
          <a:prstGeom prst="roundRect">
            <a:avLst>
              <a:gd name="adj" fmla="val 16667"/>
            </a:avLst>
          </a:prstGeom>
          <a:solidFill>
            <a:srgbClr val="9966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endParaRPr lang="en-US" dirty="0">
              <a:latin typeface="AA-Constantia" panose="02030602050306030303" pitchFamily="18" charset="0"/>
            </a:endParaRPr>
          </a:p>
        </p:txBody>
      </p:sp>
      <p:sp>
        <p:nvSpPr>
          <p:cNvPr id="2081797" name="Text Box 5"/>
          <p:cNvSpPr txBox="1">
            <a:spLocks noChangeArrowheads="1"/>
          </p:cNvSpPr>
          <p:nvPr/>
        </p:nvSpPr>
        <p:spPr bwMode="auto">
          <a:xfrm>
            <a:off x="2590800" y="1030288"/>
            <a:ext cx="9048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sz="1200" b="0" dirty="0">
                <a:solidFill>
                  <a:schemeClr val="bg1"/>
                </a:solidFill>
                <a:latin typeface="AA-Constantia" panose="02030602050306030303" pitchFamily="18" charset="0"/>
              </a:rPr>
              <a:t>Feasibility</a:t>
            </a:r>
            <a:br>
              <a:rPr lang="en-US" sz="1200" b="0" dirty="0">
                <a:solidFill>
                  <a:schemeClr val="bg1"/>
                </a:solidFill>
                <a:latin typeface="AA-Constantia" panose="02030602050306030303" pitchFamily="18" charset="0"/>
              </a:rPr>
            </a:br>
            <a:r>
              <a:rPr lang="en-US" sz="1200" b="0" dirty="0">
                <a:solidFill>
                  <a:schemeClr val="bg1"/>
                </a:solidFill>
                <a:latin typeface="AA-Constantia" panose="02030602050306030303" pitchFamily="18" charset="0"/>
              </a:rPr>
              <a:t>study</a:t>
            </a:r>
          </a:p>
        </p:txBody>
      </p:sp>
      <p:sp>
        <p:nvSpPr>
          <p:cNvPr id="2081798" name="AutoShape 6"/>
          <p:cNvSpPr>
            <a:spLocks noChangeArrowheads="1"/>
          </p:cNvSpPr>
          <p:nvPr/>
        </p:nvSpPr>
        <p:spPr bwMode="auto">
          <a:xfrm>
            <a:off x="2892425" y="1554163"/>
            <a:ext cx="1019175" cy="457200"/>
          </a:xfrm>
          <a:prstGeom prst="roundRect">
            <a:avLst>
              <a:gd name="adj" fmla="val 16667"/>
            </a:avLst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endParaRPr lang="en-US" dirty="0">
              <a:latin typeface="AA-Constantia" panose="02030602050306030303" pitchFamily="18" charset="0"/>
            </a:endParaRPr>
          </a:p>
        </p:txBody>
      </p:sp>
      <p:sp>
        <p:nvSpPr>
          <p:cNvPr id="2081799" name="AutoShape 7"/>
          <p:cNvSpPr>
            <a:spLocks noChangeArrowheads="1"/>
          </p:cNvSpPr>
          <p:nvPr/>
        </p:nvSpPr>
        <p:spPr bwMode="auto">
          <a:xfrm>
            <a:off x="3270250" y="2241550"/>
            <a:ext cx="1019175" cy="382588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endParaRPr lang="en-US" dirty="0">
              <a:latin typeface="AA-Constantia" panose="02030602050306030303" pitchFamily="18" charset="0"/>
            </a:endParaRPr>
          </a:p>
        </p:txBody>
      </p:sp>
      <p:sp>
        <p:nvSpPr>
          <p:cNvPr id="2081800" name="AutoShape 8"/>
          <p:cNvSpPr>
            <a:spLocks noChangeArrowheads="1"/>
          </p:cNvSpPr>
          <p:nvPr/>
        </p:nvSpPr>
        <p:spPr bwMode="auto">
          <a:xfrm>
            <a:off x="3722688" y="2932113"/>
            <a:ext cx="1019175" cy="3810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endParaRPr lang="en-US" dirty="0">
              <a:latin typeface="AA-Constantia" panose="02030602050306030303" pitchFamily="18" charset="0"/>
            </a:endParaRPr>
          </a:p>
        </p:txBody>
      </p:sp>
      <p:sp>
        <p:nvSpPr>
          <p:cNvPr id="2081801" name="AutoShape 9"/>
          <p:cNvSpPr>
            <a:spLocks noChangeArrowheads="1"/>
          </p:cNvSpPr>
          <p:nvPr/>
        </p:nvSpPr>
        <p:spPr bwMode="auto">
          <a:xfrm>
            <a:off x="4213225" y="3695700"/>
            <a:ext cx="1017588" cy="3810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endParaRPr lang="en-US" dirty="0">
              <a:latin typeface="AA-Constantia" panose="02030602050306030303" pitchFamily="18" charset="0"/>
            </a:endParaRPr>
          </a:p>
        </p:txBody>
      </p:sp>
      <p:sp>
        <p:nvSpPr>
          <p:cNvPr id="2081802" name="AutoShape 10"/>
          <p:cNvSpPr>
            <a:spLocks noChangeArrowheads="1"/>
          </p:cNvSpPr>
          <p:nvPr/>
        </p:nvSpPr>
        <p:spPr bwMode="auto">
          <a:xfrm>
            <a:off x="4665663" y="4384675"/>
            <a:ext cx="1020762" cy="379413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endParaRPr lang="en-US" dirty="0">
              <a:latin typeface="AA-Constantia" panose="02030602050306030303" pitchFamily="18" charset="0"/>
            </a:endParaRPr>
          </a:p>
        </p:txBody>
      </p:sp>
      <p:sp>
        <p:nvSpPr>
          <p:cNvPr id="2081803" name="AutoShape 11"/>
          <p:cNvSpPr>
            <a:spLocks noChangeArrowheads="1"/>
          </p:cNvSpPr>
          <p:nvPr/>
        </p:nvSpPr>
        <p:spPr bwMode="auto">
          <a:xfrm>
            <a:off x="5119688" y="4995863"/>
            <a:ext cx="1017587" cy="458787"/>
          </a:xfrm>
          <a:prstGeom prst="roundRect">
            <a:avLst>
              <a:gd name="adj" fmla="val 16667"/>
            </a:avLst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endParaRPr lang="en-US" dirty="0">
              <a:latin typeface="AA-Constantia" panose="02030602050306030303" pitchFamily="18" charset="0"/>
            </a:endParaRPr>
          </a:p>
        </p:txBody>
      </p:sp>
      <p:sp>
        <p:nvSpPr>
          <p:cNvPr id="2081804" name="AutoShape 12"/>
          <p:cNvSpPr>
            <a:spLocks noChangeArrowheads="1"/>
          </p:cNvSpPr>
          <p:nvPr/>
        </p:nvSpPr>
        <p:spPr bwMode="auto">
          <a:xfrm>
            <a:off x="5534025" y="5684838"/>
            <a:ext cx="1019175" cy="384175"/>
          </a:xfrm>
          <a:prstGeom prst="roundRect">
            <a:avLst>
              <a:gd name="adj" fmla="val 16667"/>
            </a:avLst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endParaRPr lang="en-US" dirty="0">
              <a:latin typeface="AA-Constantia" panose="02030602050306030303" pitchFamily="18" charset="0"/>
            </a:endParaRPr>
          </a:p>
        </p:txBody>
      </p:sp>
      <p:sp>
        <p:nvSpPr>
          <p:cNvPr id="2081805" name="Text Box 13"/>
          <p:cNvSpPr txBox="1">
            <a:spLocks noChangeArrowheads="1"/>
          </p:cNvSpPr>
          <p:nvPr/>
        </p:nvSpPr>
        <p:spPr bwMode="auto">
          <a:xfrm>
            <a:off x="2911475" y="1687513"/>
            <a:ext cx="98266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sz="1200" b="0" dirty="0">
                <a:solidFill>
                  <a:schemeClr val="bg1"/>
                </a:solidFill>
                <a:latin typeface="AA-Constantia" panose="02030602050306030303" pitchFamily="18" charset="0"/>
              </a:rPr>
              <a:t>Requirements</a:t>
            </a:r>
          </a:p>
        </p:txBody>
      </p:sp>
      <p:sp>
        <p:nvSpPr>
          <p:cNvPr id="2081806" name="Text Box 14"/>
          <p:cNvSpPr txBox="1">
            <a:spLocks noChangeArrowheads="1"/>
          </p:cNvSpPr>
          <p:nvPr/>
        </p:nvSpPr>
        <p:spPr bwMode="auto">
          <a:xfrm>
            <a:off x="3306763" y="2319338"/>
            <a:ext cx="95091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sz="1200" b="0" dirty="0">
                <a:solidFill>
                  <a:schemeClr val="bg1"/>
                </a:solidFill>
                <a:latin typeface="AA-Constantia" panose="02030602050306030303" pitchFamily="18" charset="0"/>
              </a:rPr>
              <a:t>Specification</a:t>
            </a:r>
          </a:p>
        </p:txBody>
      </p:sp>
      <p:sp>
        <p:nvSpPr>
          <p:cNvPr id="2081807" name="Text Box 15"/>
          <p:cNvSpPr txBox="1">
            <a:spLocks noChangeArrowheads="1"/>
          </p:cNvSpPr>
          <p:nvPr/>
        </p:nvSpPr>
        <p:spPr bwMode="auto">
          <a:xfrm>
            <a:off x="3798888" y="2941638"/>
            <a:ext cx="9048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sz="1200" b="0" dirty="0">
                <a:solidFill>
                  <a:schemeClr val="bg1"/>
                </a:solidFill>
                <a:latin typeface="AA-Constantia" panose="02030602050306030303" pitchFamily="18" charset="0"/>
              </a:rPr>
              <a:t>Global</a:t>
            </a:r>
            <a:br>
              <a:rPr lang="en-US" sz="1200" b="0" dirty="0">
                <a:solidFill>
                  <a:schemeClr val="bg1"/>
                </a:solidFill>
                <a:latin typeface="AA-Constantia" panose="02030602050306030303" pitchFamily="18" charset="0"/>
              </a:rPr>
            </a:br>
            <a:r>
              <a:rPr lang="en-US" sz="1200" b="0" dirty="0">
                <a:solidFill>
                  <a:schemeClr val="bg1"/>
                </a:solidFill>
                <a:latin typeface="AA-Constantia" panose="02030602050306030303" pitchFamily="18" charset="0"/>
              </a:rPr>
              <a:t>design</a:t>
            </a:r>
          </a:p>
        </p:txBody>
      </p:sp>
      <p:sp>
        <p:nvSpPr>
          <p:cNvPr id="2081808" name="Text Box 16"/>
          <p:cNvSpPr txBox="1">
            <a:spLocks noChangeArrowheads="1"/>
          </p:cNvSpPr>
          <p:nvPr/>
        </p:nvSpPr>
        <p:spPr bwMode="auto">
          <a:xfrm>
            <a:off x="4278313" y="3705225"/>
            <a:ext cx="9064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sz="1200" b="0" dirty="0">
                <a:solidFill>
                  <a:schemeClr val="bg1"/>
                </a:solidFill>
                <a:latin typeface="AA-Constantia" panose="02030602050306030303" pitchFamily="18" charset="0"/>
              </a:rPr>
              <a:t>Detailed</a:t>
            </a:r>
            <a:br>
              <a:rPr lang="en-US" sz="1200" b="0" dirty="0">
                <a:solidFill>
                  <a:schemeClr val="bg1"/>
                </a:solidFill>
                <a:latin typeface="AA-Constantia" panose="02030602050306030303" pitchFamily="18" charset="0"/>
              </a:rPr>
            </a:br>
            <a:r>
              <a:rPr lang="en-US" sz="1200" b="0" dirty="0">
                <a:solidFill>
                  <a:schemeClr val="bg1"/>
                </a:solidFill>
                <a:latin typeface="AA-Constantia" panose="02030602050306030303" pitchFamily="18" charset="0"/>
              </a:rPr>
              <a:t>design</a:t>
            </a:r>
          </a:p>
        </p:txBody>
      </p:sp>
      <p:sp>
        <p:nvSpPr>
          <p:cNvPr id="2081809" name="Text Box 17"/>
          <p:cNvSpPr txBox="1">
            <a:spLocks noChangeArrowheads="1"/>
          </p:cNvSpPr>
          <p:nvPr/>
        </p:nvSpPr>
        <p:spPr bwMode="auto">
          <a:xfrm>
            <a:off x="4675188" y="4373563"/>
            <a:ext cx="11255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sz="1200" b="0" dirty="0" err="1">
                <a:solidFill>
                  <a:schemeClr val="bg1"/>
                </a:solidFill>
                <a:latin typeface="AA-Constantia" panose="02030602050306030303" pitchFamily="18" charset="0"/>
              </a:rPr>
              <a:t>Implemen</a:t>
            </a:r>
            <a:r>
              <a:rPr lang="en-US" sz="1200" b="0" dirty="0">
                <a:solidFill>
                  <a:schemeClr val="bg1"/>
                </a:solidFill>
                <a:latin typeface="AA-Constantia" panose="02030602050306030303" pitchFamily="18" charset="0"/>
              </a:rPr>
              <a:t>-</a:t>
            </a:r>
            <a:br>
              <a:rPr lang="en-US" sz="1200" b="0" dirty="0">
                <a:solidFill>
                  <a:schemeClr val="bg1"/>
                </a:solidFill>
                <a:latin typeface="AA-Constantia" panose="02030602050306030303" pitchFamily="18" charset="0"/>
              </a:rPr>
            </a:br>
            <a:r>
              <a:rPr lang="en-US" sz="1200" b="0" dirty="0" err="1">
                <a:solidFill>
                  <a:schemeClr val="bg1"/>
                </a:solidFill>
                <a:latin typeface="AA-Constantia" panose="02030602050306030303" pitchFamily="18" charset="0"/>
              </a:rPr>
              <a:t>tation</a:t>
            </a:r>
            <a:endParaRPr lang="en-US" sz="1200" b="0" dirty="0">
              <a:solidFill>
                <a:schemeClr val="bg1"/>
              </a:solidFill>
              <a:latin typeface="AA-Constantia" panose="02030602050306030303" pitchFamily="18" charset="0"/>
            </a:endParaRPr>
          </a:p>
        </p:txBody>
      </p:sp>
      <p:sp>
        <p:nvSpPr>
          <p:cNvPr id="2081810" name="Text Box 18"/>
          <p:cNvSpPr txBox="1">
            <a:spLocks noChangeArrowheads="1"/>
          </p:cNvSpPr>
          <p:nvPr/>
        </p:nvSpPr>
        <p:spPr bwMode="auto">
          <a:xfrm>
            <a:off x="5423570" y="5759450"/>
            <a:ext cx="120015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sz="1200" b="0" dirty="0" smtClean="0">
                <a:solidFill>
                  <a:schemeClr val="bg1"/>
                </a:solidFill>
                <a:latin typeface="AA-Constantia" panose="02030602050306030303" pitchFamily="18" charset="0"/>
              </a:rPr>
              <a:t>Deployment</a:t>
            </a:r>
            <a:endParaRPr lang="en-US" sz="1200" b="0" dirty="0">
              <a:solidFill>
                <a:schemeClr val="bg1"/>
              </a:solidFill>
              <a:latin typeface="AA-Constantia" panose="02030602050306030303" pitchFamily="18" charset="0"/>
            </a:endParaRPr>
          </a:p>
        </p:txBody>
      </p:sp>
      <p:sp>
        <p:nvSpPr>
          <p:cNvPr id="2081811" name="Text Box 19"/>
          <p:cNvSpPr txBox="1">
            <a:spLocks noChangeArrowheads="1"/>
          </p:cNvSpPr>
          <p:nvPr/>
        </p:nvSpPr>
        <p:spPr bwMode="auto">
          <a:xfrm>
            <a:off x="5156200" y="5119688"/>
            <a:ext cx="90487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sz="1200" b="0" dirty="0" smtClean="0">
                <a:solidFill>
                  <a:schemeClr val="bg1"/>
                </a:solidFill>
                <a:latin typeface="AA-Constantia" panose="02030602050306030303" pitchFamily="18" charset="0"/>
              </a:rPr>
              <a:t>Verification</a:t>
            </a:r>
            <a:endParaRPr lang="en-US" sz="1200" b="0" dirty="0">
              <a:solidFill>
                <a:schemeClr val="bg1"/>
              </a:solidFill>
              <a:latin typeface="AA-Constantia" panose="02030602050306030303" pitchFamily="18" charset="0"/>
            </a:endParaRPr>
          </a:p>
        </p:txBody>
      </p:sp>
      <p:sp>
        <p:nvSpPr>
          <p:cNvPr id="2081812" name="Arc 20"/>
          <p:cNvSpPr>
            <a:spLocks/>
          </p:cNvSpPr>
          <p:nvPr/>
        </p:nvSpPr>
        <p:spPr bwMode="auto">
          <a:xfrm flipV="1">
            <a:off x="2665413" y="1477963"/>
            <a:ext cx="190500" cy="28892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018 w 25741"/>
              <a:gd name="T1" fmla="*/ 32612 h 32612"/>
              <a:gd name="T2" fmla="*/ 25741 w 25741"/>
              <a:gd name="T3" fmla="*/ 401 h 32612"/>
              <a:gd name="T4" fmla="*/ 21600 w 25741"/>
              <a:gd name="T5" fmla="*/ 21600 h 32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741" h="32612" fill="none" extrusionOk="0">
                <a:moveTo>
                  <a:pt x="3017" y="32612"/>
                </a:moveTo>
                <a:cubicBezTo>
                  <a:pt x="1042" y="29278"/>
                  <a:pt x="0" y="25474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2990" y="-1"/>
                  <a:pt x="24376" y="134"/>
                  <a:pt x="25741" y="400"/>
                </a:cubicBezTo>
              </a:path>
              <a:path w="25741" h="32612" stroke="0" extrusionOk="0">
                <a:moveTo>
                  <a:pt x="3017" y="32612"/>
                </a:moveTo>
                <a:cubicBezTo>
                  <a:pt x="1042" y="29278"/>
                  <a:pt x="0" y="25474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2990" y="-1"/>
                  <a:pt x="24376" y="134"/>
                  <a:pt x="25741" y="400"/>
                </a:cubicBezTo>
                <a:lnTo>
                  <a:pt x="2160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ctr"/>
            <a:endParaRPr lang="en-US" dirty="0">
              <a:latin typeface="AA-Constantia" panose="02030602050306030303" pitchFamily="18" charset="0"/>
            </a:endParaRPr>
          </a:p>
        </p:txBody>
      </p:sp>
      <p:sp>
        <p:nvSpPr>
          <p:cNvPr id="2081813" name="Arc 21"/>
          <p:cNvSpPr>
            <a:spLocks/>
          </p:cNvSpPr>
          <p:nvPr/>
        </p:nvSpPr>
        <p:spPr bwMode="auto">
          <a:xfrm flipV="1">
            <a:off x="3043238" y="2089150"/>
            <a:ext cx="188912" cy="290513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018 w 25741"/>
              <a:gd name="T1" fmla="*/ 32612 h 32612"/>
              <a:gd name="T2" fmla="*/ 25741 w 25741"/>
              <a:gd name="T3" fmla="*/ 401 h 32612"/>
              <a:gd name="T4" fmla="*/ 21600 w 25741"/>
              <a:gd name="T5" fmla="*/ 21600 h 32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741" h="32612" fill="none" extrusionOk="0">
                <a:moveTo>
                  <a:pt x="3017" y="32612"/>
                </a:moveTo>
                <a:cubicBezTo>
                  <a:pt x="1042" y="29278"/>
                  <a:pt x="0" y="25474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2990" y="-1"/>
                  <a:pt x="24376" y="134"/>
                  <a:pt x="25741" y="400"/>
                </a:cubicBezTo>
              </a:path>
              <a:path w="25741" h="32612" stroke="0" extrusionOk="0">
                <a:moveTo>
                  <a:pt x="3017" y="32612"/>
                </a:moveTo>
                <a:cubicBezTo>
                  <a:pt x="1042" y="29278"/>
                  <a:pt x="0" y="25474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2990" y="-1"/>
                  <a:pt x="24376" y="134"/>
                  <a:pt x="25741" y="400"/>
                </a:cubicBezTo>
                <a:lnTo>
                  <a:pt x="2160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ctr"/>
            <a:endParaRPr lang="en-US" dirty="0">
              <a:latin typeface="AA-Constantia" panose="02030602050306030303" pitchFamily="18" charset="0"/>
            </a:endParaRPr>
          </a:p>
        </p:txBody>
      </p:sp>
      <p:sp>
        <p:nvSpPr>
          <p:cNvPr id="2081814" name="Arc 22"/>
          <p:cNvSpPr>
            <a:spLocks/>
          </p:cNvSpPr>
          <p:nvPr/>
        </p:nvSpPr>
        <p:spPr bwMode="auto">
          <a:xfrm flipV="1">
            <a:off x="3457575" y="2779713"/>
            <a:ext cx="190500" cy="287337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018 w 25741"/>
              <a:gd name="T1" fmla="*/ 32612 h 32612"/>
              <a:gd name="T2" fmla="*/ 25741 w 25741"/>
              <a:gd name="T3" fmla="*/ 401 h 32612"/>
              <a:gd name="T4" fmla="*/ 21600 w 25741"/>
              <a:gd name="T5" fmla="*/ 21600 h 32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741" h="32612" fill="none" extrusionOk="0">
                <a:moveTo>
                  <a:pt x="3017" y="32612"/>
                </a:moveTo>
                <a:cubicBezTo>
                  <a:pt x="1042" y="29278"/>
                  <a:pt x="0" y="25474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2990" y="-1"/>
                  <a:pt x="24376" y="134"/>
                  <a:pt x="25741" y="400"/>
                </a:cubicBezTo>
              </a:path>
              <a:path w="25741" h="32612" stroke="0" extrusionOk="0">
                <a:moveTo>
                  <a:pt x="3017" y="32612"/>
                </a:moveTo>
                <a:cubicBezTo>
                  <a:pt x="1042" y="29278"/>
                  <a:pt x="0" y="25474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2990" y="-1"/>
                  <a:pt x="24376" y="134"/>
                  <a:pt x="25741" y="400"/>
                </a:cubicBezTo>
                <a:lnTo>
                  <a:pt x="2160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ctr"/>
            <a:endParaRPr lang="en-US" dirty="0">
              <a:latin typeface="AA-Constantia" panose="02030602050306030303" pitchFamily="18" charset="0"/>
            </a:endParaRPr>
          </a:p>
        </p:txBody>
      </p:sp>
      <p:sp>
        <p:nvSpPr>
          <p:cNvPr id="2081815" name="Arc 23"/>
          <p:cNvSpPr>
            <a:spLocks/>
          </p:cNvSpPr>
          <p:nvPr/>
        </p:nvSpPr>
        <p:spPr bwMode="auto">
          <a:xfrm flipV="1">
            <a:off x="3911600" y="3467100"/>
            <a:ext cx="188913" cy="287338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018 w 25741"/>
              <a:gd name="T1" fmla="*/ 32612 h 32612"/>
              <a:gd name="T2" fmla="*/ 25741 w 25741"/>
              <a:gd name="T3" fmla="*/ 401 h 32612"/>
              <a:gd name="T4" fmla="*/ 21600 w 25741"/>
              <a:gd name="T5" fmla="*/ 21600 h 32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741" h="32612" fill="none" extrusionOk="0">
                <a:moveTo>
                  <a:pt x="3017" y="32612"/>
                </a:moveTo>
                <a:cubicBezTo>
                  <a:pt x="1042" y="29278"/>
                  <a:pt x="0" y="25474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2990" y="-1"/>
                  <a:pt x="24376" y="134"/>
                  <a:pt x="25741" y="400"/>
                </a:cubicBezTo>
              </a:path>
              <a:path w="25741" h="32612" stroke="0" extrusionOk="0">
                <a:moveTo>
                  <a:pt x="3017" y="32612"/>
                </a:moveTo>
                <a:cubicBezTo>
                  <a:pt x="1042" y="29278"/>
                  <a:pt x="0" y="25474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2990" y="-1"/>
                  <a:pt x="24376" y="134"/>
                  <a:pt x="25741" y="400"/>
                </a:cubicBezTo>
                <a:lnTo>
                  <a:pt x="2160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ctr"/>
            <a:endParaRPr lang="en-US" dirty="0">
              <a:latin typeface="AA-Constantia" panose="02030602050306030303" pitchFamily="18" charset="0"/>
            </a:endParaRPr>
          </a:p>
        </p:txBody>
      </p:sp>
      <p:sp>
        <p:nvSpPr>
          <p:cNvPr id="2081816" name="Arc 24"/>
          <p:cNvSpPr>
            <a:spLocks/>
          </p:cNvSpPr>
          <p:nvPr/>
        </p:nvSpPr>
        <p:spPr bwMode="auto">
          <a:xfrm flipV="1">
            <a:off x="4402138" y="4232275"/>
            <a:ext cx="188912" cy="287338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018 w 25741"/>
              <a:gd name="T1" fmla="*/ 32612 h 32612"/>
              <a:gd name="T2" fmla="*/ 25741 w 25741"/>
              <a:gd name="T3" fmla="*/ 401 h 32612"/>
              <a:gd name="T4" fmla="*/ 21600 w 25741"/>
              <a:gd name="T5" fmla="*/ 21600 h 32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741" h="32612" fill="none" extrusionOk="0">
                <a:moveTo>
                  <a:pt x="3017" y="32612"/>
                </a:moveTo>
                <a:cubicBezTo>
                  <a:pt x="1042" y="29278"/>
                  <a:pt x="0" y="25474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2990" y="-1"/>
                  <a:pt x="24376" y="134"/>
                  <a:pt x="25741" y="400"/>
                </a:cubicBezTo>
              </a:path>
              <a:path w="25741" h="32612" stroke="0" extrusionOk="0">
                <a:moveTo>
                  <a:pt x="3017" y="32612"/>
                </a:moveTo>
                <a:cubicBezTo>
                  <a:pt x="1042" y="29278"/>
                  <a:pt x="0" y="25474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2990" y="-1"/>
                  <a:pt x="24376" y="134"/>
                  <a:pt x="25741" y="400"/>
                </a:cubicBezTo>
                <a:lnTo>
                  <a:pt x="2160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ctr"/>
            <a:endParaRPr lang="en-US" dirty="0">
              <a:latin typeface="AA-Constantia" panose="02030602050306030303" pitchFamily="18" charset="0"/>
            </a:endParaRPr>
          </a:p>
        </p:txBody>
      </p:sp>
      <p:sp>
        <p:nvSpPr>
          <p:cNvPr id="2081817" name="Arc 25"/>
          <p:cNvSpPr>
            <a:spLocks/>
          </p:cNvSpPr>
          <p:nvPr/>
        </p:nvSpPr>
        <p:spPr bwMode="auto">
          <a:xfrm flipV="1">
            <a:off x="4818063" y="4919663"/>
            <a:ext cx="187325" cy="290512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018 w 25741"/>
              <a:gd name="T1" fmla="*/ 32612 h 32612"/>
              <a:gd name="T2" fmla="*/ 25741 w 25741"/>
              <a:gd name="T3" fmla="*/ 401 h 32612"/>
              <a:gd name="T4" fmla="*/ 21600 w 25741"/>
              <a:gd name="T5" fmla="*/ 21600 h 32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741" h="32612" fill="none" extrusionOk="0">
                <a:moveTo>
                  <a:pt x="3017" y="32612"/>
                </a:moveTo>
                <a:cubicBezTo>
                  <a:pt x="1042" y="29278"/>
                  <a:pt x="0" y="25474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2990" y="-1"/>
                  <a:pt x="24376" y="134"/>
                  <a:pt x="25741" y="400"/>
                </a:cubicBezTo>
              </a:path>
              <a:path w="25741" h="32612" stroke="0" extrusionOk="0">
                <a:moveTo>
                  <a:pt x="3017" y="32612"/>
                </a:moveTo>
                <a:cubicBezTo>
                  <a:pt x="1042" y="29278"/>
                  <a:pt x="0" y="25474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2990" y="-1"/>
                  <a:pt x="24376" y="134"/>
                  <a:pt x="25741" y="400"/>
                </a:cubicBezTo>
                <a:lnTo>
                  <a:pt x="2160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ctr"/>
            <a:endParaRPr lang="en-US" dirty="0">
              <a:latin typeface="AA-Constantia" panose="02030602050306030303" pitchFamily="18" charset="0"/>
            </a:endParaRPr>
          </a:p>
        </p:txBody>
      </p:sp>
      <p:sp>
        <p:nvSpPr>
          <p:cNvPr id="2081818" name="Arc 26"/>
          <p:cNvSpPr>
            <a:spLocks/>
          </p:cNvSpPr>
          <p:nvPr/>
        </p:nvSpPr>
        <p:spPr bwMode="auto">
          <a:xfrm flipV="1">
            <a:off x="5270500" y="5607050"/>
            <a:ext cx="188913" cy="290513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018 w 25741"/>
              <a:gd name="T1" fmla="*/ 32612 h 32612"/>
              <a:gd name="T2" fmla="*/ 25741 w 25741"/>
              <a:gd name="T3" fmla="*/ 401 h 32612"/>
              <a:gd name="T4" fmla="*/ 21600 w 25741"/>
              <a:gd name="T5" fmla="*/ 21600 h 32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741" h="32612" fill="none" extrusionOk="0">
                <a:moveTo>
                  <a:pt x="3017" y="32612"/>
                </a:moveTo>
                <a:cubicBezTo>
                  <a:pt x="1042" y="29278"/>
                  <a:pt x="0" y="25474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2990" y="-1"/>
                  <a:pt x="24376" y="134"/>
                  <a:pt x="25741" y="400"/>
                </a:cubicBezTo>
              </a:path>
              <a:path w="25741" h="32612" stroke="0" extrusionOk="0">
                <a:moveTo>
                  <a:pt x="3017" y="32612"/>
                </a:moveTo>
                <a:cubicBezTo>
                  <a:pt x="1042" y="29278"/>
                  <a:pt x="0" y="25474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2990" y="-1"/>
                  <a:pt x="24376" y="134"/>
                  <a:pt x="25741" y="400"/>
                </a:cubicBezTo>
                <a:lnTo>
                  <a:pt x="2160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ctr"/>
            <a:endParaRPr lang="en-US" dirty="0">
              <a:latin typeface="AA-Constantia" panose="02030602050306030303" pitchFamily="18" charset="0"/>
            </a:endParaRPr>
          </a:p>
        </p:txBody>
      </p:sp>
      <p:sp>
        <p:nvSpPr>
          <p:cNvPr id="2081819" name="Arc 27"/>
          <p:cNvSpPr>
            <a:spLocks/>
          </p:cNvSpPr>
          <p:nvPr/>
        </p:nvSpPr>
        <p:spPr bwMode="auto">
          <a:xfrm>
            <a:off x="3570288" y="1173163"/>
            <a:ext cx="227012" cy="2873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7200"/>
              <a:gd name="T2" fmla="*/ 20862 w 21600"/>
              <a:gd name="T3" fmla="*/ 27200 h 27200"/>
              <a:gd name="T4" fmla="*/ 0 w 21600"/>
              <a:gd name="T5" fmla="*/ 21600 h 27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7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3490"/>
                  <a:pt x="21351" y="25373"/>
                  <a:pt x="20861" y="27199"/>
                </a:cubicBezTo>
              </a:path>
              <a:path w="21600" h="27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3490"/>
                  <a:pt x="21351" y="25373"/>
                  <a:pt x="20861" y="27199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pPr algn="ctr"/>
            <a:endParaRPr lang="en-US" dirty="0">
              <a:latin typeface="AA-Constantia" panose="02030602050306030303" pitchFamily="18" charset="0"/>
            </a:endParaRPr>
          </a:p>
        </p:txBody>
      </p:sp>
      <p:sp>
        <p:nvSpPr>
          <p:cNvPr id="2081820" name="Arc 28"/>
          <p:cNvSpPr>
            <a:spLocks/>
          </p:cNvSpPr>
          <p:nvPr/>
        </p:nvSpPr>
        <p:spPr bwMode="auto">
          <a:xfrm>
            <a:off x="3986213" y="1860550"/>
            <a:ext cx="227012" cy="2889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7200"/>
              <a:gd name="T2" fmla="*/ 20862 w 21600"/>
              <a:gd name="T3" fmla="*/ 27200 h 27200"/>
              <a:gd name="T4" fmla="*/ 0 w 21600"/>
              <a:gd name="T5" fmla="*/ 21600 h 27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7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3490"/>
                  <a:pt x="21351" y="25373"/>
                  <a:pt x="20861" y="27199"/>
                </a:cubicBezTo>
              </a:path>
              <a:path w="21600" h="27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3490"/>
                  <a:pt x="21351" y="25373"/>
                  <a:pt x="20861" y="27199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pPr algn="ctr"/>
            <a:endParaRPr lang="en-US" dirty="0">
              <a:latin typeface="AA-Constantia" panose="02030602050306030303" pitchFamily="18" charset="0"/>
            </a:endParaRPr>
          </a:p>
        </p:txBody>
      </p:sp>
      <p:sp>
        <p:nvSpPr>
          <p:cNvPr id="2081821" name="Arc 29"/>
          <p:cNvSpPr>
            <a:spLocks/>
          </p:cNvSpPr>
          <p:nvPr/>
        </p:nvSpPr>
        <p:spPr bwMode="auto">
          <a:xfrm>
            <a:off x="4364038" y="2547938"/>
            <a:ext cx="227012" cy="2889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7200"/>
              <a:gd name="T2" fmla="*/ 20862 w 21600"/>
              <a:gd name="T3" fmla="*/ 27200 h 27200"/>
              <a:gd name="T4" fmla="*/ 0 w 21600"/>
              <a:gd name="T5" fmla="*/ 21600 h 27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7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3490"/>
                  <a:pt x="21351" y="25373"/>
                  <a:pt x="20861" y="27199"/>
                </a:cubicBezTo>
              </a:path>
              <a:path w="21600" h="27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3490"/>
                  <a:pt x="21351" y="25373"/>
                  <a:pt x="20861" y="27199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pPr algn="ctr"/>
            <a:endParaRPr lang="en-US" dirty="0">
              <a:latin typeface="AA-Constantia" panose="02030602050306030303" pitchFamily="18" charset="0"/>
            </a:endParaRPr>
          </a:p>
        </p:txBody>
      </p:sp>
      <p:sp>
        <p:nvSpPr>
          <p:cNvPr id="2081822" name="Arc 30"/>
          <p:cNvSpPr>
            <a:spLocks/>
          </p:cNvSpPr>
          <p:nvPr/>
        </p:nvSpPr>
        <p:spPr bwMode="auto">
          <a:xfrm>
            <a:off x="4818063" y="3238500"/>
            <a:ext cx="223837" cy="2873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7200"/>
              <a:gd name="T2" fmla="*/ 20862 w 21600"/>
              <a:gd name="T3" fmla="*/ 27200 h 27200"/>
              <a:gd name="T4" fmla="*/ 0 w 21600"/>
              <a:gd name="T5" fmla="*/ 21600 h 27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7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3490"/>
                  <a:pt x="21351" y="25373"/>
                  <a:pt x="20861" y="27199"/>
                </a:cubicBezTo>
              </a:path>
              <a:path w="21600" h="27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3490"/>
                  <a:pt x="21351" y="25373"/>
                  <a:pt x="20861" y="27199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pPr algn="ctr"/>
            <a:endParaRPr lang="en-US" dirty="0">
              <a:latin typeface="AA-Constantia" panose="02030602050306030303" pitchFamily="18" charset="0"/>
            </a:endParaRPr>
          </a:p>
        </p:txBody>
      </p:sp>
      <p:sp>
        <p:nvSpPr>
          <p:cNvPr id="2081823" name="Arc 31"/>
          <p:cNvSpPr>
            <a:spLocks/>
          </p:cNvSpPr>
          <p:nvPr/>
        </p:nvSpPr>
        <p:spPr bwMode="auto">
          <a:xfrm>
            <a:off x="5308600" y="3925888"/>
            <a:ext cx="225425" cy="2873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7200"/>
              <a:gd name="T2" fmla="*/ 20862 w 21600"/>
              <a:gd name="T3" fmla="*/ 27200 h 27200"/>
              <a:gd name="T4" fmla="*/ 0 w 21600"/>
              <a:gd name="T5" fmla="*/ 21600 h 27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7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3490"/>
                  <a:pt x="21351" y="25373"/>
                  <a:pt x="20861" y="27199"/>
                </a:cubicBezTo>
              </a:path>
              <a:path w="21600" h="27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3490"/>
                  <a:pt x="21351" y="25373"/>
                  <a:pt x="20861" y="27199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pPr algn="ctr"/>
            <a:endParaRPr lang="en-US" dirty="0">
              <a:latin typeface="AA-Constantia" panose="02030602050306030303" pitchFamily="18" charset="0"/>
            </a:endParaRPr>
          </a:p>
        </p:txBody>
      </p:sp>
      <p:sp>
        <p:nvSpPr>
          <p:cNvPr id="2081824" name="Arc 32"/>
          <p:cNvSpPr>
            <a:spLocks/>
          </p:cNvSpPr>
          <p:nvPr/>
        </p:nvSpPr>
        <p:spPr bwMode="auto">
          <a:xfrm>
            <a:off x="5759450" y="4613275"/>
            <a:ext cx="227013" cy="2889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7200"/>
              <a:gd name="T2" fmla="*/ 20862 w 21600"/>
              <a:gd name="T3" fmla="*/ 27200 h 27200"/>
              <a:gd name="T4" fmla="*/ 0 w 21600"/>
              <a:gd name="T5" fmla="*/ 21600 h 27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7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3490"/>
                  <a:pt x="21351" y="25373"/>
                  <a:pt x="20861" y="27199"/>
                </a:cubicBezTo>
              </a:path>
              <a:path w="21600" h="27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3490"/>
                  <a:pt x="21351" y="25373"/>
                  <a:pt x="20861" y="27199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pPr algn="ctr"/>
            <a:endParaRPr lang="en-US" dirty="0">
              <a:latin typeface="AA-Constantia" panose="02030602050306030303" pitchFamily="18" charset="0"/>
            </a:endParaRPr>
          </a:p>
        </p:txBody>
      </p:sp>
      <p:sp>
        <p:nvSpPr>
          <p:cNvPr id="2081825" name="Arc 33"/>
          <p:cNvSpPr>
            <a:spLocks/>
          </p:cNvSpPr>
          <p:nvPr/>
        </p:nvSpPr>
        <p:spPr bwMode="auto">
          <a:xfrm>
            <a:off x="6213475" y="5224463"/>
            <a:ext cx="227013" cy="29051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7200"/>
              <a:gd name="T2" fmla="*/ 20862 w 21600"/>
              <a:gd name="T3" fmla="*/ 27200 h 27200"/>
              <a:gd name="T4" fmla="*/ 0 w 21600"/>
              <a:gd name="T5" fmla="*/ 21600 h 27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7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3490"/>
                  <a:pt x="21351" y="25373"/>
                  <a:pt x="20861" y="27199"/>
                </a:cubicBezTo>
              </a:path>
              <a:path w="21600" h="27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3490"/>
                  <a:pt x="21351" y="25373"/>
                  <a:pt x="20861" y="27199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pPr algn="ctr"/>
            <a:endParaRPr lang="en-US" dirty="0">
              <a:latin typeface="AA-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38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"/>
                                        <p:tgtEl>
                                          <p:spTgt spid="2081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00"/>
                                        <p:tgtEl>
                                          <p:spTgt spid="2081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00"/>
                                        <p:tgtEl>
                                          <p:spTgt spid="2081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"/>
                                        <p:tgtEl>
                                          <p:spTgt spid="2081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00"/>
                                        <p:tgtEl>
                                          <p:spTgt spid="2081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"/>
                                        <p:tgtEl>
                                          <p:spTgt spid="2081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00"/>
                                        <p:tgtEl>
                                          <p:spTgt spid="2081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1819" grpId="0" animBg="1"/>
      <p:bldP spid="2081820" grpId="0" animBg="1"/>
      <p:bldP spid="2081821" grpId="0" animBg="1"/>
      <p:bldP spid="2081822" grpId="0" animBg="1"/>
      <p:bldP spid="2081823" grpId="0" animBg="1"/>
      <p:bldP spid="2081824" grpId="0" animBg="1"/>
      <p:bldP spid="208182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Extremes</a:t>
            </a:r>
            <a:endParaRPr lang="en-US" dirty="0"/>
          </a:p>
        </p:txBody>
      </p:sp>
      <p:sp>
        <p:nvSpPr>
          <p:cNvPr id="536579" name="Text Box 3"/>
          <p:cNvSpPr txBox="1">
            <a:spLocks noChangeArrowheads="1"/>
          </p:cNvSpPr>
          <p:nvPr/>
        </p:nvSpPr>
        <p:spPr bwMode="auto">
          <a:xfrm>
            <a:off x="1395369" y="2033597"/>
            <a:ext cx="11826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i="1" dirty="0">
                <a:solidFill>
                  <a:srgbClr val="000000"/>
                </a:solidFill>
                <a:latin typeface="AA-Constantia" panose="02030602050306030303" pitchFamily="18" charset="0"/>
              </a:rPr>
              <a:t>Cluster 1</a:t>
            </a:r>
          </a:p>
        </p:txBody>
      </p:sp>
      <p:sp>
        <p:nvSpPr>
          <p:cNvPr id="536580" name="Text Box 4"/>
          <p:cNvSpPr txBox="1">
            <a:spLocks noChangeArrowheads="1"/>
          </p:cNvSpPr>
          <p:nvPr/>
        </p:nvSpPr>
        <p:spPr bwMode="auto">
          <a:xfrm>
            <a:off x="1395369" y="3603656"/>
            <a:ext cx="11826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i="1" dirty="0">
                <a:solidFill>
                  <a:srgbClr val="000000"/>
                </a:solidFill>
                <a:latin typeface="AA-Constantia" panose="02030602050306030303" pitchFamily="18" charset="0"/>
              </a:rPr>
              <a:t>Cluster 2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612669" y="1749402"/>
            <a:ext cx="534891" cy="1635175"/>
            <a:chOff x="612669" y="917512"/>
            <a:chExt cx="534891" cy="1635175"/>
          </a:xfrm>
        </p:grpSpPr>
        <p:sp>
          <p:nvSpPr>
            <p:cNvPr id="536583" name="Line 7"/>
            <p:cNvSpPr>
              <a:spLocks noChangeShapeType="1"/>
            </p:cNvSpPr>
            <p:nvPr/>
          </p:nvSpPr>
          <p:spPr bwMode="auto">
            <a:xfrm>
              <a:off x="881428" y="917512"/>
              <a:ext cx="0" cy="1635175"/>
            </a:xfrm>
            <a:prstGeom prst="line">
              <a:avLst/>
            </a:prstGeom>
            <a:noFill/>
            <a:ln w="28575">
              <a:solidFill>
                <a:srgbClr val="990000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de-CH" sz="12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536584" name="AutoShape 8"/>
            <p:cNvSpPr>
              <a:spLocks noChangeArrowheads="1"/>
            </p:cNvSpPr>
            <p:nvPr/>
          </p:nvSpPr>
          <p:spPr bwMode="auto">
            <a:xfrm rot="16200000">
              <a:off x="383628" y="1206344"/>
              <a:ext cx="993432" cy="534430"/>
            </a:xfrm>
            <a:prstGeom prst="moon">
              <a:avLst>
                <a:gd name="adj" fmla="val 30250"/>
              </a:avLst>
            </a:prstGeom>
            <a:solidFill>
              <a:srgbClr val="00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CH" sz="12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536585" name="Freeform 9"/>
            <p:cNvSpPr>
              <a:spLocks/>
            </p:cNvSpPr>
            <p:nvPr/>
          </p:nvSpPr>
          <p:spPr bwMode="auto">
            <a:xfrm>
              <a:off x="612669" y="975463"/>
              <a:ext cx="534430" cy="1913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66" y="0"/>
                </a:cxn>
                <a:cxn ang="0">
                  <a:pos x="1240" y="44"/>
                </a:cxn>
                <a:cxn ang="0">
                  <a:pos x="1209" y="97"/>
                </a:cxn>
                <a:cxn ang="0">
                  <a:pos x="1170" y="145"/>
                </a:cxn>
                <a:cxn ang="0">
                  <a:pos x="1130" y="193"/>
                </a:cxn>
                <a:cxn ang="0">
                  <a:pos x="1083" y="239"/>
                </a:cxn>
                <a:cxn ang="0">
                  <a:pos x="1045" y="272"/>
                </a:cxn>
                <a:cxn ang="0">
                  <a:pos x="1017" y="296"/>
                </a:cxn>
                <a:cxn ang="0">
                  <a:pos x="977" y="322"/>
                </a:cxn>
                <a:cxn ang="0">
                  <a:pos x="952" y="340"/>
                </a:cxn>
                <a:cxn ang="0">
                  <a:pos x="905" y="365"/>
                </a:cxn>
                <a:cxn ang="0">
                  <a:pos x="871" y="385"/>
                </a:cxn>
                <a:cxn ang="0">
                  <a:pos x="796" y="409"/>
                </a:cxn>
                <a:cxn ang="0">
                  <a:pos x="738" y="421"/>
                </a:cxn>
                <a:cxn ang="0">
                  <a:pos x="654" y="429"/>
                </a:cxn>
                <a:cxn ang="0">
                  <a:pos x="589" y="429"/>
                </a:cxn>
                <a:cxn ang="0">
                  <a:pos x="550" y="425"/>
                </a:cxn>
                <a:cxn ang="0">
                  <a:pos x="498" y="415"/>
                </a:cxn>
                <a:cxn ang="0">
                  <a:pos x="418" y="389"/>
                </a:cxn>
                <a:cxn ang="0">
                  <a:pos x="358" y="365"/>
                </a:cxn>
                <a:cxn ang="0">
                  <a:pos x="300" y="332"/>
                </a:cxn>
                <a:cxn ang="0">
                  <a:pos x="262" y="305"/>
                </a:cxn>
                <a:cxn ang="0">
                  <a:pos x="221" y="272"/>
                </a:cxn>
                <a:cxn ang="0">
                  <a:pos x="180" y="235"/>
                </a:cxn>
                <a:cxn ang="0">
                  <a:pos x="150" y="208"/>
                </a:cxn>
                <a:cxn ang="0">
                  <a:pos x="126" y="178"/>
                </a:cxn>
                <a:cxn ang="0">
                  <a:pos x="87" y="133"/>
                </a:cxn>
                <a:cxn ang="0">
                  <a:pos x="57" y="89"/>
                </a:cxn>
                <a:cxn ang="0">
                  <a:pos x="0" y="0"/>
                </a:cxn>
              </a:cxnLst>
              <a:rect l="0" t="0" r="r" b="b"/>
              <a:pathLst>
                <a:path w="1266" h="429">
                  <a:moveTo>
                    <a:pt x="0" y="0"/>
                  </a:moveTo>
                  <a:lnTo>
                    <a:pt x="1266" y="0"/>
                  </a:lnTo>
                  <a:lnTo>
                    <a:pt x="1240" y="44"/>
                  </a:lnTo>
                  <a:lnTo>
                    <a:pt x="1209" y="97"/>
                  </a:lnTo>
                  <a:lnTo>
                    <a:pt x="1170" y="145"/>
                  </a:lnTo>
                  <a:lnTo>
                    <a:pt x="1130" y="193"/>
                  </a:lnTo>
                  <a:lnTo>
                    <a:pt x="1083" y="239"/>
                  </a:lnTo>
                  <a:lnTo>
                    <a:pt x="1045" y="272"/>
                  </a:lnTo>
                  <a:lnTo>
                    <a:pt x="1017" y="296"/>
                  </a:lnTo>
                  <a:lnTo>
                    <a:pt x="977" y="322"/>
                  </a:lnTo>
                  <a:lnTo>
                    <a:pt x="952" y="340"/>
                  </a:lnTo>
                  <a:lnTo>
                    <a:pt x="905" y="365"/>
                  </a:lnTo>
                  <a:lnTo>
                    <a:pt x="871" y="385"/>
                  </a:lnTo>
                  <a:lnTo>
                    <a:pt x="796" y="409"/>
                  </a:lnTo>
                  <a:lnTo>
                    <a:pt x="738" y="421"/>
                  </a:lnTo>
                  <a:lnTo>
                    <a:pt x="654" y="429"/>
                  </a:lnTo>
                  <a:lnTo>
                    <a:pt x="589" y="429"/>
                  </a:lnTo>
                  <a:lnTo>
                    <a:pt x="550" y="425"/>
                  </a:lnTo>
                  <a:lnTo>
                    <a:pt x="498" y="415"/>
                  </a:lnTo>
                  <a:lnTo>
                    <a:pt x="418" y="389"/>
                  </a:lnTo>
                  <a:lnTo>
                    <a:pt x="358" y="365"/>
                  </a:lnTo>
                  <a:lnTo>
                    <a:pt x="300" y="332"/>
                  </a:lnTo>
                  <a:lnTo>
                    <a:pt x="262" y="305"/>
                  </a:lnTo>
                  <a:lnTo>
                    <a:pt x="221" y="272"/>
                  </a:lnTo>
                  <a:lnTo>
                    <a:pt x="180" y="235"/>
                  </a:lnTo>
                  <a:lnTo>
                    <a:pt x="150" y="208"/>
                  </a:lnTo>
                  <a:lnTo>
                    <a:pt x="126" y="178"/>
                  </a:lnTo>
                  <a:lnTo>
                    <a:pt x="87" y="133"/>
                  </a:lnTo>
                  <a:lnTo>
                    <a:pt x="57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de-CH" sz="12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536586" name="AutoShape 10"/>
            <p:cNvSpPr>
              <a:spLocks noChangeArrowheads="1"/>
            </p:cNvSpPr>
            <p:nvPr/>
          </p:nvSpPr>
          <p:spPr bwMode="auto">
            <a:xfrm rot="16200000">
              <a:off x="532643" y="1055489"/>
              <a:ext cx="695402" cy="534430"/>
            </a:xfrm>
            <a:prstGeom prst="moon">
              <a:avLst>
                <a:gd name="adj" fmla="val 44421"/>
              </a:avLst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CH" sz="12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536587" name="AutoShape 11"/>
            <p:cNvSpPr>
              <a:spLocks noChangeArrowheads="1"/>
            </p:cNvSpPr>
            <p:nvPr/>
          </p:nvSpPr>
          <p:spPr bwMode="auto">
            <a:xfrm rot="16200000">
              <a:off x="687177" y="900036"/>
              <a:ext cx="386335" cy="534430"/>
            </a:xfrm>
            <a:prstGeom prst="moon">
              <a:avLst>
                <a:gd name="adj" fmla="val 50000"/>
              </a:avLst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CH" sz="12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536588" name="AutoShape 12"/>
            <p:cNvSpPr>
              <a:spLocks noChangeArrowheads="1"/>
            </p:cNvSpPr>
            <p:nvPr/>
          </p:nvSpPr>
          <p:spPr bwMode="auto">
            <a:xfrm rot="16200000">
              <a:off x="297163" y="1349840"/>
              <a:ext cx="1165443" cy="534430"/>
            </a:xfrm>
            <a:prstGeom prst="moon">
              <a:avLst>
                <a:gd name="adj" fmla="val 24380"/>
              </a:avLst>
            </a:prstGeom>
            <a:solidFill>
              <a:srgbClr val="0033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CH" sz="12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536589" name="Text Box 13"/>
            <p:cNvSpPr txBox="1">
              <a:spLocks noChangeArrowheads="1"/>
            </p:cNvSpPr>
            <p:nvPr/>
          </p:nvSpPr>
          <p:spPr bwMode="auto">
            <a:xfrm>
              <a:off x="664180" y="987421"/>
              <a:ext cx="431407" cy="2768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AA-Constantia" panose="02030602050306030303" pitchFamily="18" charset="0"/>
                </a:rPr>
                <a:t>R</a:t>
              </a:r>
              <a:endParaRPr lang="en-US" sz="12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536590" name="Text Box 14"/>
            <p:cNvSpPr txBox="1">
              <a:spLocks noChangeArrowheads="1"/>
            </p:cNvSpPr>
            <p:nvPr/>
          </p:nvSpPr>
          <p:spPr bwMode="auto">
            <a:xfrm>
              <a:off x="664180" y="1161272"/>
              <a:ext cx="431407" cy="2768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AA-Constantia" panose="02030602050306030303" pitchFamily="18" charset="0"/>
                </a:rPr>
                <a:t>D</a:t>
              </a:r>
            </a:p>
          </p:txBody>
        </p:sp>
        <p:sp>
          <p:nvSpPr>
            <p:cNvPr id="536591" name="Text Box 15"/>
            <p:cNvSpPr txBox="1">
              <a:spLocks noChangeArrowheads="1"/>
            </p:cNvSpPr>
            <p:nvPr/>
          </p:nvSpPr>
          <p:spPr bwMode="auto">
            <a:xfrm>
              <a:off x="663260" y="1391233"/>
              <a:ext cx="432327" cy="2768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FFFF"/>
                  </a:solidFill>
                  <a:latin typeface="AA-Constantia" panose="02030602050306030303" pitchFamily="18" charset="0"/>
                </a:rPr>
                <a:t>I</a:t>
              </a:r>
            </a:p>
          </p:txBody>
        </p:sp>
        <p:sp>
          <p:nvSpPr>
            <p:cNvPr id="536592" name="Text Box 16"/>
            <p:cNvSpPr txBox="1">
              <a:spLocks noChangeArrowheads="1"/>
            </p:cNvSpPr>
            <p:nvPr/>
          </p:nvSpPr>
          <p:spPr bwMode="auto">
            <a:xfrm>
              <a:off x="653142" y="1680984"/>
              <a:ext cx="48015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FFFFFF"/>
                  </a:solidFill>
                  <a:latin typeface="AA-Constantia" panose="02030602050306030303" pitchFamily="18" charset="0"/>
                </a:rPr>
                <a:t>V</a:t>
              </a:r>
              <a:endParaRPr lang="en-US" sz="1200" dirty="0">
                <a:solidFill>
                  <a:srgbClr val="FFFFFF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536593" name="Text Box 17"/>
            <p:cNvSpPr txBox="1">
              <a:spLocks noChangeArrowheads="1"/>
            </p:cNvSpPr>
            <p:nvPr/>
          </p:nvSpPr>
          <p:spPr bwMode="auto">
            <a:xfrm>
              <a:off x="688096" y="1974414"/>
              <a:ext cx="389095" cy="2768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FFFF"/>
                  </a:solidFill>
                  <a:latin typeface="AA-Constantia" panose="02030602050306030303" pitchFamily="18" charset="0"/>
                </a:rPr>
                <a:t>G</a:t>
              </a:r>
            </a:p>
          </p:txBody>
        </p:sp>
        <p:sp>
          <p:nvSpPr>
            <p:cNvPr id="536594" name="Line 18"/>
            <p:cNvSpPr>
              <a:spLocks noChangeShapeType="1"/>
            </p:cNvSpPr>
            <p:nvPr/>
          </p:nvSpPr>
          <p:spPr bwMode="auto">
            <a:xfrm>
              <a:off x="878504" y="1141035"/>
              <a:ext cx="920" cy="55191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sz="12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536595" name="Line 19"/>
            <p:cNvSpPr>
              <a:spLocks noChangeShapeType="1"/>
            </p:cNvSpPr>
            <p:nvPr/>
          </p:nvSpPr>
          <p:spPr bwMode="auto">
            <a:xfrm flipH="1" flipV="1">
              <a:off x="876665" y="1322245"/>
              <a:ext cx="1840" cy="96584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sz="12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536596" name="Line 20"/>
            <p:cNvSpPr>
              <a:spLocks noChangeShapeType="1"/>
            </p:cNvSpPr>
            <p:nvPr/>
          </p:nvSpPr>
          <p:spPr bwMode="auto">
            <a:xfrm>
              <a:off x="878504" y="1556805"/>
              <a:ext cx="920" cy="163732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sz="12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536597" name="Line 21"/>
            <p:cNvSpPr>
              <a:spLocks noChangeShapeType="1"/>
            </p:cNvSpPr>
            <p:nvPr/>
          </p:nvSpPr>
          <p:spPr bwMode="auto">
            <a:xfrm>
              <a:off x="878504" y="1850235"/>
              <a:ext cx="920" cy="157293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sz="12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536598" name="Line 22"/>
            <p:cNvSpPr>
              <a:spLocks noChangeShapeType="1"/>
            </p:cNvSpPr>
            <p:nvPr/>
          </p:nvSpPr>
          <p:spPr bwMode="auto">
            <a:xfrm>
              <a:off x="879424" y="2149185"/>
              <a:ext cx="920" cy="81866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sz="12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536599" name="Line 23"/>
            <p:cNvSpPr>
              <a:spLocks noChangeShapeType="1"/>
            </p:cNvSpPr>
            <p:nvPr/>
          </p:nvSpPr>
          <p:spPr bwMode="auto">
            <a:xfrm>
              <a:off x="877584" y="970864"/>
              <a:ext cx="920" cy="55191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sz="12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628596" y="3369338"/>
            <a:ext cx="534891" cy="1581823"/>
            <a:chOff x="1176291" y="3628404"/>
            <a:chExt cx="534891" cy="1581823"/>
          </a:xfrm>
        </p:grpSpPr>
        <p:sp>
          <p:nvSpPr>
            <p:cNvPr id="86" name="Line 7"/>
            <p:cNvSpPr>
              <a:spLocks noChangeShapeType="1"/>
            </p:cNvSpPr>
            <p:nvPr/>
          </p:nvSpPr>
          <p:spPr bwMode="auto">
            <a:xfrm>
              <a:off x="1445050" y="3648078"/>
              <a:ext cx="0" cy="1562149"/>
            </a:xfrm>
            <a:prstGeom prst="line">
              <a:avLst/>
            </a:prstGeom>
            <a:noFill/>
            <a:ln w="28575">
              <a:solidFill>
                <a:srgbClr val="990000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de-CH" sz="12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87" name="AutoShape 8"/>
            <p:cNvSpPr>
              <a:spLocks noChangeArrowheads="1"/>
            </p:cNvSpPr>
            <p:nvPr/>
          </p:nvSpPr>
          <p:spPr bwMode="auto">
            <a:xfrm rot="16200000">
              <a:off x="947250" y="3863884"/>
              <a:ext cx="993432" cy="534430"/>
            </a:xfrm>
            <a:prstGeom prst="moon">
              <a:avLst>
                <a:gd name="adj" fmla="val 30250"/>
              </a:avLst>
            </a:prstGeom>
            <a:solidFill>
              <a:srgbClr val="00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CH" sz="12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88" name="Freeform 9"/>
            <p:cNvSpPr>
              <a:spLocks/>
            </p:cNvSpPr>
            <p:nvPr/>
          </p:nvSpPr>
          <p:spPr bwMode="auto">
            <a:xfrm>
              <a:off x="1176291" y="3633003"/>
              <a:ext cx="534430" cy="1913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66" y="0"/>
                </a:cxn>
                <a:cxn ang="0">
                  <a:pos x="1240" y="44"/>
                </a:cxn>
                <a:cxn ang="0">
                  <a:pos x="1209" y="97"/>
                </a:cxn>
                <a:cxn ang="0">
                  <a:pos x="1170" y="145"/>
                </a:cxn>
                <a:cxn ang="0">
                  <a:pos x="1130" y="193"/>
                </a:cxn>
                <a:cxn ang="0">
                  <a:pos x="1083" y="239"/>
                </a:cxn>
                <a:cxn ang="0">
                  <a:pos x="1045" y="272"/>
                </a:cxn>
                <a:cxn ang="0">
                  <a:pos x="1017" y="296"/>
                </a:cxn>
                <a:cxn ang="0">
                  <a:pos x="977" y="322"/>
                </a:cxn>
                <a:cxn ang="0">
                  <a:pos x="952" y="340"/>
                </a:cxn>
                <a:cxn ang="0">
                  <a:pos x="905" y="365"/>
                </a:cxn>
                <a:cxn ang="0">
                  <a:pos x="871" y="385"/>
                </a:cxn>
                <a:cxn ang="0">
                  <a:pos x="796" y="409"/>
                </a:cxn>
                <a:cxn ang="0">
                  <a:pos x="738" y="421"/>
                </a:cxn>
                <a:cxn ang="0">
                  <a:pos x="654" y="429"/>
                </a:cxn>
                <a:cxn ang="0">
                  <a:pos x="589" y="429"/>
                </a:cxn>
                <a:cxn ang="0">
                  <a:pos x="550" y="425"/>
                </a:cxn>
                <a:cxn ang="0">
                  <a:pos x="498" y="415"/>
                </a:cxn>
                <a:cxn ang="0">
                  <a:pos x="418" y="389"/>
                </a:cxn>
                <a:cxn ang="0">
                  <a:pos x="358" y="365"/>
                </a:cxn>
                <a:cxn ang="0">
                  <a:pos x="300" y="332"/>
                </a:cxn>
                <a:cxn ang="0">
                  <a:pos x="262" y="305"/>
                </a:cxn>
                <a:cxn ang="0">
                  <a:pos x="221" y="272"/>
                </a:cxn>
                <a:cxn ang="0">
                  <a:pos x="180" y="235"/>
                </a:cxn>
                <a:cxn ang="0">
                  <a:pos x="150" y="208"/>
                </a:cxn>
                <a:cxn ang="0">
                  <a:pos x="126" y="178"/>
                </a:cxn>
                <a:cxn ang="0">
                  <a:pos x="87" y="133"/>
                </a:cxn>
                <a:cxn ang="0">
                  <a:pos x="57" y="89"/>
                </a:cxn>
                <a:cxn ang="0">
                  <a:pos x="0" y="0"/>
                </a:cxn>
              </a:cxnLst>
              <a:rect l="0" t="0" r="r" b="b"/>
              <a:pathLst>
                <a:path w="1266" h="429">
                  <a:moveTo>
                    <a:pt x="0" y="0"/>
                  </a:moveTo>
                  <a:lnTo>
                    <a:pt x="1266" y="0"/>
                  </a:lnTo>
                  <a:lnTo>
                    <a:pt x="1240" y="44"/>
                  </a:lnTo>
                  <a:lnTo>
                    <a:pt x="1209" y="97"/>
                  </a:lnTo>
                  <a:lnTo>
                    <a:pt x="1170" y="145"/>
                  </a:lnTo>
                  <a:lnTo>
                    <a:pt x="1130" y="193"/>
                  </a:lnTo>
                  <a:lnTo>
                    <a:pt x="1083" y="239"/>
                  </a:lnTo>
                  <a:lnTo>
                    <a:pt x="1045" y="272"/>
                  </a:lnTo>
                  <a:lnTo>
                    <a:pt x="1017" y="296"/>
                  </a:lnTo>
                  <a:lnTo>
                    <a:pt x="977" y="322"/>
                  </a:lnTo>
                  <a:lnTo>
                    <a:pt x="952" y="340"/>
                  </a:lnTo>
                  <a:lnTo>
                    <a:pt x="905" y="365"/>
                  </a:lnTo>
                  <a:lnTo>
                    <a:pt x="871" y="385"/>
                  </a:lnTo>
                  <a:lnTo>
                    <a:pt x="796" y="409"/>
                  </a:lnTo>
                  <a:lnTo>
                    <a:pt x="738" y="421"/>
                  </a:lnTo>
                  <a:lnTo>
                    <a:pt x="654" y="429"/>
                  </a:lnTo>
                  <a:lnTo>
                    <a:pt x="589" y="429"/>
                  </a:lnTo>
                  <a:lnTo>
                    <a:pt x="550" y="425"/>
                  </a:lnTo>
                  <a:lnTo>
                    <a:pt x="498" y="415"/>
                  </a:lnTo>
                  <a:lnTo>
                    <a:pt x="418" y="389"/>
                  </a:lnTo>
                  <a:lnTo>
                    <a:pt x="358" y="365"/>
                  </a:lnTo>
                  <a:lnTo>
                    <a:pt x="300" y="332"/>
                  </a:lnTo>
                  <a:lnTo>
                    <a:pt x="262" y="305"/>
                  </a:lnTo>
                  <a:lnTo>
                    <a:pt x="221" y="272"/>
                  </a:lnTo>
                  <a:lnTo>
                    <a:pt x="180" y="235"/>
                  </a:lnTo>
                  <a:lnTo>
                    <a:pt x="150" y="208"/>
                  </a:lnTo>
                  <a:lnTo>
                    <a:pt x="126" y="178"/>
                  </a:lnTo>
                  <a:lnTo>
                    <a:pt x="87" y="133"/>
                  </a:lnTo>
                  <a:lnTo>
                    <a:pt x="57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de-CH" sz="12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89" name="AutoShape 10"/>
            <p:cNvSpPr>
              <a:spLocks noChangeArrowheads="1"/>
            </p:cNvSpPr>
            <p:nvPr/>
          </p:nvSpPr>
          <p:spPr bwMode="auto">
            <a:xfrm rot="16200000">
              <a:off x="1096265" y="3713029"/>
              <a:ext cx="695402" cy="534430"/>
            </a:xfrm>
            <a:prstGeom prst="moon">
              <a:avLst>
                <a:gd name="adj" fmla="val 44421"/>
              </a:avLst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CH" sz="12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90" name="AutoShape 11"/>
            <p:cNvSpPr>
              <a:spLocks noChangeArrowheads="1"/>
            </p:cNvSpPr>
            <p:nvPr/>
          </p:nvSpPr>
          <p:spPr bwMode="auto">
            <a:xfrm rot="16200000">
              <a:off x="1250799" y="3557576"/>
              <a:ext cx="386335" cy="534430"/>
            </a:xfrm>
            <a:prstGeom prst="moon">
              <a:avLst>
                <a:gd name="adj" fmla="val 50000"/>
              </a:avLst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CH" sz="12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91" name="AutoShape 12"/>
            <p:cNvSpPr>
              <a:spLocks noChangeArrowheads="1"/>
            </p:cNvSpPr>
            <p:nvPr/>
          </p:nvSpPr>
          <p:spPr bwMode="auto">
            <a:xfrm rot="16200000">
              <a:off x="860785" y="4007380"/>
              <a:ext cx="1165443" cy="534430"/>
            </a:xfrm>
            <a:prstGeom prst="moon">
              <a:avLst>
                <a:gd name="adj" fmla="val 24380"/>
              </a:avLst>
            </a:prstGeom>
            <a:solidFill>
              <a:srgbClr val="0033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CH" sz="12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92" name="Text Box 13"/>
            <p:cNvSpPr txBox="1">
              <a:spLocks noChangeArrowheads="1"/>
            </p:cNvSpPr>
            <p:nvPr/>
          </p:nvSpPr>
          <p:spPr bwMode="auto">
            <a:xfrm>
              <a:off x="1227802" y="3644961"/>
              <a:ext cx="431407" cy="2768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AA-Constantia" panose="02030602050306030303" pitchFamily="18" charset="0"/>
                </a:rPr>
                <a:t>R</a:t>
              </a:r>
              <a:endParaRPr lang="en-US" sz="12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93" name="Text Box 14"/>
            <p:cNvSpPr txBox="1">
              <a:spLocks noChangeArrowheads="1"/>
            </p:cNvSpPr>
            <p:nvPr/>
          </p:nvSpPr>
          <p:spPr bwMode="auto">
            <a:xfrm>
              <a:off x="1227802" y="3818812"/>
              <a:ext cx="431407" cy="2768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AA-Constantia" panose="02030602050306030303" pitchFamily="18" charset="0"/>
                </a:rPr>
                <a:t>D</a:t>
              </a:r>
            </a:p>
          </p:txBody>
        </p:sp>
        <p:sp>
          <p:nvSpPr>
            <p:cNvPr id="94" name="Text Box 15"/>
            <p:cNvSpPr txBox="1">
              <a:spLocks noChangeArrowheads="1"/>
            </p:cNvSpPr>
            <p:nvPr/>
          </p:nvSpPr>
          <p:spPr bwMode="auto">
            <a:xfrm>
              <a:off x="1226882" y="4048773"/>
              <a:ext cx="432327" cy="2768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FFFF"/>
                  </a:solidFill>
                  <a:latin typeface="AA-Constantia" panose="02030602050306030303" pitchFamily="18" charset="0"/>
                </a:rPr>
                <a:t>I</a:t>
              </a:r>
            </a:p>
          </p:txBody>
        </p:sp>
        <p:sp>
          <p:nvSpPr>
            <p:cNvPr id="95" name="Text Box 16"/>
            <p:cNvSpPr txBox="1">
              <a:spLocks noChangeArrowheads="1"/>
            </p:cNvSpPr>
            <p:nvPr/>
          </p:nvSpPr>
          <p:spPr bwMode="auto">
            <a:xfrm>
              <a:off x="1216764" y="4338524"/>
              <a:ext cx="48015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FFFFFF"/>
                  </a:solidFill>
                  <a:latin typeface="AA-Constantia" panose="02030602050306030303" pitchFamily="18" charset="0"/>
                </a:rPr>
                <a:t>V</a:t>
              </a:r>
              <a:endParaRPr lang="en-US" sz="1200" dirty="0">
                <a:solidFill>
                  <a:srgbClr val="FFFFFF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96" name="Text Box 17"/>
            <p:cNvSpPr txBox="1">
              <a:spLocks noChangeArrowheads="1"/>
            </p:cNvSpPr>
            <p:nvPr/>
          </p:nvSpPr>
          <p:spPr bwMode="auto">
            <a:xfrm>
              <a:off x="1251718" y="4631954"/>
              <a:ext cx="389095" cy="2768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FFFF"/>
                  </a:solidFill>
                  <a:latin typeface="AA-Constantia" panose="02030602050306030303" pitchFamily="18" charset="0"/>
                </a:rPr>
                <a:t>G</a:t>
              </a:r>
            </a:p>
          </p:txBody>
        </p:sp>
        <p:sp>
          <p:nvSpPr>
            <p:cNvPr id="97" name="Line 18"/>
            <p:cNvSpPr>
              <a:spLocks noChangeShapeType="1"/>
            </p:cNvSpPr>
            <p:nvPr/>
          </p:nvSpPr>
          <p:spPr bwMode="auto">
            <a:xfrm>
              <a:off x="1442126" y="3798575"/>
              <a:ext cx="920" cy="55191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sz="12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98" name="Line 19"/>
            <p:cNvSpPr>
              <a:spLocks noChangeShapeType="1"/>
            </p:cNvSpPr>
            <p:nvPr/>
          </p:nvSpPr>
          <p:spPr bwMode="auto">
            <a:xfrm flipH="1" flipV="1">
              <a:off x="1440287" y="3979785"/>
              <a:ext cx="1840" cy="96584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sz="12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99" name="Line 20"/>
            <p:cNvSpPr>
              <a:spLocks noChangeShapeType="1"/>
            </p:cNvSpPr>
            <p:nvPr/>
          </p:nvSpPr>
          <p:spPr bwMode="auto">
            <a:xfrm>
              <a:off x="1442126" y="4214345"/>
              <a:ext cx="920" cy="163732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sz="12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00" name="Line 21"/>
            <p:cNvSpPr>
              <a:spLocks noChangeShapeType="1"/>
            </p:cNvSpPr>
            <p:nvPr/>
          </p:nvSpPr>
          <p:spPr bwMode="auto">
            <a:xfrm>
              <a:off x="1442126" y="4507775"/>
              <a:ext cx="920" cy="157293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sz="12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01" name="Line 22"/>
            <p:cNvSpPr>
              <a:spLocks noChangeShapeType="1"/>
            </p:cNvSpPr>
            <p:nvPr/>
          </p:nvSpPr>
          <p:spPr bwMode="auto">
            <a:xfrm>
              <a:off x="1443046" y="4806725"/>
              <a:ext cx="920" cy="81866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sz="12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02" name="Line 23"/>
            <p:cNvSpPr>
              <a:spLocks noChangeShapeType="1"/>
            </p:cNvSpPr>
            <p:nvPr/>
          </p:nvSpPr>
          <p:spPr bwMode="auto">
            <a:xfrm>
              <a:off x="1441206" y="3628404"/>
              <a:ext cx="920" cy="55191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sz="12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628596" y="4954637"/>
            <a:ext cx="534891" cy="1581823"/>
            <a:chOff x="1176291" y="3628404"/>
            <a:chExt cx="534891" cy="1581823"/>
          </a:xfrm>
        </p:grpSpPr>
        <p:sp>
          <p:nvSpPr>
            <p:cNvPr id="105" name="Line 7"/>
            <p:cNvSpPr>
              <a:spLocks noChangeShapeType="1"/>
            </p:cNvSpPr>
            <p:nvPr/>
          </p:nvSpPr>
          <p:spPr bwMode="auto">
            <a:xfrm>
              <a:off x="1445050" y="3648078"/>
              <a:ext cx="0" cy="1562149"/>
            </a:xfrm>
            <a:prstGeom prst="line">
              <a:avLst/>
            </a:prstGeom>
            <a:noFill/>
            <a:ln w="28575">
              <a:solidFill>
                <a:srgbClr val="990000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de-CH" sz="12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06" name="AutoShape 8"/>
            <p:cNvSpPr>
              <a:spLocks noChangeArrowheads="1"/>
            </p:cNvSpPr>
            <p:nvPr/>
          </p:nvSpPr>
          <p:spPr bwMode="auto">
            <a:xfrm rot="16200000">
              <a:off x="947250" y="3863884"/>
              <a:ext cx="993432" cy="534430"/>
            </a:xfrm>
            <a:prstGeom prst="moon">
              <a:avLst>
                <a:gd name="adj" fmla="val 30250"/>
              </a:avLst>
            </a:prstGeom>
            <a:solidFill>
              <a:srgbClr val="00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CH" sz="12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07" name="Freeform 9"/>
            <p:cNvSpPr>
              <a:spLocks/>
            </p:cNvSpPr>
            <p:nvPr/>
          </p:nvSpPr>
          <p:spPr bwMode="auto">
            <a:xfrm>
              <a:off x="1176291" y="3633003"/>
              <a:ext cx="534430" cy="1913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66" y="0"/>
                </a:cxn>
                <a:cxn ang="0">
                  <a:pos x="1240" y="44"/>
                </a:cxn>
                <a:cxn ang="0">
                  <a:pos x="1209" y="97"/>
                </a:cxn>
                <a:cxn ang="0">
                  <a:pos x="1170" y="145"/>
                </a:cxn>
                <a:cxn ang="0">
                  <a:pos x="1130" y="193"/>
                </a:cxn>
                <a:cxn ang="0">
                  <a:pos x="1083" y="239"/>
                </a:cxn>
                <a:cxn ang="0">
                  <a:pos x="1045" y="272"/>
                </a:cxn>
                <a:cxn ang="0">
                  <a:pos x="1017" y="296"/>
                </a:cxn>
                <a:cxn ang="0">
                  <a:pos x="977" y="322"/>
                </a:cxn>
                <a:cxn ang="0">
                  <a:pos x="952" y="340"/>
                </a:cxn>
                <a:cxn ang="0">
                  <a:pos x="905" y="365"/>
                </a:cxn>
                <a:cxn ang="0">
                  <a:pos x="871" y="385"/>
                </a:cxn>
                <a:cxn ang="0">
                  <a:pos x="796" y="409"/>
                </a:cxn>
                <a:cxn ang="0">
                  <a:pos x="738" y="421"/>
                </a:cxn>
                <a:cxn ang="0">
                  <a:pos x="654" y="429"/>
                </a:cxn>
                <a:cxn ang="0">
                  <a:pos x="589" y="429"/>
                </a:cxn>
                <a:cxn ang="0">
                  <a:pos x="550" y="425"/>
                </a:cxn>
                <a:cxn ang="0">
                  <a:pos x="498" y="415"/>
                </a:cxn>
                <a:cxn ang="0">
                  <a:pos x="418" y="389"/>
                </a:cxn>
                <a:cxn ang="0">
                  <a:pos x="358" y="365"/>
                </a:cxn>
                <a:cxn ang="0">
                  <a:pos x="300" y="332"/>
                </a:cxn>
                <a:cxn ang="0">
                  <a:pos x="262" y="305"/>
                </a:cxn>
                <a:cxn ang="0">
                  <a:pos x="221" y="272"/>
                </a:cxn>
                <a:cxn ang="0">
                  <a:pos x="180" y="235"/>
                </a:cxn>
                <a:cxn ang="0">
                  <a:pos x="150" y="208"/>
                </a:cxn>
                <a:cxn ang="0">
                  <a:pos x="126" y="178"/>
                </a:cxn>
                <a:cxn ang="0">
                  <a:pos x="87" y="133"/>
                </a:cxn>
                <a:cxn ang="0">
                  <a:pos x="57" y="89"/>
                </a:cxn>
                <a:cxn ang="0">
                  <a:pos x="0" y="0"/>
                </a:cxn>
              </a:cxnLst>
              <a:rect l="0" t="0" r="r" b="b"/>
              <a:pathLst>
                <a:path w="1266" h="429">
                  <a:moveTo>
                    <a:pt x="0" y="0"/>
                  </a:moveTo>
                  <a:lnTo>
                    <a:pt x="1266" y="0"/>
                  </a:lnTo>
                  <a:lnTo>
                    <a:pt x="1240" y="44"/>
                  </a:lnTo>
                  <a:lnTo>
                    <a:pt x="1209" y="97"/>
                  </a:lnTo>
                  <a:lnTo>
                    <a:pt x="1170" y="145"/>
                  </a:lnTo>
                  <a:lnTo>
                    <a:pt x="1130" y="193"/>
                  </a:lnTo>
                  <a:lnTo>
                    <a:pt x="1083" y="239"/>
                  </a:lnTo>
                  <a:lnTo>
                    <a:pt x="1045" y="272"/>
                  </a:lnTo>
                  <a:lnTo>
                    <a:pt x="1017" y="296"/>
                  </a:lnTo>
                  <a:lnTo>
                    <a:pt x="977" y="322"/>
                  </a:lnTo>
                  <a:lnTo>
                    <a:pt x="952" y="340"/>
                  </a:lnTo>
                  <a:lnTo>
                    <a:pt x="905" y="365"/>
                  </a:lnTo>
                  <a:lnTo>
                    <a:pt x="871" y="385"/>
                  </a:lnTo>
                  <a:lnTo>
                    <a:pt x="796" y="409"/>
                  </a:lnTo>
                  <a:lnTo>
                    <a:pt x="738" y="421"/>
                  </a:lnTo>
                  <a:lnTo>
                    <a:pt x="654" y="429"/>
                  </a:lnTo>
                  <a:lnTo>
                    <a:pt x="589" y="429"/>
                  </a:lnTo>
                  <a:lnTo>
                    <a:pt x="550" y="425"/>
                  </a:lnTo>
                  <a:lnTo>
                    <a:pt x="498" y="415"/>
                  </a:lnTo>
                  <a:lnTo>
                    <a:pt x="418" y="389"/>
                  </a:lnTo>
                  <a:lnTo>
                    <a:pt x="358" y="365"/>
                  </a:lnTo>
                  <a:lnTo>
                    <a:pt x="300" y="332"/>
                  </a:lnTo>
                  <a:lnTo>
                    <a:pt x="262" y="305"/>
                  </a:lnTo>
                  <a:lnTo>
                    <a:pt x="221" y="272"/>
                  </a:lnTo>
                  <a:lnTo>
                    <a:pt x="180" y="235"/>
                  </a:lnTo>
                  <a:lnTo>
                    <a:pt x="150" y="208"/>
                  </a:lnTo>
                  <a:lnTo>
                    <a:pt x="126" y="178"/>
                  </a:lnTo>
                  <a:lnTo>
                    <a:pt x="87" y="133"/>
                  </a:lnTo>
                  <a:lnTo>
                    <a:pt x="57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de-CH" sz="12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08" name="AutoShape 10"/>
            <p:cNvSpPr>
              <a:spLocks noChangeArrowheads="1"/>
            </p:cNvSpPr>
            <p:nvPr/>
          </p:nvSpPr>
          <p:spPr bwMode="auto">
            <a:xfrm rot="16200000">
              <a:off x="1096265" y="3713029"/>
              <a:ext cx="695402" cy="534430"/>
            </a:xfrm>
            <a:prstGeom prst="moon">
              <a:avLst>
                <a:gd name="adj" fmla="val 44421"/>
              </a:avLst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CH" sz="12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09" name="AutoShape 11"/>
            <p:cNvSpPr>
              <a:spLocks noChangeArrowheads="1"/>
            </p:cNvSpPr>
            <p:nvPr/>
          </p:nvSpPr>
          <p:spPr bwMode="auto">
            <a:xfrm rot="16200000">
              <a:off x="1250799" y="3557576"/>
              <a:ext cx="386335" cy="534430"/>
            </a:xfrm>
            <a:prstGeom prst="moon">
              <a:avLst>
                <a:gd name="adj" fmla="val 50000"/>
              </a:avLst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CH" sz="12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10" name="AutoShape 12"/>
            <p:cNvSpPr>
              <a:spLocks noChangeArrowheads="1"/>
            </p:cNvSpPr>
            <p:nvPr/>
          </p:nvSpPr>
          <p:spPr bwMode="auto">
            <a:xfrm rot="16200000">
              <a:off x="860785" y="4007380"/>
              <a:ext cx="1165443" cy="534430"/>
            </a:xfrm>
            <a:prstGeom prst="moon">
              <a:avLst>
                <a:gd name="adj" fmla="val 24380"/>
              </a:avLst>
            </a:prstGeom>
            <a:solidFill>
              <a:srgbClr val="0033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CH" sz="12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11" name="Text Box 13"/>
            <p:cNvSpPr txBox="1">
              <a:spLocks noChangeArrowheads="1"/>
            </p:cNvSpPr>
            <p:nvPr/>
          </p:nvSpPr>
          <p:spPr bwMode="auto">
            <a:xfrm>
              <a:off x="1227802" y="3644961"/>
              <a:ext cx="431407" cy="2768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AA-Constantia" panose="02030602050306030303" pitchFamily="18" charset="0"/>
                </a:rPr>
                <a:t>R</a:t>
              </a:r>
              <a:endParaRPr lang="en-US" sz="12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12" name="Text Box 14"/>
            <p:cNvSpPr txBox="1">
              <a:spLocks noChangeArrowheads="1"/>
            </p:cNvSpPr>
            <p:nvPr/>
          </p:nvSpPr>
          <p:spPr bwMode="auto">
            <a:xfrm>
              <a:off x="1227802" y="3818812"/>
              <a:ext cx="431407" cy="2768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AA-Constantia" panose="02030602050306030303" pitchFamily="18" charset="0"/>
                </a:rPr>
                <a:t>D</a:t>
              </a:r>
            </a:p>
          </p:txBody>
        </p:sp>
        <p:sp>
          <p:nvSpPr>
            <p:cNvPr id="113" name="Text Box 15"/>
            <p:cNvSpPr txBox="1">
              <a:spLocks noChangeArrowheads="1"/>
            </p:cNvSpPr>
            <p:nvPr/>
          </p:nvSpPr>
          <p:spPr bwMode="auto">
            <a:xfrm>
              <a:off x="1226882" y="4048773"/>
              <a:ext cx="432327" cy="2768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FFFF"/>
                  </a:solidFill>
                  <a:latin typeface="AA-Constantia" panose="02030602050306030303" pitchFamily="18" charset="0"/>
                </a:rPr>
                <a:t>I</a:t>
              </a:r>
            </a:p>
          </p:txBody>
        </p:sp>
        <p:sp>
          <p:nvSpPr>
            <p:cNvPr id="114" name="Text Box 16"/>
            <p:cNvSpPr txBox="1">
              <a:spLocks noChangeArrowheads="1"/>
            </p:cNvSpPr>
            <p:nvPr/>
          </p:nvSpPr>
          <p:spPr bwMode="auto">
            <a:xfrm>
              <a:off x="1216764" y="4338524"/>
              <a:ext cx="48015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FFFFFF"/>
                  </a:solidFill>
                  <a:latin typeface="AA-Constantia" panose="02030602050306030303" pitchFamily="18" charset="0"/>
                </a:rPr>
                <a:t>V</a:t>
              </a:r>
              <a:endParaRPr lang="en-US" sz="1200" dirty="0">
                <a:solidFill>
                  <a:srgbClr val="FFFFFF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15" name="Text Box 17"/>
            <p:cNvSpPr txBox="1">
              <a:spLocks noChangeArrowheads="1"/>
            </p:cNvSpPr>
            <p:nvPr/>
          </p:nvSpPr>
          <p:spPr bwMode="auto">
            <a:xfrm>
              <a:off x="1251718" y="4631954"/>
              <a:ext cx="389095" cy="2768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FFFF"/>
                  </a:solidFill>
                  <a:latin typeface="AA-Constantia" panose="02030602050306030303" pitchFamily="18" charset="0"/>
                </a:rPr>
                <a:t>G</a:t>
              </a:r>
            </a:p>
          </p:txBody>
        </p:sp>
        <p:sp>
          <p:nvSpPr>
            <p:cNvPr id="116" name="Line 18"/>
            <p:cNvSpPr>
              <a:spLocks noChangeShapeType="1"/>
            </p:cNvSpPr>
            <p:nvPr/>
          </p:nvSpPr>
          <p:spPr bwMode="auto">
            <a:xfrm>
              <a:off x="1442126" y="3798575"/>
              <a:ext cx="920" cy="55191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sz="12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17" name="Line 19"/>
            <p:cNvSpPr>
              <a:spLocks noChangeShapeType="1"/>
            </p:cNvSpPr>
            <p:nvPr/>
          </p:nvSpPr>
          <p:spPr bwMode="auto">
            <a:xfrm flipH="1" flipV="1">
              <a:off x="1440287" y="3979785"/>
              <a:ext cx="1840" cy="96584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sz="12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18" name="Line 20"/>
            <p:cNvSpPr>
              <a:spLocks noChangeShapeType="1"/>
            </p:cNvSpPr>
            <p:nvPr/>
          </p:nvSpPr>
          <p:spPr bwMode="auto">
            <a:xfrm>
              <a:off x="1442126" y="4214345"/>
              <a:ext cx="920" cy="163732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sz="12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19" name="Line 21"/>
            <p:cNvSpPr>
              <a:spLocks noChangeShapeType="1"/>
            </p:cNvSpPr>
            <p:nvPr/>
          </p:nvSpPr>
          <p:spPr bwMode="auto">
            <a:xfrm>
              <a:off x="1442126" y="4507775"/>
              <a:ext cx="920" cy="157293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sz="12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20" name="Line 22"/>
            <p:cNvSpPr>
              <a:spLocks noChangeShapeType="1"/>
            </p:cNvSpPr>
            <p:nvPr/>
          </p:nvSpPr>
          <p:spPr bwMode="auto">
            <a:xfrm>
              <a:off x="1443046" y="4806725"/>
              <a:ext cx="920" cy="81866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sz="12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21" name="Line 23"/>
            <p:cNvSpPr>
              <a:spLocks noChangeShapeType="1"/>
            </p:cNvSpPr>
            <p:nvPr/>
          </p:nvSpPr>
          <p:spPr bwMode="auto">
            <a:xfrm>
              <a:off x="1441206" y="3628404"/>
              <a:ext cx="920" cy="55191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sz="12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3476610" y="1968480"/>
            <a:ext cx="1022364" cy="3125392"/>
            <a:chOff x="612669" y="917512"/>
            <a:chExt cx="534891" cy="1635175"/>
          </a:xfrm>
        </p:grpSpPr>
        <p:sp>
          <p:nvSpPr>
            <p:cNvPr id="123" name="Line 7"/>
            <p:cNvSpPr>
              <a:spLocks noChangeShapeType="1"/>
            </p:cNvSpPr>
            <p:nvPr/>
          </p:nvSpPr>
          <p:spPr bwMode="auto">
            <a:xfrm>
              <a:off x="881428" y="917512"/>
              <a:ext cx="0" cy="1635175"/>
            </a:xfrm>
            <a:prstGeom prst="line">
              <a:avLst/>
            </a:prstGeom>
            <a:noFill/>
            <a:ln w="28575">
              <a:solidFill>
                <a:srgbClr val="990000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de-CH" sz="18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24" name="AutoShape 8"/>
            <p:cNvSpPr>
              <a:spLocks noChangeArrowheads="1"/>
            </p:cNvSpPr>
            <p:nvPr/>
          </p:nvSpPr>
          <p:spPr bwMode="auto">
            <a:xfrm rot="16200000">
              <a:off x="383628" y="1206344"/>
              <a:ext cx="993432" cy="534430"/>
            </a:xfrm>
            <a:prstGeom prst="moon">
              <a:avLst>
                <a:gd name="adj" fmla="val 30250"/>
              </a:avLst>
            </a:prstGeom>
            <a:solidFill>
              <a:srgbClr val="00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CH" sz="18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25" name="Freeform 9"/>
            <p:cNvSpPr>
              <a:spLocks/>
            </p:cNvSpPr>
            <p:nvPr/>
          </p:nvSpPr>
          <p:spPr bwMode="auto">
            <a:xfrm>
              <a:off x="612669" y="975463"/>
              <a:ext cx="534430" cy="1913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66" y="0"/>
                </a:cxn>
                <a:cxn ang="0">
                  <a:pos x="1240" y="44"/>
                </a:cxn>
                <a:cxn ang="0">
                  <a:pos x="1209" y="97"/>
                </a:cxn>
                <a:cxn ang="0">
                  <a:pos x="1170" y="145"/>
                </a:cxn>
                <a:cxn ang="0">
                  <a:pos x="1130" y="193"/>
                </a:cxn>
                <a:cxn ang="0">
                  <a:pos x="1083" y="239"/>
                </a:cxn>
                <a:cxn ang="0">
                  <a:pos x="1045" y="272"/>
                </a:cxn>
                <a:cxn ang="0">
                  <a:pos x="1017" y="296"/>
                </a:cxn>
                <a:cxn ang="0">
                  <a:pos x="977" y="322"/>
                </a:cxn>
                <a:cxn ang="0">
                  <a:pos x="952" y="340"/>
                </a:cxn>
                <a:cxn ang="0">
                  <a:pos x="905" y="365"/>
                </a:cxn>
                <a:cxn ang="0">
                  <a:pos x="871" y="385"/>
                </a:cxn>
                <a:cxn ang="0">
                  <a:pos x="796" y="409"/>
                </a:cxn>
                <a:cxn ang="0">
                  <a:pos x="738" y="421"/>
                </a:cxn>
                <a:cxn ang="0">
                  <a:pos x="654" y="429"/>
                </a:cxn>
                <a:cxn ang="0">
                  <a:pos x="589" y="429"/>
                </a:cxn>
                <a:cxn ang="0">
                  <a:pos x="550" y="425"/>
                </a:cxn>
                <a:cxn ang="0">
                  <a:pos x="498" y="415"/>
                </a:cxn>
                <a:cxn ang="0">
                  <a:pos x="418" y="389"/>
                </a:cxn>
                <a:cxn ang="0">
                  <a:pos x="358" y="365"/>
                </a:cxn>
                <a:cxn ang="0">
                  <a:pos x="300" y="332"/>
                </a:cxn>
                <a:cxn ang="0">
                  <a:pos x="262" y="305"/>
                </a:cxn>
                <a:cxn ang="0">
                  <a:pos x="221" y="272"/>
                </a:cxn>
                <a:cxn ang="0">
                  <a:pos x="180" y="235"/>
                </a:cxn>
                <a:cxn ang="0">
                  <a:pos x="150" y="208"/>
                </a:cxn>
                <a:cxn ang="0">
                  <a:pos x="126" y="178"/>
                </a:cxn>
                <a:cxn ang="0">
                  <a:pos x="87" y="133"/>
                </a:cxn>
                <a:cxn ang="0">
                  <a:pos x="57" y="89"/>
                </a:cxn>
                <a:cxn ang="0">
                  <a:pos x="0" y="0"/>
                </a:cxn>
              </a:cxnLst>
              <a:rect l="0" t="0" r="r" b="b"/>
              <a:pathLst>
                <a:path w="1266" h="429">
                  <a:moveTo>
                    <a:pt x="0" y="0"/>
                  </a:moveTo>
                  <a:lnTo>
                    <a:pt x="1266" y="0"/>
                  </a:lnTo>
                  <a:lnTo>
                    <a:pt x="1240" y="44"/>
                  </a:lnTo>
                  <a:lnTo>
                    <a:pt x="1209" y="97"/>
                  </a:lnTo>
                  <a:lnTo>
                    <a:pt x="1170" y="145"/>
                  </a:lnTo>
                  <a:lnTo>
                    <a:pt x="1130" y="193"/>
                  </a:lnTo>
                  <a:lnTo>
                    <a:pt x="1083" y="239"/>
                  </a:lnTo>
                  <a:lnTo>
                    <a:pt x="1045" y="272"/>
                  </a:lnTo>
                  <a:lnTo>
                    <a:pt x="1017" y="296"/>
                  </a:lnTo>
                  <a:lnTo>
                    <a:pt x="977" y="322"/>
                  </a:lnTo>
                  <a:lnTo>
                    <a:pt x="952" y="340"/>
                  </a:lnTo>
                  <a:lnTo>
                    <a:pt x="905" y="365"/>
                  </a:lnTo>
                  <a:lnTo>
                    <a:pt x="871" y="385"/>
                  </a:lnTo>
                  <a:lnTo>
                    <a:pt x="796" y="409"/>
                  </a:lnTo>
                  <a:lnTo>
                    <a:pt x="738" y="421"/>
                  </a:lnTo>
                  <a:lnTo>
                    <a:pt x="654" y="429"/>
                  </a:lnTo>
                  <a:lnTo>
                    <a:pt x="589" y="429"/>
                  </a:lnTo>
                  <a:lnTo>
                    <a:pt x="550" y="425"/>
                  </a:lnTo>
                  <a:lnTo>
                    <a:pt x="498" y="415"/>
                  </a:lnTo>
                  <a:lnTo>
                    <a:pt x="418" y="389"/>
                  </a:lnTo>
                  <a:lnTo>
                    <a:pt x="358" y="365"/>
                  </a:lnTo>
                  <a:lnTo>
                    <a:pt x="300" y="332"/>
                  </a:lnTo>
                  <a:lnTo>
                    <a:pt x="262" y="305"/>
                  </a:lnTo>
                  <a:lnTo>
                    <a:pt x="221" y="272"/>
                  </a:lnTo>
                  <a:lnTo>
                    <a:pt x="180" y="235"/>
                  </a:lnTo>
                  <a:lnTo>
                    <a:pt x="150" y="208"/>
                  </a:lnTo>
                  <a:lnTo>
                    <a:pt x="126" y="178"/>
                  </a:lnTo>
                  <a:lnTo>
                    <a:pt x="87" y="133"/>
                  </a:lnTo>
                  <a:lnTo>
                    <a:pt x="57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de-CH" sz="18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26" name="AutoShape 10"/>
            <p:cNvSpPr>
              <a:spLocks noChangeArrowheads="1"/>
            </p:cNvSpPr>
            <p:nvPr/>
          </p:nvSpPr>
          <p:spPr bwMode="auto">
            <a:xfrm rot="16200000">
              <a:off x="532643" y="1055489"/>
              <a:ext cx="695402" cy="534430"/>
            </a:xfrm>
            <a:prstGeom prst="moon">
              <a:avLst>
                <a:gd name="adj" fmla="val 44421"/>
              </a:avLst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CH" sz="18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27" name="AutoShape 11"/>
            <p:cNvSpPr>
              <a:spLocks noChangeArrowheads="1"/>
            </p:cNvSpPr>
            <p:nvPr/>
          </p:nvSpPr>
          <p:spPr bwMode="auto">
            <a:xfrm rot="16200000">
              <a:off x="687177" y="900036"/>
              <a:ext cx="386335" cy="534430"/>
            </a:xfrm>
            <a:prstGeom prst="moon">
              <a:avLst>
                <a:gd name="adj" fmla="val 50000"/>
              </a:avLst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CH" sz="18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28" name="AutoShape 12"/>
            <p:cNvSpPr>
              <a:spLocks noChangeArrowheads="1"/>
            </p:cNvSpPr>
            <p:nvPr/>
          </p:nvSpPr>
          <p:spPr bwMode="auto">
            <a:xfrm rot="16200000">
              <a:off x="297163" y="1349840"/>
              <a:ext cx="1165443" cy="534430"/>
            </a:xfrm>
            <a:prstGeom prst="moon">
              <a:avLst>
                <a:gd name="adj" fmla="val 24380"/>
              </a:avLst>
            </a:prstGeom>
            <a:solidFill>
              <a:srgbClr val="0033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CH" sz="18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29" name="Text Box 13"/>
            <p:cNvSpPr txBox="1">
              <a:spLocks noChangeArrowheads="1"/>
            </p:cNvSpPr>
            <p:nvPr/>
          </p:nvSpPr>
          <p:spPr bwMode="auto">
            <a:xfrm>
              <a:off x="664180" y="987421"/>
              <a:ext cx="431407" cy="193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0000"/>
                  </a:solidFill>
                  <a:latin typeface="AA-Constantia" panose="02030602050306030303" pitchFamily="18" charset="0"/>
                </a:rPr>
                <a:t>R</a:t>
              </a:r>
              <a:endParaRPr lang="en-US" sz="18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30" name="Text Box 14"/>
            <p:cNvSpPr txBox="1">
              <a:spLocks noChangeArrowheads="1"/>
            </p:cNvSpPr>
            <p:nvPr/>
          </p:nvSpPr>
          <p:spPr bwMode="auto">
            <a:xfrm>
              <a:off x="664180" y="1161272"/>
              <a:ext cx="431407" cy="193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800" dirty="0">
                  <a:solidFill>
                    <a:srgbClr val="000000"/>
                  </a:solidFill>
                  <a:latin typeface="AA-Constantia" panose="02030602050306030303" pitchFamily="18" charset="0"/>
                </a:rPr>
                <a:t>D</a:t>
              </a:r>
            </a:p>
          </p:txBody>
        </p:sp>
        <p:sp>
          <p:nvSpPr>
            <p:cNvPr id="131" name="Text Box 15"/>
            <p:cNvSpPr txBox="1">
              <a:spLocks noChangeArrowheads="1"/>
            </p:cNvSpPr>
            <p:nvPr/>
          </p:nvSpPr>
          <p:spPr bwMode="auto">
            <a:xfrm>
              <a:off x="663260" y="1391233"/>
              <a:ext cx="432327" cy="193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800" dirty="0">
                  <a:solidFill>
                    <a:srgbClr val="FFFFFF"/>
                  </a:solidFill>
                  <a:latin typeface="AA-Constantia" panose="02030602050306030303" pitchFamily="18" charset="0"/>
                </a:rPr>
                <a:t>I</a:t>
              </a:r>
            </a:p>
          </p:txBody>
        </p:sp>
        <p:sp>
          <p:nvSpPr>
            <p:cNvPr id="132" name="Text Box 16"/>
            <p:cNvSpPr txBox="1">
              <a:spLocks noChangeArrowheads="1"/>
            </p:cNvSpPr>
            <p:nvPr/>
          </p:nvSpPr>
          <p:spPr bwMode="auto">
            <a:xfrm>
              <a:off x="653142" y="1680984"/>
              <a:ext cx="480159" cy="193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FFFF"/>
                  </a:solidFill>
                  <a:latin typeface="AA-Constantia" panose="02030602050306030303" pitchFamily="18" charset="0"/>
                </a:rPr>
                <a:t>V</a:t>
              </a:r>
              <a:endParaRPr lang="en-US" sz="1800" dirty="0">
                <a:solidFill>
                  <a:srgbClr val="FFFFFF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33" name="Text Box 17"/>
            <p:cNvSpPr txBox="1">
              <a:spLocks noChangeArrowheads="1"/>
            </p:cNvSpPr>
            <p:nvPr/>
          </p:nvSpPr>
          <p:spPr bwMode="auto">
            <a:xfrm>
              <a:off x="688096" y="1974414"/>
              <a:ext cx="389095" cy="193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800" dirty="0">
                  <a:solidFill>
                    <a:srgbClr val="FFFFFF"/>
                  </a:solidFill>
                  <a:latin typeface="AA-Constantia" panose="02030602050306030303" pitchFamily="18" charset="0"/>
                </a:rPr>
                <a:t>G</a:t>
              </a:r>
            </a:p>
          </p:txBody>
        </p:sp>
        <p:sp>
          <p:nvSpPr>
            <p:cNvPr id="134" name="Line 18"/>
            <p:cNvSpPr>
              <a:spLocks noChangeShapeType="1"/>
            </p:cNvSpPr>
            <p:nvPr/>
          </p:nvSpPr>
          <p:spPr bwMode="auto">
            <a:xfrm>
              <a:off x="878504" y="1141035"/>
              <a:ext cx="920" cy="55191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sz="18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35" name="Line 19"/>
            <p:cNvSpPr>
              <a:spLocks noChangeShapeType="1"/>
            </p:cNvSpPr>
            <p:nvPr/>
          </p:nvSpPr>
          <p:spPr bwMode="auto">
            <a:xfrm flipH="1" flipV="1">
              <a:off x="876665" y="1322245"/>
              <a:ext cx="1840" cy="96584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sz="18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36" name="Line 20"/>
            <p:cNvSpPr>
              <a:spLocks noChangeShapeType="1"/>
            </p:cNvSpPr>
            <p:nvPr/>
          </p:nvSpPr>
          <p:spPr bwMode="auto">
            <a:xfrm>
              <a:off x="878504" y="1556805"/>
              <a:ext cx="920" cy="163732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sz="18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37" name="Line 21"/>
            <p:cNvSpPr>
              <a:spLocks noChangeShapeType="1"/>
            </p:cNvSpPr>
            <p:nvPr/>
          </p:nvSpPr>
          <p:spPr bwMode="auto">
            <a:xfrm>
              <a:off x="878504" y="1850235"/>
              <a:ext cx="920" cy="157293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sz="18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38" name="Line 22"/>
            <p:cNvSpPr>
              <a:spLocks noChangeShapeType="1"/>
            </p:cNvSpPr>
            <p:nvPr/>
          </p:nvSpPr>
          <p:spPr bwMode="auto">
            <a:xfrm>
              <a:off x="879424" y="2149185"/>
              <a:ext cx="920" cy="81866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sz="18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39" name="Line 23"/>
            <p:cNvSpPr>
              <a:spLocks noChangeShapeType="1"/>
            </p:cNvSpPr>
            <p:nvPr/>
          </p:nvSpPr>
          <p:spPr bwMode="auto">
            <a:xfrm>
              <a:off x="877584" y="970864"/>
              <a:ext cx="920" cy="55191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sz="18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</p:grpSp>
      <p:sp>
        <p:nvSpPr>
          <p:cNvPr id="158" name="Text Box 3"/>
          <p:cNvSpPr txBox="1">
            <a:spLocks noChangeArrowheads="1"/>
          </p:cNvSpPr>
          <p:nvPr/>
        </p:nvSpPr>
        <p:spPr bwMode="auto">
          <a:xfrm>
            <a:off x="446031" y="1092168"/>
            <a:ext cx="11826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dirty="0" smtClean="0">
                <a:solidFill>
                  <a:srgbClr val="993300"/>
                </a:solidFill>
                <a:latin typeface="AA-Constantia" panose="02030602050306030303" pitchFamily="18" charset="0"/>
              </a:rPr>
              <a:t>“Trickle”</a:t>
            </a:r>
            <a:endParaRPr lang="en-US" sz="1800" dirty="0">
              <a:solidFill>
                <a:srgbClr val="993300"/>
              </a:solidFill>
              <a:latin typeface="AA-Constantia" panose="02030602050306030303" pitchFamily="18" charset="0"/>
            </a:endParaRPr>
          </a:p>
        </p:txBody>
      </p:sp>
      <p:sp>
        <p:nvSpPr>
          <p:cNvPr id="159" name="Text Box 3"/>
          <p:cNvSpPr txBox="1">
            <a:spLocks noChangeArrowheads="1"/>
          </p:cNvSpPr>
          <p:nvPr/>
        </p:nvSpPr>
        <p:spPr bwMode="auto">
          <a:xfrm>
            <a:off x="5010156" y="1019142"/>
            <a:ext cx="23733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solidFill>
                  <a:srgbClr val="993300"/>
                </a:solidFill>
                <a:latin typeface="AA-Constantia" panose="02030602050306030303" pitchFamily="18" charset="0"/>
              </a:rPr>
              <a:t>“</a:t>
            </a:r>
            <a:r>
              <a:rPr lang="en-US" sz="1800" dirty="0" err="1" smtClean="0">
                <a:solidFill>
                  <a:srgbClr val="993300"/>
                </a:solidFill>
                <a:latin typeface="AA-Constantia" panose="02030602050306030303" pitchFamily="18" charset="0"/>
              </a:rPr>
              <a:t>Clusterfall</a:t>
            </a:r>
            <a:r>
              <a:rPr lang="en-US" sz="1800" dirty="0" smtClean="0">
                <a:solidFill>
                  <a:srgbClr val="993300"/>
                </a:solidFill>
                <a:latin typeface="AA-Constantia" panose="02030602050306030303" pitchFamily="18" charset="0"/>
              </a:rPr>
              <a:t>”</a:t>
            </a:r>
            <a:endParaRPr lang="en-US" sz="1800" dirty="0">
              <a:solidFill>
                <a:srgbClr val="993300"/>
              </a:solidFill>
              <a:latin typeface="AA-Constantia" panose="02030602050306030303" pitchFamily="18" charset="0"/>
            </a:endParaRPr>
          </a:p>
        </p:txBody>
      </p:sp>
      <p:grpSp>
        <p:nvGrpSpPr>
          <p:cNvPr id="178" name="Group 177"/>
          <p:cNvGrpSpPr/>
          <p:nvPr/>
        </p:nvGrpSpPr>
        <p:grpSpPr>
          <a:xfrm>
            <a:off x="5302260" y="1931967"/>
            <a:ext cx="1022364" cy="3125392"/>
            <a:chOff x="612669" y="917512"/>
            <a:chExt cx="534891" cy="1635175"/>
          </a:xfrm>
        </p:grpSpPr>
        <p:sp>
          <p:nvSpPr>
            <p:cNvPr id="179" name="Line 7"/>
            <p:cNvSpPr>
              <a:spLocks noChangeShapeType="1"/>
            </p:cNvSpPr>
            <p:nvPr/>
          </p:nvSpPr>
          <p:spPr bwMode="auto">
            <a:xfrm>
              <a:off x="881428" y="917512"/>
              <a:ext cx="0" cy="1635175"/>
            </a:xfrm>
            <a:prstGeom prst="line">
              <a:avLst/>
            </a:prstGeom>
            <a:noFill/>
            <a:ln w="28575">
              <a:solidFill>
                <a:srgbClr val="990000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de-CH" sz="18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80" name="AutoShape 8"/>
            <p:cNvSpPr>
              <a:spLocks noChangeArrowheads="1"/>
            </p:cNvSpPr>
            <p:nvPr/>
          </p:nvSpPr>
          <p:spPr bwMode="auto">
            <a:xfrm rot="16200000">
              <a:off x="383628" y="1206344"/>
              <a:ext cx="993432" cy="534430"/>
            </a:xfrm>
            <a:prstGeom prst="moon">
              <a:avLst>
                <a:gd name="adj" fmla="val 30250"/>
              </a:avLst>
            </a:prstGeom>
            <a:solidFill>
              <a:srgbClr val="00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CH" sz="18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81" name="Freeform 9"/>
            <p:cNvSpPr>
              <a:spLocks/>
            </p:cNvSpPr>
            <p:nvPr/>
          </p:nvSpPr>
          <p:spPr bwMode="auto">
            <a:xfrm>
              <a:off x="612669" y="975463"/>
              <a:ext cx="534430" cy="1913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66" y="0"/>
                </a:cxn>
                <a:cxn ang="0">
                  <a:pos x="1240" y="44"/>
                </a:cxn>
                <a:cxn ang="0">
                  <a:pos x="1209" y="97"/>
                </a:cxn>
                <a:cxn ang="0">
                  <a:pos x="1170" y="145"/>
                </a:cxn>
                <a:cxn ang="0">
                  <a:pos x="1130" y="193"/>
                </a:cxn>
                <a:cxn ang="0">
                  <a:pos x="1083" y="239"/>
                </a:cxn>
                <a:cxn ang="0">
                  <a:pos x="1045" y="272"/>
                </a:cxn>
                <a:cxn ang="0">
                  <a:pos x="1017" y="296"/>
                </a:cxn>
                <a:cxn ang="0">
                  <a:pos x="977" y="322"/>
                </a:cxn>
                <a:cxn ang="0">
                  <a:pos x="952" y="340"/>
                </a:cxn>
                <a:cxn ang="0">
                  <a:pos x="905" y="365"/>
                </a:cxn>
                <a:cxn ang="0">
                  <a:pos x="871" y="385"/>
                </a:cxn>
                <a:cxn ang="0">
                  <a:pos x="796" y="409"/>
                </a:cxn>
                <a:cxn ang="0">
                  <a:pos x="738" y="421"/>
                </a:cxn>
                <a:cxn ang="0">
                  <a:pos x="654" y="429"/>
                </a:cxn>
                <a:cxn ang="0">
                  <a:pos x="589" y="429"/>
                </a:cxn>
                <a:cxn ang="0">
                  <a:pos x="550" y="425"/>
                </a:cxn>
                <a:cxn ang="0">
                  <a:pos x="498" y="415"/>
                </a:cxn>
                <a:cxn ang="0">
                  <a:pos x="418" y="389"/>
                </a:cxn>
                <a:cxn ang="0">
                  <a:pos x="358" y="365"/>
                </a:cxn>
                <a:cxn ang="0">
                  <a:pos x="300" y="332"/>
                </a:cxn>
                <a:cxn ang="0">
                  <a:pos x="262" y="305"/>
                </a:cxn>
                <a:cxn ang="0">
                  <a:pos x="221" y="272"/>
                </a:cxn>
                <a:cxn ang="0">
                  <a:pos x="180" y="235"/>
                </a:cxn>
                <a:cxn ang="0">
                  <a:pos x="150" y="208"/>
                </a:cxn>
                <a:cxn ang="0">
                  <a:pos x="126" y="178"/>
                </a:cxn>
                <a:cxn ang="0">
                  <a:pos x="87" y="133"/>
                </a:cxn>
                <a:cxn ang="0">
                  <a:pos x="57" y="89"/>
                </a:cxn>
                <a:cxn ang="0">
                  <a:pos x="0" y="0"/>
                </a:cxn>
              </a:cxnLst>
              <a:rect l="0" t="0" r="r" b="b"/>
              <a:pathLst>
                <a:path w="1266" h="429">
                  <a:moveTo>
                    <a:pt x="0" y="0"/>
                  </a:moveTo>
                  <a:lnTo>
                    <a:pt x="1266" y="0"/>
                  </a:lnTo>
                  <a:lnTo>
                    <a:pt x="1240" y="44"/>
                  </a:lnTo>
                  <a:lnTo>
                    <a:pt x="1209" y="97"/>
                  </a:lnTo>
                  <a:lnTo>
                    <a:pt x="1170" y="145"/>
                  </a:lnTo>
                  <a:lnTo>
                    <a:pt x="1130" y="193"/>
                  </a:lnTo>
                  <a:lnTo>
                    <a:pt x="1083" y="239"/>
                  </a:lnTo>
                  <a:lnTo>
                    <a:pt x="1045" y="272"/>
                  </a:lnTo>
                  <a:lnTo>
                    <a:pt x="1017" y="296"/>
                  </a:lnTo>
                  <a:lnTo>
                    <a:pt x="977" y="322"/>
                  </a:lnTo>
                  <a:lnTo>
                    <a:pt x="952" y="340"/>
                  </a:lnTo>
                  <a:lnTo>
                    <a:pt x="905" y="365"/>
                  </a:lnTo>
                  <a:lnTo>
                    <a:pt x="871" y="385"/>
                  </a:lnTo>
                  <a:lnTo>
                    <a:pt x="796" y="409"/>
                  </a:lnTo>
                  <a:lnTo>
                    <a:pt x="738" y="421"/>
                  </a:lnTo>
                  <a:lnTo>
                    <a:pt x="654" y="429"/>
                  </a:lnTo>
                  <a:lnTo>
                    <a:pt x="589" y="429"/>
                  </a:lnTo>
                  <a:lnTo>
                    <a:pt x="550" y="425"/>
                  </a:lnTo>
                  <a:lnTo>
                    <a:pt x="498" y="415"/>
                  </a:lnTo>
                  <a:lnTo>
                    <a:pt x="418" y="389"/>
                  </a:lnTo>
                  <a:lnTo>
                    <a:pt x="358" y="365"/>
                  </a:lnTo>
                  <a:lnTo>
                    <a:pt x="300" y="332"/>
                  </a:lnTo>
                  <a:lnTo>
                    <a:pt x="262" y="305"/>
                  </a:lnTo>
                  <a:lnTo>
                    <a:pt x="221" y="272"/>
                  </a:lnTo>
                  <a:lnTo>
                    <a:pt x="180" y="235"/>
                  </a:lnTo>
                  <a:lnTo>
                    <a:pt x="150" y="208"/>
                  </a:lnTo>
                  <a:lnTo>
                    <a:pt x="126" y="178"/>
                  </a:lnTo>
                  <a:lnTo>
                    <a:pt x="87" y="133"/>
                  </a:lnTo>
                  <a:lnTo>
                    <a:pt x="57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de-CH" sz="18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82" name="AutoShape 10"/>
            <p:cNvSpPr>
              <a:spLocks noChangeArrowheads="1"/>
            </p:cNvSpPr>
            <p:nvPr/>
          </p:nvSpPr>
          <p:spPr bwMode="auto">
            <a:xfrm rot="16200000">
              <a:off x="532643" y="1055489"/>
              <a:ext cx="695402" cy="534430"/>
            </a:xfrm>
            <a:prstGeom prst="moon">
              <a:avLst>
                <a:gd name="adj" fmla="val 44421"/>
              </a:avLst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CH" sz="18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83" name="AutoShape 11"/>
            <p:cNvSpPr>
              <a:spLocks noChangeArrowheads="1"/>
            </p:cNvSpPr>
            <p:nvPr/>
          </p:nvSpPr>
          <p:spPr bwMode="auto">
            <a:xfrm rot="16200000">
              <a:off x="687177" y="900036"/>
              <a:ext cx="386335" cy="534430"/>
            </a:xfrm>
            <a:prstGeom prst="moon">
              <a:avLst>
                <a:gd name="adj" fmla="val 50000"/>
              </a:avLst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CH" sz="18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84" name="AutoShape 12"/>
            <p:cNvSpPr>
              <a:spLocks noChangeArrowheads="1"/>
            </p:cNvSpPr>
            <p:nvPr/>
          </p:nvSpPr>
          <p:spPr bwMode="auto">
            <a:xfrm rot="16200000">
              <a:off x="297163" y="1349840"/>
              <a:ext cx="1165443" cy="534430"/>
            </a:xfrm>
            <a:prstGeom prst="moon">
              <a:avLst>
                <a:gd name="adj" fmla="val 24380"/>
              </a:avLst>
            </a:prstGeom>
            <a:solidFill>
              <a:srgbClr val="0033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CH" sz="18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85" name="Text Box 13"/>
            <p:cNvSpPr txBox="1">
              <a:spLocks noChangeArrowheads="1"/>
            </p:cNvSpPr>
            <p:nvPr/>
          </p:nvSpPr>
          <p:spPr bwMode="auto">
            <a:xfrm>
              <a:off x="664180" y="987421"/>
              <a:ext cx="431407" cy="193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0000"/>
                  </a:solidFill>
                  <a:latin typeface="AA-Constantia" panose="02030602050306030303" pitchFamily="18" charset="0"/>
                </a:rPr>
                <a:t>R</a:t>
              </a:r>
              <a:endParaRPr lang="en-US" sz="18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86" name="Text Box 14"/>
            <p:cNvSpPr txBox="1">
              <a:spLocks noChangeArrowheads="1"/>
            </p:cNvSpPr>
            <p:nvPr/>
          </p:nvSpPr>
          <p:spPr bwMode="auto">
            <a:xfrm>
              <a:off x="664180" y="1161272"/>
              <a:ext cx="431407" cy="193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800" dirty="0">
                  <a:solidFill>
                    <a:srgbClr val="000000"/>
                  </a:solidFill>
                  <a:latin typeface="AA-Constantia" panose="02030602050306030303" pitchFamily="18" charset="0"/>
                </a:rPr>
                <a:t>D</a:t>
              </a:r>
            </a:p>
          </p:txBody>
        </p:sp>
        <p:sp>
          <p:nvSpPr>
            <p:cNvPr id="187" name="Text Box 15"/>
            <p:cNvSpPr txBox="1">
              <a:spLocks noChangeArrowheads="1"/>
            </p:cNvSpPr>
            <p:nvPr/>
          </p:nvSpPr>
          <p:spPr bwMode="auto">
            <a:xfrm>
              <a:off x="663260" y="1391233"/>
              <a:ext cx="432327" cy="193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800" dirty="0">
                  <a:solidFill>
                    <a:srgbClr val="FFFFFF"/>
                  </a:solidFill>
                  <a:latin typeface="AA-Constantia" panose="02030602050306030303" pitchFamily="18" charset="0"/>
                </a:rPr>
                <a:t>I</a:t>
              </a:r>
            </a:p>
          </p:txBody>
        </p:sp>
        <p:sp>
          <p:nvSpPr>
            <p:cNvPr id="188" name="Text Box 16"/>
            <p:cNvSpPr txBox="1">
              <a:spLocks noChangeArrowheads="1"/>
            </p:cNvSpPr>
            <p:nvPr/>
          </p:nvSpPr>
          <p:spPr bwMode="auto">
            <a:xfrm>
              <a:off x="653142" y="1680984"/>
              <a:ext cx="480159" cy="193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FFFF"/>
                  </a:solidFill>
                  <a:latin typeface="AA-Constantia" panose="02030602050306030303" pitchFamily="18" charset="0"/>
                </a:rPr>
                <a:t>V</a:t>
              </a:r>
              <a:endParaRPr lang="en-US" sz="1800" dirty="0">
                <a:solidFill>
                  <a:srgbClr val="FFFFFF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89" name="Text Box 17"/>
            <p:cNvSpPr txBox="1">
              <a:spLocks noChangeArrowheads="1"/>
            </p:cNvSpPr>
            <p:nvPr/>
          </p:nvSpPr>
          <p:spPr bwMode="auto">
            <a:xfrm>
              <a:off x="688096" y="1974414"/>
              <a:ext cx="389095" cy="193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800" dirty="0">
                  <a:solidFill>
                    <a:srgbClr val="FFFFFF"/>
                  </a:solidFill>
                  <a:latin typeface="AA-Constantia" panose="02030602050306030303" pitchFamily="18" charset="0"/>
                </a:rPr>
                <a:t>G</a:t>
              </a:r>
            </a:p>
          </p:txBody>
        </p:sp>
        <p:sp>
          <p:nvSpPr>
            <p:cNvPr id="190" name="Line 18"/>
            <p:cNvSpPr>
              <a:spLocks noChangeShapeType="1"/>
            </p:cNvSpPr>
            <p:nvPr/>
          </p:nvSpPr>
          <p:spPr bwMode="auto">
            <a:xfrm>
              <a:off x="878504" y="1141035"/>
              <a:ext cx="920" cy="55191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sz="18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91" name="Line 19"/>
            <p:cNvSpPr>
              <a:spLocks noChangeShapeType="1"/>
            </p:cNvSpPr>
            <p:nvPr/>
          </p:nvSpPr>
          <p:spPr bwMode="auto">
            <a:xfrm flipH="1" flipV="1">
              <a:off x="876665" y="1322245"/>
              <a:ext cx="1840" cy="96584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sz="18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92" name="Line 20"/>
            <p:cNvSpPr>
              <a:spLocks noChangeShapeType="1"/>
            </p:cNvSpPr>
            <p:nvPr/>
          </p:nvSpPr>
          <p:spPr bwMode="auto">
            <a:xfrm>
              <a:off x="878504" y="1556805"/>
              <a:ext cx="920" cy="163732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sz="18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93" name="Line 21"/>
            <p:cNvSpPr>
              <a:spLocks noChangeShapeType="1"/>
            </p:cNvSpPr>
            <p:nvPr/>
          </p:nvSpPr>
          <p:spPr bwMode="auto">
            <a:xfrm>
              <a:off x="878504" y="1850235"/>
              <a:ext cx="920" cy="157293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sz="18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94" name="Line 22"/>
            <p:cNvSpPr>
              <a:spLocks noChangeShapeType="1"/>
            </p:cNvSpPr>
            <p:nvPr/>
          </p:nvSpPr>
          <p:spPr bwMode="auto">
            <a:xfrm>
              <a:off x="879424" y="2149185"/>
              <a:ext cx="920" cy="81866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sz="18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95" name="Line 23"/>
            <p:cNvSpPr>
              <a:spLocks noChangeShapeType="1"/>
            </p:cNvSpPr>
            <p:nvPr/>
          </p:nvSpPr>
          <p:spPr bwMode="auto">
            <a:xfrm>
              <a:off x="877584" y="970864"/>
              <a:ext cx="920" cy="55191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sz="18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</p:grpSp>
      <p:grpSp>
        <p:nvGrpSpPr>
          <p:cNvPr id="196" name="Group 195"/>
          <p:cNvGrpSpPr/>
          <p:nvPr/>
        </p:nvGrpSpPr>
        <p:grpSpPr>
          <a:xfrm>
            <a:off x="6945345" y="1931967"/>
            <a:ext cx="1022364" cy="3125392"/>
            <a:chOff x="612669" y="917512"/>
            <a:chExt cx="534891" cy="1635175"/>
          </a:xfrm>
        </p:grpSpPr>
        <p:sp>
          <p:nvSpPr>
            <p:cNvPr id="197" name="Line 7"/>
            <p:cNvSpPr>
              <a:spLocks noChangeShapeType="1"/>
            </p:cNvSpPr>
            <p:nvPr/>
          </p:nvSpPr>
          <p:spPr bwMode="auto">
            <a:xfrm>
              <a:off x="881428" y="917512"/>
              <a:ext cx="0" cy="1635175"/>
            </a:xfrm>
            <a:prstGeom prst="line">
              <a:avLst/>
            </a:prstGeom>
            <a:noFill/>
            <a:ln w="28575">
              <a:solidFill>
                <a:srgbClr val="990000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de-CH" sz="18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98" name="AutoShape 8"/>
            <p:cNvSpPr>
              <a:spLocks noChangeArrowheads="1"/>
            </p:cNvSpPr>
            <p:nvPr/>
          </p:nvSpPr>
          <p:spPr bwMode="auto">
            <a:xfrm rot="16200000">
              <a:off x="383628" y="1206344"/>
              <a:ext cx="993432" cy="534430"/>
            </a:xfrm>
            <a:prstGeom prst="moon">
              <a:avLst>
                <a:gd name="adj" fmla="val 30250"/>
              </a:avLst>
            </a:prstGeom>
            <a:solidFill>
              <a:srgbClr val="00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CH" sz="18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99" name="Freeform 9"/>
            <p:cNvSpPr>
              <a:spLocks/>
            </p:cNvSpPr>
            <p:nvPr/>
          </p:nvSpPr>
          <p:spPr bwMode="auto">
            <a:xfrm>
              <a:off x="612669" y="975463"/>
              <a:ext cx="534430" cy="1913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66" y="0"/>
                </a:cxn>
                <a:cxn ang="0">
                  <a:pos x="1240" y="44"/>
                </a:cxn>
                <a:cxn ang="0">
                  <a:pos x="1209" y="97"/>
                </a:cxn>
                <a:cxn ang="0">
                  <a:pos x="1170" y="145"/>
                </a:cxn>
                <a:cxn ang="0">
                  <a:pos x="1130" y="193"/>
                </a:cxn>
                <a:cxn ang="0">
                  <a:pos x="1083" y="239"/>
                </a:cxn>
                <a:cxn ang="0">
                  <a:pos x="1045" y="272"/>
                </a:cxn>
                <a:cxn ang="0">
                  <a:pos x="1017" y="296"/>
                </a:cxn>
                <a:cxn ang="0">
                  <a:pos x="977" y="322"/>
                </a:cxn>
                <a:cxn ang="0">
                  <a:pos x="952" y="340"/>
                </a:cxn>
                <a:cxn ang="0">
                  <a:pos x="905" y="365"/>
                </a:cxn>
                <a:cxn ang="0">
                  <a:pos x="871" y="385"/>
                </a:cxn>
                <a:cxn ang="0">
                  <a:pos x="796" y="409"/>
                </a:cxn>
                <a:cxn ang="0">
                  <a:pos x="738" y="421"/>
                </a:cxn>
                <a:cxn ang="0">
                  <a:pos x="654" y="429"/>
                </a:cxn>
                <a:cxn ang="0">
                  <a:pos x="589" y="429"/>
                </a:cxn>
                <a:cxn ang="0">
                  <a:pos x="550" y="425"/>
                </a:cxn>
                <a:cxn ang="0">
                  <a:pos x="498" y="415"/>
                </a:cxn>
                <a:cxn ang="0">
                  <a:pos x="418" y="389"/>
                </a:cxn>
                <a:cxn ang="0">
                  <a:pos x="358" y="365"/>
                </a:cxn>
                <a:cxn ang="0">
                  <a:pos x="300" y="332"/>
                </a:cxn>
                <a:cxn ang="0">
                  <a:pos x="262" y="305"/>
                </a:cxn>
                <a:cxn ang="0">
                  <a:pos x="221" y="272"/>
                </a:cxn>
                <a:cxn ang="0">
                  <a:pos x="180" y="235"/>
                </a:cxn>
                <a:cxn ang="0">
                  <a:pos x="150" y="208"/>
                </a:cxn>
                <a:cxn ang="0">
                  <a:pos x="126" y="178"/>
                </a:cxn>
                <a:cxn ang="0">
                  <a:pos x="87" y="133"/>
                </a:cxn>
                <a:cxn ang="0">
                  <a:pos x="57" y="89"/>
                </a:cxn>
                <a:cxn ang="0">
                  <a:pos x="0" y="0"/>
                </a:cxn>
              </a:cxnLst>
              <a:rect l="0" t="0" r="r" b="b"/>
              <a:pathLst>
                <a:path w="1266" h="429">
                  <a:moveTo>
                    <a:pt x="0" y="0"/>
                  </a:moveTo>
                  <a:lnTo>
                    <a:pt x="1266" y="0"/>
                  </a:lnTo>
                  <a:lnTo>
                    <a:pt x="1240" y="44"/>
                  </a:lnTo>
                  <a:lnTo>
                    <a:pt x="1209" y="97"/>
                  </a:lnTo>
                  <a:lnTo>
                    <a:pt x="1170" y="145"/>
                  </a:lnTo>
                  <a:lnTo>
                    <a:pt x="1130" y="193"/>
                  </a:lnTo>
                  <a:lnTo>
                    <a:pt x="1083" y="239"/>
                  </a:lnTo>
                  <a:lnTo>
                    <a:pt x="1045" y="272"/>
                  </a:lnTo>
                  <a:lnTo>
                    <a:pt x="1017" y="296"/>
                  </a:lnTo>
                  <a:lnTo>
                    <a:pt x="977" y="322"/>
                  </a:lnTo>
                  <a:lnTo>
                    <a:pt x="952" y="340"/>
                  </a:lnTo>
                  <a:lnTo>
                    <a:pt x="905" y="365"/>
                  </a:lnTo>
                  <a:lnTo>
                    <a:pt x="871" y="385"/>
                  </a:lnTo>
                  <a:lnTo>
                    <a:pt x="796" y="409"/>
                  </a:lnTo>
                  <a:lnTo>
                    <a:pt x="738" y="421"/>
                  </a:lnTo>
                  <a:lnTo>
                    <a:pt x="654" y="429"/>
                  </a:lnTo>
                  <a:lnTo>
                    <a:pt x="589" y="429"/>
                  </a:lnTo>
                  <a:lnTo>
                    <a:pt x="550" y="425"/>
                  </a:lnTo>
                  <a:lnTo>
                    <a:pt x="498" y="415"/>
                  </a:lnTo>
                  <a:lnTo>
                    <a:pt x="418" y="389"/>
                  </a:lnTo>
                  <a:lnTo>
                    <a:pt x="358" y="365"/>
                  </a:lnTo>
                  <a:lnTo>
                    <a:pt x="300" y="332"/>
                  </a:lnTo>
                  <a:lnTo>
                    <a:pt x="262" y="305"/>
                  </a:lnTo>
                  <a:lnTo>
                    <a:pt x="221" y="272"/>
                  </a:lnTo>
                  <a:lnTo>
                    <a:pt x="180" y="235"/>
                  </a:lnTo>
                  <a:lnTo>
                    <a:pt x="150" y="208"/>
                  </a:lnTo>
                  <a:lnTo>
                    <a:pt x="126" y="178"/>
                  </a:lnTo>
                  <a:lnTo>
                    <a:pt x="87" y="133"/>
                  </a:lnTo>
                  <a:lnTo>
                    <a:pt x="57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de-CH" sz="18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200" name="AutoShape 10"/>
            <p:cNvSpPr>
              <a:spLocks noChangeArrowheads="1"/>
            </p:cNvSpPr>
            <p:nvPr/>
          </p:nvSpPr>
          <p:spPr bwMode="auto">
            <a:xfrm rot="16200000">
              <a:off x="532643" y="1055489"/>
              <a:ext cx="695402" cy="534430"/>
            </a:xfrm>
            <a:prstGeom prst="moon">
              <a:avLst>
                <a:gd name="adj" fmla="val 44421"/>
              </a:avLst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CH" sz="18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201" name="AutoShape 11"/>
            <p:cNvSpPr>
              <a:spLocks noChangeArrowheads="1"/>
            </p:cNvSpPr>
            <p:nvPr/>
          </p:nvSpPr>
          <p:spPr bwMode="auto">
            <a:xfrm rot="16200000">
              <a:off x="687177" y="900036"/>
              <a:ext cx="386335" cy="534430"/>
            </a:xfrm>
            <a:prstGeom prst="moon">
              <a:avLst>
                <a:gd name="adj" fmla="val 50000"/>
              </a:avLst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CH" sz="18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202" name="AutoShape 12"/>
            <p:cNvSpPr>
              <a:spLocks noChangeArrowheads="1"/>
            </p:cNvSpPr>
            <p:nvPr/>
          </p:nvSpPr>
          <p:spPr bwMode="auto">
            <a:xfrm rot="16200000">
              <a:off x="297163" y="1349840"/>
              <a:ext cx="1165443" cy="534430"/>
            </a:xfrm>
            <a:prstGeom prst="moon">
              <a:avLst>
                <a:gd name="adj" fmla="val 24380"/>
              </a:avLst>
            </a:prstGeom>
            <a:solidFill>
              <a:srgbClr val="0033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CH" sz="18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203" name="Text Box 13"/>
            <p:cNvSpPr txBox="1">
              <a:spLocks noChangeArrowheads="1"/>
            </p:cNvSpPr>
            <p:nvPr/>
          </p:nvSpPr>
          <p:spPr bwMode="auto">
            <a:xfrm>
              <a:off x="664180" y="987421"/>
              <a:ext cx="431407" cy="193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0000"/>
                  </a:solidFill>
                  <a:latin typeface="AA-Constantia" panose="02030602050306030303" pitchFamily="18" charset="0"/>
                </a:rPr>
                <a:t>R</a:t>
              </a:r>
              <a:endParaRPr lang="en-US" sz="18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204" name="Text Box 14"/>
            <p:cNvSpPr txBox="1">
              <a:spLocks noChangeArrowheads="1"/>
            </p:cNvSpPr>
            <p:nvPr/>
          </p:nvSpPr>
          <p:spPr bwMode="auto">
            <a:xfrm>
              <a:off x="664180" y="1161272"/>
              <a:ext cx="431407" cy="193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800" dirty="0">
                  <a:solidFill>
                    <a:srgbClr val="000000"/>
                  </a:solidFill>
                  <a:latin typeface="AA-Constantia" panose="02030602050306030303" pitchFamily="18" charset="0"/>
                </a:rPr>
                <a:t>D</a:t>
              </a:r>
            </a:p>
          </p:txBody>
        </p:sp>
        <p:sp>
          <p:nvSpPr>
            <p:cNvPr id="205" name="Text Box 15"/>
            <p:cNvSpPr txBox="1">
              <a:spLocks noChangeArrowheads="1"/>
            </p:cNvSpPr>
            <p:nvPr/>
          </p:nvSpPr>
          <p:spPr bwMode="auto">
            <a:xfrm>
              <a:off x="663260" y="1391233"/>
              <a:ext cx="432327" cy="193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800" dirty="0">
                  <a:solidFill>
                    <a:srgbClr val="FFFFFF"/>
                  </a:solidFill>
                  <a:latin typeface="AA-Constantia" panose="02030602050306030303" pitchFamily="18" charset="0"/>
                </a:rPr>
                <a:t>I</a:t>
              </a:r>
            </a:p>
          </p:txBody>
        </p:sp>
        <p:sp>
          <p:nvSpPr>
            <p:cNvPr id="206" name="Text Box 16"/>
            <p:cNvSpPr txBox="1">
              <a:spLocks noChangeArrowheads="1"/>
            </p:cNvSpPr>
            <p:nvPr/>
          </p:nvSpPr>
          <p:spPr bwMode="auto">
            <a:xfrm>
              <a:off x="653142" y="1680984"/>
              <a:ext cx="480159" cy="193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FFFF"/>
                  </a:solidFill>
                  <a:latin typeface="AA-Constantia" panose="02030602050306030303" pitchFamily="18" charset="0"/>
                </a:rPr>
                <a:t>V</a:t>
              </a:r>
              <a:endParaRPr lang="en-US" sz="1800" dirty="0">
                <a:solidFill>
                  <a:srgbClr val="FFFFFF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207" name="Text Box 17"/>
            <p:cNvSpPr txBox="1">
              <a:spLocks noChangeArrowheads="1"/>
            </p:cNvSpPr>
            <p:nvPr/>
          </p:nvSpPr>
          <p:spPr bwMode="auto">
            <a:xfrm>
              <a:off x="688096" y="1974414"/>
              <a:ext cx="389095" cy="193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800" dirty="0">
                  <a:solidFill>
                    <a:srgbClr val="FFFFFF"/>
                  </a:solidFill>
                  <a:latin typeface="AA-Constantia" panose="02030602050306030303" pitchFamily="18" charset="0"/>
                </a:rPr>
                <a:t>G</a:t>
              </a:r>
            </a:p>
          </p:txBody>
        </p:sp>
        <p:sp>
          <p:nvSpPr>
            <p:cNvPr id="208" name="Line 18"/>
            <p:cNvSpPr>
              <a:spLocks noChangeShapeType="1"/>
            </p:cNvSpPr>
            <p:nvPr/>
          </p:nvSpPr>
          <p:spPr bwMode="auto">
            <a:xfrm>
              <a:off x="878504" y="1141035"/>
              <a:ext cx="920" cy="55191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sz="18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209" name="Line 19"/>
            <p:cNvSpPr>
              <a:spLocks noChangeShapeType="1"/>
            </p:cNvSpPr>
            <p:nvPr/>
          </p:nvSpPr>
          <p:spPr bwMode="auto">
            <a:xfrm flipH="1" flipV="1">
              <a:off x="876665" y="1322245"/>
              <a:ext cx="1840" cy="96584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sz="18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210" name="Line 20"/>
            <p:cNvSpPr>
              <a:spLocks noChangeShapeType="1"/>
            </p:cNvSpPr>
            <p:nvPr/>
          </p:nvSpPr>
          <p:spPr bwMode="auto">
            <a:xfrm>
              <a:off x="878504" y="1556805"/>
              <a:ext cx="920" cy="163732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sz="18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211" name="Line 21"/>
            <p:cNvSpPr>
              <a:spLocks noChangeShapeType="1"/>
            </p:cNvSpPr>
            <p:nvPr/>
          </p:nvSpPr>
          <p:spPr bwMode="auto">
            <a:xfrm>
              <a:off x="878504" y="1850235"/>
              <a:ext cx="920" cy="157293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sz="18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212" name="Line 22"/>
            <p:cNvSpPr>
              <a:spLocks noChangeShapeType="1"/>
            </p:cNvSpPr>
            <p:nvPr/>
          </p:nvSpPr>
          <p:spPr bwMode="auto">
            <a:xfrm>
              <a:off x="879424" y="2149185"/>
              <a:ext cx="920" cy="81866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sz="18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213" name="Line 23"/>
            <p:cNvSpPr>
              <a:spLocks noChangeShapeType="1"/>
            </p:cNvSpPr>
            <p:nvPr/>
          </p:nvSpPr>
          <p:spPr bwMode="auto">
            <a:xfrm>
              <a:off x="877584" y="970864"/>
              <a:ext cx="920" cy="55191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sz="18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</p:grpSp>
      <p:sp>
        <p:nvSpPr>
          <p:cNvPr id="214" name="Text Box 3"/>
          <p:cNvSpPr txBox="1">
            <a:spLocks noChangeArrowheads="1"/>
          </p:cNvSpPr>
          <p:nvPr/>
        </p:nvSpPr>
        <p:spPr bwMode="auto">
          <a:xfrm>
            <a:off x="3403584" y="5218137"/>
            <a:ext cx="11826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i="1" dirty="0">
                <a:solidFill>
                  <a:srgbClr val="000000"/>
                </a:solidFill>
                <a:latin typeface="AA-Constantia" panose="02030602050306030303" pitchFamily="18" charset="0"/>
              </a:rPr>
              <a:t>Cluster 1</a:t>
            </a:r>
          </a:p>
        </p:txBody>
      </p:sp>
      <p:sp>
        <p:nvSpPr>
          <p:cNvPr id="215" name="Text Box 3"/>
          <p:cNvSpPr txBox="1">
            <a:spLocks noChangeArrowheads="1"/>
          </p:cNvSpPr>
          <p:nvPr/>
        </p:nvSpPr>
        <p:spPr bwMode="auto">
          <a:xfrm>
            <a:off x="5265747" y="5218137"/>
            <a:ext cx="11826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i="1" dirty="0">
                <a:solidFill>
                  <a:srgbClr val="000000"/>
                </a:solidFill>
                <a:latin typeface="AA-Constantia" panose="02030602050306030303" pitchFamily="18" charset="0"/>
              </a:rPr>
              <a:t>Cluster </a:t>
            </a:r>
            <a:r>
              <a:rPr lang="en-US" sz="1400" i="1" dirty="0" smtClean="0">
                <a:solidFill>
                  <a:srgbClr val="000000"/>
                </a:solidFill>
                <a:latin typeface="AA-Constantia" panose="02030602050306030303" pitchFamily="18" charset="0"/>
              </a:rPr>
              <a:t>2</a:t>
            </a:r>
            <a:endParaRPr lang="en-US" sz="1400" i="1" dirty="0">
              <a:solidFill>
                <a:srgbClr val="000000"/>
              </a:solidFill>
              <a:latin typeface="AA-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22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79" grpId="0"/>
      <p:bldP spid="536580" grpId="0"/>
      <p:bldP spid="158" grpId="0"/>
      <p:bldP spid="159" grpId="0"/>
      <p:bldP spid="214" grpId="0"/>
      <p:bldP spid="2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rearrangement</a:t>
            </a:r>
            <a:endParaRPr lang="en-US" dirty="0"/>
          </a:p>
        </p:txBody>
      </p:sp>
      <p:sp>
        <p:nvSpPr>
          <p:cNvPr id="536579" name="Text Box 3"/>
          <p:cNvSpPr txBox="1">
            <a:spLocks noChangeArrowheads="1"/>
          </p:cNvSpPr>
          <p:nvPr/>
        </p:nvSpPr>
        <p:spPr bwMode="auto">
          <a:xfrm>
            <a:off x="1433455" y="690525"/>
            <a:ext cx="11826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i="1" dirty="0">
                <a:solidFill>
                  <a:srgbClr val="000000"/>
                </a:solidFill>
                <a:latin typeface="AA-Constantia" panose="02030602050306030303" pitchFamily="18" charset="0"/>
              </a:rPr>
              <a:t>Cluster 1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73005" y="809587"/>
            <a:ext cx="1108075" cy="2408238"/>
            <a:chOff x="884" y="2274"/>
            <a:chExt cx="698" cy="1517"/>
          </a:xfrm>
        </p:grpSpPr>
        <p:sp>
          <p:nvSpPr>
            <p:cNvPr id="536582" name="Freeform 6"/>
            <p:cNvSpPr>
              <a:spLocks/>
            </p:cNvSpPr>
            <p:nvPr/>
          </p:nvSpPr>
          <p:spPr bwMode="auto">
            <a:xfrm>
              <a:off x="1330" y="2410"/>
              <a:ext cx="252" cy="1142"/>
            </a:xfrm>
            <a:custGeom>
              <a:avLst/>
              <a:gdLst/>
              <a:ahLst/>
              <a:cxnLst>
                <a:cxn ang="0">
                  <a:pos x="0" y="2353"/>
                </a:cxn>
                <a:cxn ang="0">
                  <a:pos x="365" y="1996"/>
                </a:cxn>
                <a:cxn ang="0">
                  <a:pos x="530" y="1370"/>
                </a:cxn>
                <a:cxn ang="0">
                  <a:pos x="480" y="329"/>
                </a:cxn>
                <a:cxn ang="0">
                  <a:pos x="308" y="0"/>
                </a:cxn>
              </a:cxnLst>
              <a:rect l="0" t="0" r="r" b="b"/>
              <a:pathLst>
                <a:path w="549" h="2353">
                  <a:moveTo>
                    <a:pt x="0" y="2353"/>
                  </a:moveTo>
                  <a:cubicBezTo>
                    <a:pt x="61" y="2294"/>
                    <a:pt x="277" y="2160"/>
                    <a:pt x="365" y="1996"/>
                  </a:cubicBezTo>
                  <a:cubicBezTo>
                    <a:pt x="453" y="1832"/>
                    <a:pt x="511" y="1648"/>
                    <a:pt x="530" y="1370"/>
                  </a:cubicBezTo>
                  <a:cubicBezTo>
                    <a:pt x="549" y="1092"/>
                    <a:pt x="517" y="556"/>
                    <a:pt x="480" y="329"/>
                  </a:cubicBezTo>
                  <a:cubicBezTo>
                    <a:pt x="443" y="101"/>
                    <a:pt x="344" y="68"/>
                    <a:pt x="308" y="0"/>
                  </a:cubicBezTo>
                </a:path>
              </a:pathLst>
            </a:custGeom>
            <a:noFill/>
            <a:ln w="38100" cmpd="sng">
              <a:solidFill>
                <a:srgbClr val="990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536583" name="Line 7"/>
            <p:cNvSpPr>
              <a:spLocks noChangeShapeType="1"/>
            </p:cNvSpPr>
            <p:nvPr/>
          </p:nvSpPr>
          <p:spPr bwMode="auto">
            <a:xfrm>
              <a:off x="1171" y="2274"/>
              <a:ext cx="4" cy="1517"/>
            </a:xfrm>
            <a:prstGeom prst="line">
              <a:avLst/>
            </a:prstGeom>
            <a:noFill/>
            <a:ln w="28575">
              <a:solidFill>
                <a:srgbClr val="990000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536584" name="AutoShape 8"/>
            <p:cNvSpPr>
              <a:spLocks noChangeArrowheads="1"/>
            </p:cNvSpPr>
            <p:nvPr/>
          </p:nvSpPr>
          <p:spPr bwMode="auto">
            <a:xfrm rot="16200000">
              <a:off x="635" y="2588"/>
              <a:ext cx="1080" cy="581"/>
            </a:xfrm>
            <a:prstGeom prst="moon">
              <a:avLst>
                <a:gd name="adj" fmla="val 30250"/>
              </a:avLst>
            </a:prstGeom>
            <a:solidFill>
              <a:srgbClr val="00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536585" name="Freeform 9"/>
            <p:cNvSpPr>
              <a:spLocks/>
            </p:cNvSpPr>
            <p:nvPr/>
          </p:nvSpPr>
          <p:spPr bwMode="auto">
            <a:xfrm>
              <a:off x="884" y="2337"/>
              <a:ext cx="581" cy="2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66" y="0"/>
                </a:cxn>
                <a:cxn ang="0">
                  <a:pos x="1240" y="44"/>
                </a:cxn>
                <a:cxn ang="0">
                  <a:pos x="1209" y="97"/>
                </a:cxn>
                <a:cxn ang="0">
                  <a:pos x="1170" y="145"/>
                </a:cxn>
                <a:cxn ang="0">
                  <a:pos x="1130" y="193"/>
                </a:cxn>
                <a:cxn ang="0">
                  <a:pos x="1083" y="239"/>
                </a:cxn>
                <a:cxn ang="0">
                  <a:pos x="1045" y="272"/>
                </a:cxn>
                <a:cxn ang="0">
                  <a:pos x="1017" y="296"/>
                </a:cxn>
                <a:cxn ang="0">
                  <a:pos x="977" y="322"/>
                </a:cxn>
                <a:cxn ang="0">
                  <a:pos x="952" y="340"/>
                </a:cxn>
                <a:cxn ang="0">
                  <a:pos x="905" y="365"/>
                </a:cxn>
                <a:cxn ang="0">
                  <a:pos x="871" y="385"/>
                </a:cxn>
                <a:cxn ang="0">
                  <a:pos x="796" y="409"/>
                </a:cxn>
                <a:cxn ang="0">
                  <a:pos x="738" y="421"/>
                </a:cxn>
                <a:cxn ang="0">
                  <a:pos x="654" y="429"/>
                </a:cxn>
                <a:cxn ang="0">
                  <a:pos x="589" y="429"/>
                </a:cxn>
                <a:cxn ang="0">
                  <a:pos x="550" y="425"/>
                </a:cxn>
                <a:cxn ang="0">
                  <a:pos x="498" y="415"/>
                </a:cxn>
                <a:cxn ang="0">
                  <a:pos x="418" y="389"/>
                </a:cxn>
                <a:cxn ang="0">
                  <a:pos x="358" y="365"/>
                </a:cxn>
                <a:cxn ang="0">
                  <a:pos x="300" y="332"/>
                </a:cxn>
                <a:cxn ang="0">
                  <a:pos x="262" y="305"/>
                </a:cxn>
                <a:cxn ang="0">
                  <a:pos x="221" y="272"/>
                </a:cxn>
                <a:cxn ang="0">
                  <a:pos x="180" y="235"/>
                </a:cxn>
                <a:cxn ang="0">
                  <a:pos x="150" y="208"/>
                </a:cxn>
                <a:cxn ang="0">
                  <a:pos x="126" y="178"/>
                </a:cxn>
                <a:cxn ang="0">
                  <a:pos x="87" y="133"/>
                </a:cxn>
                <a:cxn ang="0">
                  <a:pos x="57" y="89"/>
                </a:cxn>
                <a:cxn ang="0">
                  <a:pos x="0" y="0"/>
                </a:cxn>
              </a:cxnLst>
              <a:rect l="0" t="0" r="r" b="b"/>
              <a:pathLst>
                <a:path w="1266" h="429">
                  <a:moveTo>
                    <a:pt x="0" y="0"/>
                  </a:moveTo>
                  <a:lnTo>
                    <a:pt x="1266" y="0"/>
                  </a:lnTo>
                  <a:lnTo>
                    <a:pt x="1240" y="44"/>
                  </a:lnTo>
                  <a:lnTo>
                    <a:pt x="1209" y="97"/>
                  </a:lnTo>
                  <a:lnTo>
                    <a:pt x="1170" y="145"/>
                  </a:lnTo>
                  <a:lnTo>
                    <a:pt x="1130" y="193"/>
                  </a:lnTo>
                  <a:lnTo>
                    <a:pt x="1083" y="239"/>
                  </a:lnTo>
                  <a:lnTo>
                    <a:pt x="1045" y="272"/>
                  </a:lnTo>
                  <a:lnTo>
                    <a:pt x="1017" y="296"/>
                  </a:lnTo>
                  <a:lnTo>
                    <a:pt x="977" y="322"/>
                  </a:lnTo>
                  <a:lnTo>
                    <a:pt x="952" y="340"/>
                  </a:lnTo>
                  <a:lnTo>
                    <a:pt x="905" y="365"/>
                  </a:lnTo>
                  <a:lnTo>
                    <a:pt x="871" y="385"/>
                  </a:lnTo>
                  <a:lnTo>
                    <a:pt x="796" y="409"/>
                  </a:lnTo>
                  <a:lnTo>
                    <a:pt x="738" y="421"/>
                  </a:lnTo>
                  <a:lnTo>
                    <a:pt x="654" y="429"/>
                  </a:lnTo>
                  <a:lnTo>
                    <a:pt x="589" y="429"/>
                  </a:lnTo>
                  <a:lnTo>
                    <a:pt x="550" y="425"/>
                  </a:lnTo>
                  <a:lnTo>
                    <a:pt x="498" y="415"/>
                  </a:lnTo>
                  <a:lnTo>
                    <a:pt x="418" y="389"/>
                  </a:lnTo>
                  <a:lnTo>
                    <a:pt x="358" y="365"/>
                  </a:lnTo>
                  <a:lnTo>
                    <a:pt x="300" y="332"/>
                  </a:lnTo>
                  <a:lnTo>
                    <a:pt x="262" y="305"/>
                  </a:lnTo>
                  <a:lnTo>
                    <a:pt x="221" y="272"/>
                  </a:lnTo>
                  <a:lnTo>
                    <a:pt x="180" y="235"/>
                  </a:lnTo>
                  <a:lnTo>
                    <a:pt x="150" y="208"/>
                  </a:lnTo>
                  <a:lnTo>
                    <a:pt x="126" y="178"/>
                  </a:lnTo>
                  <a:lnTo>
                    <a:pt x="87" y="133"/>
                  </a:lnTo>
                  <a:lnTo>
                    <a:pt x="57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536586" name="AutoShape 10"/>
            <p:cNvSpPr>
              <a:spLocks noChangeArrowheads="1"/>
            </p:cNvSpPr>
            <p:nvPr/>
          </p:nvSpPr>
          <p:spPr bwMode="auto">
            <a:xfrm rot="16200000">
              <a:off x="797" y="2424"/>
              <a:ext cx="756" cy="581"/>
            </a:xfrm>
            <a:prstGeom prst="moon">
              <a:avLst>
                <a:gd name="adj" fmla="val 44421"/>
              </a:avLst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536587" name="AutoShape 11"/>
            <p:cNvSpPr>
              <a:spLocks noChangeArrowheads="1"/>
            </p:cNvSpPr>
            <p:nvPr/>
          </p:nvSpPr>
          <p:spPr bwMode="auto">
            <a:xfrm rot="16200000">
              <a:off x="965" y="2255"/>
              <a:ext cx="420" cy="581"/>
            </a:xfrm>
            <a:prstGeom prst="moon">
              <a:avLst>
                <a:gd name="adj" fmla="val 50000"/>
              </a:avLst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536588" name="AutoShape 12"/>
            <p:cNvSpPr>
              <a:spLocks noChangeArrowheads="1"/>
            </p:cNvSpPr>
            <p:nvPr/>
          </p:nvSpPr>
          <p:spPr bwMode="auto">
            <a:xfrm rot="16200000">
              <a:off x="541" y="2744"/>
              <a:ext cx="1267" cy="581"/>
            </a:xfrm>
            <a:prstGeom prst="moon">
              <a:avLst>
                <a:gd name="adj" fmla="val 24380"/>
              </a:avLst>
            </a:prstGeom>
            <a:solidFill>
              <a:srgbClr val="0033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536589" name="Text Box 13"/>
            <p:cNvSpPr txBox="1">
              <a:spLocks noChangeArrowheads="1"/>
            </p:cNvSpPr>
            <p:nvPr/>
          </p:nvSpPr>
          <p:spPr bwMode="auto">
            <a:xfrm>
              <a:off x="940" y="2350"/>
              <a:ext cx="469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700" dirty="0" smtClean="0">
                  <a:solidFill>
                    <a:srgbClr val="000000"/>
                  </a:solidFill>
                  <a:latin typeface="AA-Constantia" panose="02030602050306030303" pitchFamily="18" charset="0"/>
                </a:rPr>
                <a:t>R</a:t>
              </a:r>
              <a:endParaRPr lang="en-US" sz="17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536590" name="Text Box 14"/>
            <p:cNvSpPr txBox="1">
              <a:spLocks noChangeArrowheads="1"/>
            </p:cNvSpPr>
            <p:nvPr/>
          </p:nvSpPr>
          <p:spPr bwMode="auto">
            <a:xfrm>
              <a:off x="940" y="2539"/>
              <a:ext cx="469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700" dirty="0">
                  <a:solidFill>
                    <a:srgbClr val="000000"/>
                  </a:solidFill>
                  <a:latin typeface="AA-Constantia" panose="02030602050306030303" pitchFamily="18" charset="0"/>
                </a:rPr>
                <a:t>D</a:t>
              </a:r>
            </a:p>
          </p:txBody>
        </p:sp>
        <p:sp>
          <p:nvSpPr>
            <p:cNvPr id="536591" name="Text Box 15"/>
            <p:cNvSpPr txBox="1">
              <a:spLocks noChangeArrowheads="1"/>
            </p:cNvSpPr>
            <p:nvPr/>
          </p:nvSpPr>
          <p:spPr bwMode="auto">
            <a:xfrm>
              <a:off x="939" y="2789"/>
              <a:ext cx="470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700" dirty="0">
                  <a:solidFill>
                    <a:srgbClr val="FFFFFF"/>
                  </a:solidFill>
                  <a:latin typeface="AA-Constantia" panose="02030602050306030303" pitchFamily="18" charset="0"/>
                </a:rPr>
                <a:t>I</a:t>
              </a:r>
            </a:p>
          </p:txBody>
        </p:sp>
        <p:sp>
          <p:nvSpPr>
            <p:cNvPr id="536592" name="Text Box 16"/>
            <p:cNvSpPr txBox="1">
              <a:spLocks noChangeArrowheads="1"/>
            </p:cNvSpPr>
            <p:nvPr/>
          </p:nvSpPr>
          <p:spPr bwMode="auto">
            <a:xfrm>
              <a:off x="928" y="3104"/>
              <a:ext cx="52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700" dirty="0" smtClean="0">
                  <a:solidFill>
                    <a:srgbClr val="FFFFFF"/>
                  </a:solidFill>
                  <a:latin typeface="AA-Constantia" panose="02030602050306030303" pitchFamily="18" charset="0"/>
                </a:rPr>
                <a:t>V</a:t>
              </a:r>
              <a:endParaRPr lang="en-US" sz="1700" dirty="0">
                <a:solidFill>
                  <a:srgbClr val="FFFFFF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536593" name="Text Box 17"/>
            <p:cNvSpPr txBox="1">
              <a:spLocks noChangeArrowheads="1"/>
            </p:cNvSpPr>
            <p:nvPr/>
          </p:nvSpPr>
          <p:spPr bwMode="auto">
            <a:xfrm>
              <a:off x="966" y="3423"/>
              <a:ext cx="423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700" dirty="0">
                  <a:solidFill>
                    <a:srgbClr val="FFFFFF"/>
                  </a:solidFill>
                  <a:latin typeface="AA-Constantia" panose="02030602050306030303" pitchFamily="18" charset="0"/>
                </a:rPr>
                <a:t>G</a:t>
              </a:r>
            </a:p>
          </p:txBody>
        </p:sp>
        <p:sp>
          <p:nvSpPr>
            <p:cNvPr id="536594" name="Line 18"/>
            <p:cNvSpPr>
              <a:spLocks noChangeShapeType="1"/>
            </p:cNvSpPr>
            <p:nvPr/>
          </p:nvSpPr>
          <p:spPr bwMode="auto">
            <a:xfrm>
              <a:off x="1173" y="2517"/>
              <a:ext cx="1" cy="60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536595" name="Line 19"/>
            <p:cNvSpPr>
              <a:spLocks noChangeShapeType="1"/>
            </p:cNvSpPr>
            <p:nvPr/>
          </p:nvSpPr>
          <p:spPr bwMode="auto">
            <a:xfrm flipH="1" flipV="1">
              <a:off x="1171" y="2714"/>
              <a:ext cx="2" cy="105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536596" name="Line 20"/>
            <p:cNvSpPr>
              <a:spLocks noChangeShapeType="1"/>
            </p:cNvSpPr>
            <p:nvPr/>
          </p:nvSpPr>
          <p:spPr bwMode="auto">
            <a:xfrm>
              <a:off x="1173" y="2969"/>
              <a:ext cx="1" cy="178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536597" name="Line 21"/>
            <p:cNvSpPr>
              <a:spLocks noChangeShapeType="1"/>
            </p:cNvSpPr>
            <p:nvPr/>
          </p:nvSpPr>
          <p:spPr bwMode="auto">
            <a:xfrm>
              <a:off x="1173" y="3288"/>
              <a:ext cx="1" cy="171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536598" name="Line 22"/>
            <p:cNvSpPr>
              <a:spLocks noChangeShapeType="1"/>
            </p:cNvSpPr>
            <p:nvPr/>
          </p:nvSpPr>
          <p:spPr bwMode="auto">
            <a:xfrm>
              <a:off x="1174" y="3613"/>
              <a:ext cx="1" cy="89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536599" name="Line 23"/>
            <p:cNvSpPr>
              <a:spLocks noChangeShapeType="1"/>
            </p:cNvSpPr>
            <p:nvPr/>
          </p:nvSpPr>
          <p:spPr bwMode="auto">
            <a:xfrm>
              <a:off x="1172" y="2332"/>
              <a:ext cx="1" cy="60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600298" y="1493811"/>
            <a:ext cx="1657350" cy="2747962"/>
            <a:chOff x="2600298" y="1493811"/>
            <a:chExt cx="1657350" cy="2747962"/>
          </a:xfrm>
        </p:grpSpPr>
        <p:sp>
          <p:nvSpPr>
            <p:cNvPr id="536580" name="Text Box 4"/>
            <p:cNvSpPr txBox="1">
              <a:spLocks noChangeArrowheads="1"/>
            </p:cNvSpPr>
            <p:nvPr/>
          </p:nvSpPr>
          <p:spPr bwMode="auto">
            <a:xfrm>
              <a:off x="3074961" y="1493811"/>
              <a:ext cx="118268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800" i="1" dirty="0">
                  <a:solidFill>
                    <a:srgbClr val="000000"/>
                  </a:solidFill>
                  <a:latin typeface="AA-Constantia" panose="02030602050306030303" pitchFamily="18" charset="0"/>
                </a:rPr>
                <a:t>Cluster 2</a:t>
              </a:r>
            </a:p>
          </p:txBody>
        </p:sp>
        <p:grpSp>
          <p:nvGrpSpPr>
            <p:cNvPr id="3" name="Group 24"/>
            <p:cNvGrpSpPr>
              <a:grpSpLocks/>
            </p:cNvGrpSpPr>
            <p:nvPr/>
          </p:nvGrpSpPr>
          <p:grpSpPr bwMode="auto">
            <a:xfrm>
              <a:off x="2600298" y="1833536"/>
              <a:ext cx="1108075" cy="2408237"/>
              <a:chOff x="884" y="2274"/>
              <a:chExt cx="698" cy="1517"/>
            </a:xfrm>
          </p:grpSpPr>
          <p:sp>
            <p:nvSpPr>
              <p:cNvPr id="536601" name="Freeform 25"/>
              <p:cNvSpPr>
                <a:spLocks/>
              </p:cNvSpPr>
              <p:nvPr/>
            </p:nvSpPr>
            <p:spPr bwMode="auto">
              <a:xfrm>
                <a:off x="1330" y="2410"/>
                <a:ext cx="252" cy="1142"/>
              </a:xfrm>
              <a:custGeom>
                <a:avLst/>
                <a:gdLst/>
                <a:ahLst/>
                <a:cxnLst>
                  <a:cxn ang="0">
                    <a:pos x="0" y="2353"/>
                  </a:cxn>
                  <a:cxn ang="0">
                    <a:pos x="365" y="1996"/>
                  </a:cxn>
                  <a:cxn ang="0">
                    <a:pos x="530" y="1370"/>
                  </a:cxn>
                  <a:cxn ang="0">
                    <a:pos x="480" y="329"/>
                  </a:cxn>
                  <a:cxn ang="0">
                    <a:pos x="308" y="0"/>
                  </a:cxn>
                </a:cxnLst>
                <a:rect l="0" t="0" r="r" b="b"/>
                <a:pathLst>
                  <a:path w="549" h="2353">
                    <a:moveTo>
                      <a:pt x="0" y="2353"/>
                    </a:moveTo>
                    <a:cubicBezTo>
                      <a:pt x="61" y="2294"/>
                      <a:pt x="277" y="2160"/>
                      <a:pt x="365" y="1996"/>
                    </a:cubicBezTo>
                    <a:cubicBezTo>
                      <a:pt x="453" y="1832"/>
                      <a:pt x="511" y="1648"/>
                      <a:pt x="530" y="1370"/>
                    </a:cubicBezTo>
                    <a:cubicBezTo>
                      <a:pt x="549" y="1092"/>
                      <a:pt x="517" y="556"/>
                      <a:pt x="480" y="329"/>
                    </a:cubicBezTo>
                    <a:cubicBezTo>
                      <a:pt x="443" y="101"/>
                      <a:pt x="344" y="68"/>
                      <a:pt x="308" y="0"/>
                    </a:cubicBezTo>
                  </a:path>
                </a:pathLst>
              </a:custGeom>
              <a:noFill/>
              <a:ln w="38100" cmpd="sng">
                <a:solidFill>
                  <a:srgbClr val="990000"/>
                </a:solidFill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de-CH" dirty="0">
                  <a:solidFill>
                    <a:srgbClr val="000000"/>
                  </a:solidFill>
                  <a:latin typeface="AA-Constantia" panose="02030602050306030303" pitchFamily="18" charset="0"/>
                </a:endParaRPr>
              </a:p>
            </p:txBody>
          </p:sp>
          <p:sp>
            <p:nvSpPr>
              <p:cNvPr id="536602" name="Line 26"/>
              <p:cNvSpPr>
                <a:spLocks noChangeShapeType="1"/>
              </p:cNvSpPr>
              <p:nvPr/>
            </p:nvSpPr>
            <p:spPr bwMode="auto">
              <a:xfrm>
                <a:off x="1171" y="2274"/>
                <a:ext cx="4" cy="1517"/>
              </a:xfrm>
              <a:prstGeom prst="line">
                <a:avLst/>
              </a:prstGeom>
              <a:noFill/>
              <a:ln w="28575">
                <a:solidFill>
                  <a:srgbClr val="990000"/>
                </a:solidFill>
                <a:round/>
                <a:headEnd/>
                <a:tailEnd type="stealth" w="lg" len="lg"/>
              </a:ln>
              <a:effectLst/>
            </p:spPr>
            <p:txBody>
              <a:bodyPr/>
              <a:lstStyle/>
              <a:p>
                <a:endParaRPr lang="de-CH" dirty="0">
                  <a:solidFill>
                    <a:srgbClr val="000000"/>
                  </a:solidFill>
                  <a:latin typeface="AA-Constantia" panose="02030602050306030303" pitchFamily="18" charset="0"/>
                </a:endParaRPr>
              </a:p>
            </p:txBody>
          </p:sp>
          <p:sp>
            <p:nvSpPr>
              <p:cNvPr id="536603" name="AutoShape 27"/>
              <p:cNvSpPr>
                <a:spLocks noChangeArrowheads="1"/>
              </p:cNvSpPr>
              <p:nvPr/>
            </p:nvSpPr>
            <p:spPr bwMode="auto">
              <a:xfrm rot="16200000">
                <a:off x="635" y="2588"/>
                <a:ext cx="1080" cy="581"/>
              </a:xfrm>
              <a:prstGeom prst="moon">
                <a:avLst>
                  <a:gd name="adj" fmla="val 30250"/>
                </a:avLst>
              </a:prstGeom>
              <a:solidFill>
                <a:srgbClr val="00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CH" dirty="0">
                  <a:solidFill>
                    <a:srgbClr val="000000"/>
                  </a:solidFill>
                  <a:latin typeface="AA-Constantia" panose="02030602050306030303" pitchFamily="18" charset="0"/>
                </a:endParaRPr>
              </a:p>
            </p:txBody>
          </p:sp>
          <p:sp>
            <p:nvSpPr>
              <p:cNvPr id="536604" name="Freeform 28"/>
              <p:cNvSpPr>
                <a:spLocks/>
              </p:cNvSpPr>
              <p:nvPr/>
            </p:nvSpPr>
            <p:spPr bwMode="auto">
              <a:xfrm>
                <a:off x="884" y="2337"/>
                <a:ext cx="581" cy="20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66" y="0"/>
                  </a:cxn>
                  <a:cxn ang="0">
                    <a:pos x="1240" y="44"/>
                  </a:cxn>
                  <a:cxn ang="0">
                    <a:pos x="1209" y="97"/>
                  </a:cxn>
                  <a:cxn ang="0">
                    <a:pos x="1170" y="145"/>
                  </a:cxn>
                  <a:cxn ang="0">
                    <a:pos x="1130" y="193"/>
                  </a:cxn>
                  <a:cxn ang="0">
                    <a:pos x="1083" y="239"/>
                  </a:cxn>
                  <a:cxn ang="0">
                    <a:pos x="1045" y="272"/>
                  </a:cxn>
                  <a:cxn ang="0">
                    <a:pos x="1017" y="296"/>
                  </a:cxn>
                  <a:cxn ang="0">
                    <a:pos x="977" y="322"/>
                  </a:cxn>
                  <a:cxn ang="0">
                    <a:pos x="952" y="340"/>
                  </a:cxn>
                  <a:cxn ang="0">
                    <a:pos x="905" y="365"/>
                  </a:cxn>
                  <a:cxn ang="0">
                    <a:pos x="871" y="385"/>
                  </a:cxn>
                  <a:cxn ang="0">
                    <a:pos x="796" y="409"/>
                  </a:cxn>
                  <a:cxn ang="0">
                    <a:pos x="738" y="421"/>
                  </a:cxn>
                  <a:cxn ang="0">
                    <a:pos x="654" y="429"/>
                  </a:cxn>
                  <a:cxn ang="0">
                    <a:pos x="589" y="429"/>
                  </a:cxn>
                  <a:cxn ang="0">
                    <a:pos x="550" y="425"/>
                  </a:cxn>
                  <a:cxn ang="0">
                    <a:pos x="498" y="415"/>
                  </a:cxn>
                  <a:cxn ang="0">
                    <a:pos x="418" y="389"/>
                  </a:cxn>
                  <a:cxn ang="0">
                    <a:pos x="358" y="365"/>
                  </a:cxn>
                  <a:cxn ang="0">
                    <a:pos x="300" y="332"/>
                  </a:cxn>
                  <a:cxn ang="0">
                    <a:pos x="262" y="305"/>
                  </a:cxn>
                  <a:cxn ang="0">
                    <a:pos x="221" y="272"/>
                  </a:cxn>
                  <a:cxn ang="0">
                    <a:pos x="180" y="235"/>
                  </a:cxn>
                  <a:cxn ang="0">
                    <a:pos x="150" y="208"/>
                  </a:cxn>
                  <a:cxn ang="0">
                    <a:pos x="126" y="178"/>
                  </a:cxn>
                  <a:cxn ang="0">
                    <a:pos x="87" y="133"/>
                  </a:cxn>
                  <a:cxn ang="0">
                    <a:pos x="57" y="89"/>
                  </a:cxn>
                  <a:cxn ang="0">
                    <a:pos x="0" y="0"/>
                  </a:cxn>
                </a:cxnLst>
                <a:rect l="0" t="0" r="r" b="b"/>
                <a:pathLst>
                  <a:path w="1266" h="429">
                    <a:moveTo>
                      <a:pt x="0" y="0"/>
                    </a:moveTo>
                    <a:lnTo>
                      <a:pt x="1266" y="0"/>
                    </a:lnTo>
                    <a:lnTo>
                      <a:pt x="1240" y="44"/>
                    </a:lnTo>
                    <a:lnTo>
                      <a:pt x="1209" y="97"/>
                    </a:lnTo>
                    <a:lnTo>
                      <a:pt x="1170" y="145"/>
                    </a:lnTo>
                    <a:lnTo>
                      <a:pt x="1130" y="193"/>
                    </a:lnTo>
                    <a:lnTo>
                      <a:pt x="1083" y="239"/>
                    </a:lnTo>
                    <a:lnTo>
                      <a:pt x="1045" y="272"/>
                    </a:lnTo>
                    <a:lnTo>
                      <a:pt x="1017" y="296"/>
                    </a:lnTo>
                    <a:lnTo>
                      <a:pt x="977" y="322"/>
                    </a:lnTo>
                    <a:lnTo>
                      <a:pt x="952" y="340"/>
                    </a:lnTo>
                    <a:lnTo>
                      <a:pt x="905" y="365"/>
                    </a:lnTo>
                    <a:lnTo>
                      <a:pt x="871" y="385"/>
                    </a:lnTo>
                    <a:lnTo>
                      <a:pt x="796" y="409"/>
                    </a:lnTo>
                    <a:lnTo>
                      <a:pt x="738" y="421"/>
                    </a:lnTo>
                    <a:lnTo>
                      <a:pt x="654" y="429"/>
                    </a:lnTo>
                    <a:lnTo>
                      <a:pt x="589" y="429"/>
                    </a:lnTo>
                    <a:lnTo>
                      <a:pt x="550" y="425"/>
                    </a:lnTo>
                    <a:lnTo>
                      <a:pt x="498" y="415"/>
                    </a:lnTo>
                    <a:lnTo>
                      <a:pt x="418" y="389"/>
                    </a:lnTo>
                    <a:lnTo>
                      <a:pt x="358" y="365"/>
                    </a:lnTo>
                    <a:lnTo>
                      <a:pt x="300" y="332"/>
                    </a:lnTo>
                    <a:lnTo>
                      <a:pt x="262" y="305"/>
                    </a:lnTo>
                    <a:lnTo>
                      <a:pt x="221" y="272"/>
                    </a:lnTo>
                    <a:lnTo>
                      <a:pt x="180" y="235"/>
                    </a:lnTo>
                    <a:lnTo>
                      <a:pt x="150" y="208"/>
                    </a:lnTo>
                    <a:lnTo>
                      <a:pt x="126" y="178"/>
                    </a:lnTo>
                    <a:lnTo>
                      <a:pt x="87" y="133"/>
                    </a:lnTo>
                    <a:lnTo>
                      <a:pt x="57" y="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de-CH" dirty="0">
                  <a:solidFill>
                    <a:srgbClr val="000000"/>
                  </a:solidFill>
                  <a:latin typeface="AA-Constantia" panose="02030602050306030303" pitchFamily="18" charset="0"/>
                </a:endParaRPr>
              </a:p>
            </p:txBody>
          </p:sp>
          <p:sp>
            <p:nvSpPr>
              <p:cNvPr id="536605" name="AutoShape 29"/>
              <p:cNvSpPr>
                <a:spLocks noChangeArrowheads="1"/>
              </p:cNvSpPr>
              <p:nvPr/>
            </p:nvSpPr>
            <p:spPr bwMode="auto">
              <a:xfrm rot="16200000">
                <a:off x="797" y="2424"/>
                <a:ext cx="756" cy="581"/>
              </a:xfrm>
              <a:prstGeom prst="moon">
                <a:avLst>
                  <a:gd name="adj" fmla="val 44421"/>
                </a:avLst>
              </a:prstGeom>
              <a:solidFill>
                <a:srgbClr val="00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CH" dirty="0">
                  <a:solidFill>
                    <a:srgbClr val="000000"/>
                  </a:solidFill>
                  <a:latin typeface="AA-Constantia" panose="02030602050306030303" pitchFamily="18" charset="0"/>
                </a:endParaRPr>
              </a:p>
            </p:txBody>
          </p:sp>
          <p:sp>
            <p:nvSpPr>
              <p:cNvPr id="536606" name="AutoShape 30"/>
              <p:cNvSpPr>
                <a:spLocks noChangeArrowheads="1"/>
              </p:cNvSpPr>
              <p:nvPr/>
            </p:nvSpPr>
            <p:spPr bwMode="auto">
              <a:xfrm rot="16200000">
                <a:off x="965" y="2255"/>
                <a:ext cx="420" cy="581"/>
              </a:xfrm>
              <a:prstGeom prst="moon">
                <a:avLst>
                  <a:gd name="adj" fmla="val 50000"/>
                </a:avLst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CH" dirty="0">
                  <a:solidFill>
                    <a:srgbClr val="000000"/>
                  </a:solidFill>
                  <a:latin typeface="AA-Constantia" panose="02030602050306030303" pitchFamily="18" charset="0"/>
                </a:endParaRPr>
              </a:p>
            </p:txBody>
          </p:sp>
          <p:sp>
            <p:nvSpPr>
              <p:cNvPr id="536607" name="AutoShape 31"/>
              <p:cNvSpPr>
                <a:spLocks noChangeArrowheads="1"/>
              </p:cNvSpPr>
              <p:nvPr/>
            </p:nvSpPr>
            <p:spPr bwMode="auto">
              <a:xfrm rot="16200000">
                <a:off x="541" y="2744"/>
                <a:ext cx="1267" cy="581"/>
              </a:xfrm>
              <a:prstGeom prst="moon">
                <a:avLst>
                  <a:gd name="adj" fmla="val 24380"/>
                </a:avLst>
              </a:prstGeom>
              <a:solidFill>
                <a:srgbClr val="0033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CH" dirty="0">
                  <a:solidFill>
                    <a:srgbClr val="000000"/>
                  </a:solidFill>
                  <a:latin typeface="AA-Constantia" panose="02030602050306030303" pitchFamily="18" charset="0"/>
                </a:endParaRPr>
              </a:p>
            </p:txBody>
          </p:sp>
          <p:sp>
            <p:nvSpPr>
              <p:cNvPr id="536608" name="Text Box 32"/>
              <p:cNvSpPr txBox="1">
                <a:spLocks noChangeArrowheads="1"/>
              </p:cNvSpPr>
              <p:nvPr/>
            </p:nvSpPr>
            <p:spPr bwMode="auto">
              <a:xfrm>
                <a:off x="940" y="2350"/>
                <a:ext cx="469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1700" dirty="0" smtClean="0">
                    <a:solidFill>
                      <a:srgbClr val="000000"/>
                    </a:solidFill>
                    <a:latin typeface="AA-Constantia" panose="02030602050306030303" pitchFamily="18" charset="0"/>
                  </a:rPr>
                  <a:t>R</a:t>
                </a:r>
                <a:endParaRPr lang="en-US" sz="1700" dirty="0">
                  <a:solidFill>
                    <a:srgbClr val="000000"/>
                  </a:solidFill>
                  <a:latin typeface="AA-Constantia" panose="02030602050306030303" pitchFamily="18" charset="0"/>
                </a:endParaRPr>
              </a:p>
            </p:txBody>
          </p:sp>
          <p:sp>
            <p:nvSpPr>
              <p:cNvPr id="536609" name="Text Box 33"/>
              <p:cNvSpPr txBox="1">
                <a:spLocks noChangeArrowheads="1"/>
              </p:cNvSpPr>
              <p:nvPr/>
            </p:nvSpPr>
            <p:spPr bwMode="auto">
              <a:xfrm>
                <a:off x="940" y="2539"/>
                <a:ext cx="469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1700" dirty="0">
                    <a:solidFill>
                      <a:srgbClr val="000000"/>
                    </a:solidFill>
                    <a:latin typeface="AA-Constantia" panose="02030602050306030303" pitchFamily="18" charset="0"/>
                  </a:rPr>
                  <a:t>D</a:t>
                </a:r>
              </a:p>
            </p:txBody>
          </p:sp>
          <p:sp>
            <p:nvSpPr>
              <p:cNvPr id="536610" name="Text Box 34"/>
              <p:cNvSpPr txBox="1">
                <a:spLocks noChangeArrowheads="1"/>
              </p:cNvSpPr>
              <p:nvPr/>
            </p:nvSpPr>
            <p:spPr bwMode="auto">
              <a:xfrm>
                <a:off x="939" y="2789"/>
                <a:ext cx="470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1700" dirty="0">
                    <a:solidFill>
                      <a:srgbClr val="FFFFFF"/>
                    </a:solidFill>
                    <a:latin typeface="AA-Constantia" panose="02030602050306030303" pitchFamily="18" charset="0"/>
                  </a:rPr>
                  <a:t>I</a:t>
                </a:r>
              </a:p>
            </p:txBody>
          </p:sp>
          <p:sp>
            <p:nvSpPr>
              <p:cNvPr id="536611" name="Text Box 35"/>
              <p:cNvSpPr txBox="1">
                <a:spLocks noChangeArrowheads="1"/>
              </p:cNvSpPr>
              <p:nvPr/>
            </p:nvSpPr>
            <p:spPr bwMode="auto">
              <a:xfrm>
                <a:off x="928" y="3104"/>
                <a:ext cx="522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1700" dirty="0" smtClean="0">
                    <a:solidFill>
                      <a:srgbClr val="FFFFFF"/>
                    </a:solidFill>
                    <a:latin typeface="AA-Constantia" panose="02030602050306030303" pitchFamily="18" charset="0"/>
                  </a:rPr>
                  <a:t>V</a:t>
                </a:r>
                <a:endParaRPr lang="en-US" sz="1700" dirty="0">
                  <a:solidFill>
                    <a:srgbClr val="FFFFFF"/>
                  </a:solidFill>
                  <a:latin typeface="AA-Constantia" panose="02030602050306030303" pitchFamily="18" charset="0"/>
                </a:endParaRPr>
              </a:p>
            </p:txBody>
          </p:sp>
          <p:sp>
            <p:nvSpPr>
              <p:cNvPr id="536612" name="Text Box 36"/>
              <p:cNvSpPr txBox="1">
                <a:spLocks noChangeArrowheads="1"/>
              </p:cNvSpPr>
              <p:nvPr/>
            </p:nvSpPr>
            <p:spPr bwMode="auto">
              <a:xfrm>
                <a:off x="966" y="3423"/>
                <a:ext cx="423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1700" dirty="0">
                    <a:solidFill>
                      <a:srgbClr val="FFFFFF"/>
                    </a:solidFill>
                    <a:latin typeface="AA-Constantia" panose="02030602050306030303" pitchFamily="18" charset="0"/>
                  </a:rPr>
                  <a:t>G</a:t>
                </a:r>
              </a:p>
            </p:txBody>
          </p:sp>
          <p:sp>
            <p:nvSpPr>
              <p:cNvPr id="536613" name="Line 37"/>
              <p:cNvSpPr>
                <a:spLocks noChangeShapeType="1"/>
              </p:cNvSpPr>
              <p:nvPr/>
            </p:nvSpPr>
            <p:spPr bwMode="auto">
              <a:xfrm>
                <a:off x="1173" y="2517"/>
                <a:ext cx="1" cy="60"/>
              </a:xfrm>
              <a:prstGeom prst="line">
                <a:avLst/>
              </a:prstGeom>
              <a:noFill/>
              <a:ln w="28575">
                <a:pattFill prst="pct70">
                  <a:fgClr>
                    <a:srgbClr val="990000"/>
                  </a:fgClr>
                  <a:bgClr>
                    <a:srgbClr val="FFFFFF"/>
                  </a:bgClr>
                </a:patt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de-CH" dirty="0">
                  <a:solidFill>
                    <a:srgbClr val="000000"/>
                  </a:solidFill>
                  <a:latin typeface="AA-Constantia" panose="02030602050306030303" pitchFamily="18" charset="0"/>
                </a:endParaRPr>
              </a:p>
            </p:txBody>
          </p:sp>
          <p:sp>
            <p:nvSpPr>
              <p:cNvPr id="536614" name="Line 38"/>
              <p:cNvSpPr>
                <a:spLocks noChangeShapeType="1"/>
              </p:cNvSpPr>
              <p:nvPr/>
            </p:nvSpPr>
            <p:spPr bwMode="auto">
              <a:xfrm flipH="1" flipV="1">
                <a:off x="1171" y="2714"/>
                <a:ext cx="2" cy="105"/>
              </a:xfrm>
              <a:prstGeom prst="line">
                <a:avLst/>
              </a:prstGeom>
              <a:noFill/>
              <a:ln w="28575">
                <a:pattFill prst="pct70">
                  <a:fgClr>
                    <a:srgbClr val="990000"/>
                  </a:fgClr>
                  <a:bgClr>
                    <a:srgbClr val="FFFFFF"/>
                  </a:bgClr>
                </a:patt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de-CH" dirty="0">
                  <a:solidFill>
                    <a:srgbClr val="000000"/>
                  </a:solidFill>
                  <a:latin typeface="AA-Constantia" panose="02030602050306030303" pitchFamily="18" charset="0"/>
                </a:endParaRPr>
              </a:p>
            </p:txBody>
          </p:sp>
          <p:sp>
            <p:nvSpPr>
              <p:cNvPr id="536615" name="Line 39"/>
              <p:cNvSpPr>
                <a:spLocks noChangeShapeType="1"/>
              </p:cNvSpPr>
              <p:nvPr/>
            </p:nvSpPr>
            <p:spPr bwMode="auto">
              <a:xfrm>
                <a:off x="1173" y="2969"/>
                <a:ext cx="1" cy="178"/>
              </a:xfrm>
              <a:prstGeom prst="line">
                <a:avLst/>
              </a:prstGeom>
              <a:noFill/>
              <a:ln w="28575">
                <a:pattFill prst="pct70">
                  <a:fgClr>
                    <a:srgbClr val="990000"/>
                  </a:fgClr>
                  <a:bgClr>
                    <a:srgbClr val="FFFFFF"/>
                  </a:bgClr>
                </a:patt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de-CH" dirty="0">
                  <a:solidFill>
                    <a:srgbClr val="000000"/>
                  </a:solidFill>
                  <a:latin typeface="AA-Constantia" panose="02030602050306030303" pitchFamily="18" charset="0"/>
                </a:endParaRPr>
              </a:p>
            </p:txBody>
          </p:sp>
          <p:sp>
            <p:nvSpPr>
              <p:cNvPr id="536616" name="Line 40"/>
              <p:cNvSpPr>
                <a:spLocks noChangeShapeType="1"/>
              </p:cNvSpPr>
              <p:nvPr/>
            </p:nvSpPr>
            <p:spPr bwMode="auto">
              <a:xfrm>
                <a:off x="1173" y="3288"/>
                <a:ext cx="1" cy="171"/>
              </a:xfrm>
              <a:prstGeom prst="line">
                <a:avLst/>
              </a:prstGeom>
              <a:noFill/>
              <a:ln w="28575">
                <a:pattFill prst="pct70">
                  <a:fgClr>
                    <a:srgbClr val="990000"/>
                  </a:fgClr>
                  <a:bgClr>
                    <a:srgbClr val="FFFFFF"/>
                  </a:bgClr>
                </a:patt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de-CH" dirty="0">
                  <a:solidFill>
                    <a:srgbClr val="000000"/>
                  </a:solidFill>
                  <a:latin typeface="AA-Constantia" panose="02030602050306030303" pitchFamily="18" charset="0"/>
                </a:endParaRPr>
              </a:p>
            </p:txBody>
          </p:sp>
          <p:sp>
            <p:nvSpPr>
              <p:cNvPr id="536617" name="Line 41"/>
              <p:cNvSpPr>
                <a:spLocks noChangeShapeType="1"/>
              </p:cNvSpPr>
              <p:nvPr/>
            </p:nvSpPr>
            <p:spPr bwMode="auto">
              <a:xfrm>
                <a:off x="1174" y="3613"/>
                <a:ext cx="1" cy="89"/>
              </a:xfrm>
              <a:prstGeom prst="line">
                <a:avLst/>
              </a:prstGeom>
              <a:noFill/>
              <a:ln w="28575">
                <a:pattFill prst="pct70">
                  <a:fgClr>
                    <a:srgbClr val="990000"/>
                  </a:fgClr>
                  <a:bgClr>
                    <a:srgbClr val="FFFFFF"/>
                  </a:bgClr>
                </a:patt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de-CH" dirty="0">
                  <a:solidFill>
                    <a:srgbClr val="000000"/>
                  </a:solidFill>
                  <a:latin typeface="AA-Constantia" panose="02030602050306030303" pitchFamily="18" charset="0"/>
                </a:endParaRPr>
              </a:p>
            </p:txBody>
          </p:sp>
          <p:sp>
            <p:nvSpPr>
              <p:cNvPr id="536618" name="Line 42"/>
              <p:cNvSpPr>
                <a:spLocks noChangeShapeType="1"/>
              </p:cNvSpPr>
              <p:nvPr/>
            </p:nvSpPr>
            <p:spPr bwMode="auto">
              <a:xfrm>
                <a:off x="1172" y="2332"/>
                <a:ext cx="1" cy="60"/>
              </a:xfrm>
              <a:prstGeom prst="line">
                <a:avLst/>
              </a:prstGeom>
              <a:noFill/>
              <a:ln w="28575">
                <a:pattFill prst="pct70">
                  <a:fgClr>
                    <a:srgbClr val="990000"/>
                  </a:fgClr>
                  <a:bgClr>
                    <a:srgbClr val="FFFFFF"/>
                  </a:bgClr>
                </a:patt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de-CH" dirty="0">
                  <a:solidFill>
                    <a:srgbClr val="000000"/>
                  </a:solidFill>
                  <a:latin typeface="AA-Constantia" panose="02030602050306030303" pitchFamily="18" charset="0"/>
                </a:endParaRPr>
              </a:p>
            </p:txBody>
          </p:sp>
        </p:grpSp>
      </p:grp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4864104" y="3284568"/>
            <a:ext cx="1108075" cy="2408238"/>
            <a:chOff x="884" y="2274"/>
            <a:chExt cx="698" cy="1517"/>
          </a:xfrm>
        </p:grpSpPr>
        <p:sp>
          <p:nvSpPr>
            <p:cNvPr id="536620" name="Freeform 44"/>
            <p:cNvSpPr>
              <a:spLocks/>
            </p:cNvSpPr>
            <p:nvPr/>
          </p:nvSpPr>
          <p:spPr bwMode="auto">
            <a:xfrm>
              <a:off x="1330" y="2410"/>
              <a:ext cx="252" cy="1142"/>
            </a:xfrm>
            <a:custGeom>
              <a:avLst/>
              <a:gdLst/>
              <a:ahLst/>
              <a:cxnLst>
                <a:cxn ang="0">
                  <a:pos x="0" y="2353"/>
                </a:cxn>
                <a:cxn ang="0">
                  <a:pos x="365" y="1996"/>
                </a:cxn>
                <a:cxn ang="0">
                  <a:pos x="530" y="1370"/>
                </a:cxn>
                <a:cxn ang="0">
                  <a:pos x="480" y="329"/>
                </a:cxn>
                <a:cxn ang="0">
                  <a:pos x="308" y="0"/>
                </a:cxn>
              </a:cxnLst>
              <a:rect l="0" t="0" r="r" b="b"/>
              <a:pathLst>
                <a:path w="549" h="2353">
                  <a:moveTo>
                    <a:pt x="0" y="2353"/>
                  </a:moveTo>
                  <a:cubicBezTo>
                    <a:pt x="61" y="2294"/>
                    <a:pt x="277" y="2160"/>
                    <a:pt x="365" y="1996"/>
                  </a:cubicBezTo>
                  <a:cubicBezTo>
                    <a:pt x="453" y="1832"/>
                    <a:pt x="511" y="1648"/>
                    <a:pt x="530" y="1370"/>
                  </a:cubicBezTo>
                  <a:cubicBezTo>
                    <a:pt x="549" y="1092"/>
                    <a:pt x="517" y="556"/>
                    <a:pt x="480" y="329"/>
                  </a:cubicBezTo>
                  <a:cubicBezTo>
                    <a:pt x="443" y="101"/>
                    <a:pt x="344" y="68"/>
                    <a:pt x="308" y="0"/>
                  </a:cubicBezTo>
                </a:path>
              </a:pathLst>
            </a:custGeom>
            <a:noFill/>
            <a:ln w="38100" cmpd="sng">
              <a:solidFill>
                <a:srgbClr val="990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536621" name="Line 45"/>
            <p:cNvSpPr>
              <a:spLocks noChangeShapeType="1"/>
            </p:cNvSpPr>
            <p:nvPr/>
          </p:nvSpPr>
          <p:spPr bwMode="auto">
            <a:xfrm>
              <a:off x="1171" y="2274"/>
              <a:ext cx="4" cy="1517"/>
            </a:xfrm>
            <a:prstGeom prst="line">
              <a:avLst/>
            </a:prstGeom>
            <a:noFill/>
            <a:ln w="28575">
              <a:solidFill>
                <a:srgbClr val="990000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536622" name="AutoShape 46"/>
            <p:cNvSpPr>
              <a:spLocks noChangeArrowheads="1"/>
            </p:cNvSpPr>
            <p:nvPr/>
          </p:nvSpPr>
          <p:spPr bwMode="auto">
            <a:xfrm rot="16200000">
              <a:off x="635" y="2588"/>
              <a:ext cx="1080" cy="581"/>
            </a:xfrm>
            <a:prstGeom prst="moon">
              <a:avLst>
                <a:gd name="adj" fmla="val 30250"/>
              </a:avLst>
            </a:prstGeom>
            <a:solidFill>
              <a:srgbClr val="00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536623" name="Freeform 47"/>
            <p:cNvSpPr>
              <a:spLocks/>
            </p:cNvSpPr>
            <p:nvPr/>
          </p:nvSpPr>
          <p:spPr bwMode="auto">
            <a:xfrm>
              <a:off x="884" y="2337"/>
              <a:ext cx="581" cy="2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66" y="0"/>
                </a:cxn>
                <a:cxn ang="0">
                  <a:pos x="1240" y="44"/>
                </a:cxn>
                <a:cxn ang="0">
                  <a:pos x="1209" y="97"/>
                </a:cxn>
                <a:cxn ang="0">
                  <a:pos x="1170" y="145"/>
                </a:cxn>
                <a:cxn ang="0">
                  <a:pos x="1130" y="193"/>
                </a:cxn>
                <a:cxn ang="0">
                  <a:pos x="1083" y="239"/>
                </a:cxn>
                <a:cxn ang="0">
                  <a:pos x="1045" y="272"/>
                </a:cxn>
                <a:cxn ang="0">
                  <a:pos x="1017" y="296"/>
                </a:cxn>
                <a:cxn ang="0">
                  <a:pos x="977" y="322"/>
                </a:cxn>
                <a:cxn ang="0">
                  <a:pos x="952" y="340"/>
                </a:cxn>
                <a:cxn ang="0">
                  <a:pos x="905" y="365"/>
                </a:cxn>
                <a:cxn ang="0">
                  <a:pos x="871" y="385"/>
                </a:cxn>
                <a:cxn ang="0">
                  <a:pos x="796" y="409"/>
                </a:cxn>
                <a:cxn ang="0">
                  <a:pos x="738" y="421"/>
                </a:cxn>
                <a:cxn ang="0">
                  <a:pos x="654" y="429"/>
                </a:cxn>
                <a:cxn ang="0">
                  <a:pos x="589" y="429"/>
                </a:cxn>
                <a:cxn ang="0">
                  <a:pos x="550" y="425"/>
                </a:cxn>
                <a:cxn ang="0">
                  <a:pos x="498" y="415"/>
                </a:cxn>
                <a:cxn ang="0">
                  <a:pos x="418" y="389"/>
                </a:cxn>
                <a:cxn ang="0">
                  <a:pos x="358" y="365"/>
                </a:cxn>
                <a:cxn ang="0">
                  <a:pos x="300" y="332"/>
                </a:cxn>
                <a:cxn ang="0">
                  <a:pos x="262" y="305"/>
                </a:cxn>
                <a:cxn ang="0">
                  <a:pos x="221" y="272"/>
                </a:cxn>
                <a:cxn ang="0">
                  <a:pos x="180" y="235"/>
                </a:cxn>
                <a:cxn ang="0">
                  <a:pos x="150" y="208"/>
                </a:cxn>
                <a:cxn ang="0">
                  <a:pos x="126" y="178"/>
                </a:cxn>
                <a:cxn ang="0">
                  <a:pos x="87" y="133"/>
                </a:cxn>
                <a:cxn ang="0">
                  <a:pos x="57" y="89"/>
                </a:cxn>
                <a:cxn ang="0">
                  <a:pos x="0" y="0"/>
                </a:cxn>
              </a:cxnLst>
              <a:rect l="0" t="0" r="r" b="b"/>
              <a:pathLst>
                <a:path w="1266" h="429">
                  <a:moveTo>
                    <a:pt x="0" y="0"/>
                  </a:moveTo>
                  <a:lnTo>
                    <a:pt x="1266" y="0"/>
                  </a:lnTo>
                  <a:lnTo>
                    <a:pt x="1240" y="44"/>
                  </a:lnTo>
                  <a:lnTo>
                    <a:pt x="1209" y="97"/>
                  </a:lnTo>
                  <a:lnTo>
                    <a:pt x="1170" y="145"/>
                  </a:lnTo>
                  <a:lnTo>
                    <a:pt x="1130" y="193"/>
                  </a:lnTo>
                  <a:lnTo>
                    <a:pt x="1083" y="239"/>
                  </a:lnTo>
                  <a:lnTo>
                    <a:pt x="1045" y="272"/>
                  </a:lnTo>
                  <a:lnTo>
                    <a:pt x="1017" y="296"/>
                  </a:lnTo>
                  <a:lnTo>
                    <a:pt x="977" y="322"/>
                  </a:lnTo>
                  <a:lnTo>
                    <a:pt x="952" y="340"/>
                  </a:lnTo>
                  <a:lnTo>
                    <a:pt x="905" y="365"/>
                  </a:lnTo>
                  <a:lnTo>
                    <a:pt x="871" y="385"/>
                  </a:lnTo>
                  <a:lnTo>
                    <a:pt x="796" y="409"/>
                  </a:lnTo>
                  <a:lnTo>
                    <a:pt x="738" y="421"/>
                  </a:lnTo>
                  <a:lnTo>
                    <a:pt x="654" y="429"/>
                  </a:lnTo>
                  <a:lnTo>
                    <a:pt x="589" y="429"/>
                  </a:lnTo>
                  <a:lnTo>
                    <a:pt x="550" y="425"/>
                  </a:lnTo>
                  <a:lnTo>
                    <a:pt x="498" y="415"/>
                  </a:lnTo>
                  <a:lnTo>
                    <a:pt x="418" y="389"/>
                  </a:lnTo>
                  <a:lnTo>
                    <a:pt x="358" y="365"/>
                  </a:lnTo>
                  <a:lnTo>
                    <a:pt x="300" y="332"/>
                  </a:lnTo>
                  <a:lnTo>
                    <a:pt x="262" y="305"/>
                  </a:lnTo>
                  <a:lnTo>
                    <a:pt x="221" y="272"/>
                  </a:lnTo>
                  <a:lnTo>
                    <a:pt x="180" y="235"/>
                  </a:lnTo>
                  <a:lnTo>
                    <a:pt x="150" y="208"/>
                  </a:lnTo>
                  <a:lnTo>
                    <a:pt x="126" y="178"/>
                  </a:lnTo>
                  <a:lnTo>
                    <a:pt x="87" y="133"/>
                  </a:lnTo>
                  <a:lnTo>
                    <a:pt x="57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536624" name="AutoShape 48"/>
            <p:cNvSpPr>
              <a:spLocks noChangeArrowheads="1"/>
            </p:cNvSpPr>
            <p:nvPr/>
          </p:nvSpPr>
          <p:spPr bwMode="auto">
            <a:xfrm rot="16200000">
              <a:off x="797" y="2424"/>
              <a:ext cx="756" cy="581"/>
            </a:xfrm>
            <a:prstGeom prst="moon">
              <a:avLst>
                <a:gd name="adj" fmla="val 44421"/>
              </a:avLst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536625" name="AutoShape 49"/>
            <p:cNvSpPr>
              <a:spLocks noChangeArrowheads="1"/>
            </p:cNvSpPr>
            <p:nvPr/>
          </p:nvSpPr>
          <p:spPr bwMode="auto">
            <a:xfrm rot="16200000">
              <a:off x="965" y="2255"/>
              <a:ext cx="420" cy="581"/>
            </a:xfrm>
            <a:prstGeom prst="moon">
              <a:avLst>
                <a:gd name="adj" fmla="val 50000"/>
              </a:avLst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536626" name="AutoShape 50"/>
            <p:cNvSpPr>
              <a:spLocks noChangeArrowheads="1"/>
            </p:cNvSpPr>
            <p:nvPr/>
          </p:nvSpPr>
          <p:spPr bwMode="auto">
            <a:xfrm rot="16200000">
              <a:off x="541" y="2744"/>
              <a:ext cx="1267" cy="581"/>
            </a:xfrm>
            <a:prstGeom prst="moon">
              <a:avLst>
                <a:gd name="adj" fmla="val 24380"/>
              </a:avLst>
            </a:prstGeom>
            <a:solidFill>
              <a:srgbClr val="0033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536627" name="Text Box 51"/>
            <p:cNvSpPr txBox="1">
              <a:spLocks noChangeArrowheads="1"/>
            </p:cNvSpPr>
            <p:nvPr/>
          </p:nvSpPr>
          <p:spPr bwMode="auto">
            <a:xfrm>
              <a:off x="940" y="2350"/>
              <a:ext cx="469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700" dirty="0" smtClean="0">
                  <a:solidFill>
                    <a:srgbClr val="000000"/>
                  </a:solidFill>
                  <a:latin typeface="AA-Constantia" panose="02030602050306030303" pitchFamily="18" charset="0"/>
                </a:rPr>
                <a:t>R</a:t>
              </a:r>
              <a:endParaRPr lang="en-US" sz="17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536628" name="Text Box 52"/>
            <p:cNvSpPr txBox="1">
              <a:spLocks noChangeArrowheads="1"/>
            </p:cNvSpPr>
            <p:nvPr/>
          </p:nvSpPr>
          <p:spPr bwMode="auto">
            <a:xfrm>
              <a:off x="940" y="2539"/>
              <a:ext cx="469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700" dirty="0">
                  <a:solidFill>
                    <a:srgbClr val="000000"/>
                  </a:solidFill>
                  <a:latin typeface="AA-Constantia" panose="02030602050306030303" pitchFamily="18" charset="0"/>
                </a:rPr>
                <a:t>D</a:t>
              </a:r>
            </a:p>
          </p:txBody>
        </p:sp>
        <p:sp>
          <p:nvSpPr>
            <p:cNvPr id="536629" name="Text Box 53"/>
            <p:cNvSpPr txBox="1">
              <a:spLocks noChangeArrowheads="1"/>
            </p:cNvSpPr>
            <p:nvPr/>
          </p:nvSpPr>
          <p:spPr bwMode="auto">
            <a:xfrm>
              <a:off x="939" y="2789"/>
              <a:ext cx="470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700" dirty="0">
                  <a:solidFill>
                    <a:srgbClr val="FFFFFF"/>
                  </a:solidFill>
                  <a:latin typeface="AA-Constantia" panose="02030602050306030303" pitchFamily="18" charset="0"/>
                </a:rPr>
                <a:t>I</a:t>
              </a:r>
            </a:p>
          </p:txBody>
        </p:sp>
        <p:sp>
          <p:nvSpPr>
            <p:cNvPr id="536630" name="Text Box 54"/>
            <p:cNvSpPr txBox="1">
              <a:spLocks noChangeArrowheads="1"/>
            </p:cNvSpPr>
            <p:nvPr/>
          </p:nvSpPr>
          <p:spPr bwMode="auto">
            <a:xfrm>
              <a:off x="928" y="3104"/>
              <a:ext cx="52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700" dirty="0" smtClean="0">
                  <a:solidFill>
                    <a:srgbClr val="FFFFFF"/>
                  </a:solidFill>
                  <a:latin typeface="AA-Constantia" panose="02030602050306030303" pitchFamily="18" charset="0"/>
                </a:rPr>
                <a:t>V</a:t>
              </a:r>
              <a:endParaRPr lang="en-US" sz="1700" dirty="0">
                <a:solidFill>
                  <a:srgbClr val="FFFFFF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536631" name="Text Box 55"/>
            <p:cNvSpPr txBox="1">
              <a:spLocks noChangeArrowheads="1"/>
            </p:cNvSpPr>
            <p:nvPr/>
          </p:nvSpPr>
          <p:spPr bwMode="auto">
            <a:xfrm>
              <a:off x="966" y="3423"/>
              <a:ext cx="423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700" dirty="0">
                  <a:solidFill>
                    <a:srgbClr val="FFFFFF"/>
                  </a:solidFill>
                  <a:latin typeface="AA-Constantia" panose="02030602050306030303" pitchFamily="18" charset="0"/>
                </a:rPr>
                <a:t>G</a:t>
              </a:r>
            </a:p>
          </p:txBody>
        </p:sp>
        <p:sp>
          <p:nvSpPr>
            <p:cNvPr id="536632" name="Line 56"/>
            <p:cNvSpPr>
              <a:spLocks noChangeShapeType="1"/>
            </p:cNvSpPr>
            <p:nvPr/>
          </p:nvSpPr>
          <p:spPr bwMode="auto">
            <a:xfrm>
              <a:off x="1173" y="2517"/>
              <a:ext cx="1" cy="60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536633" name="Line 57"/>
            <p:cNvSpPr>
              <a:spLocks noChangeShapeType="1"/>
            </p:cNvSpPr>
            <p:nvPr/>
          </p:nvSpPr>
          <p:spPr bwMode="auto">
            <a:xfrm flipH="1" flipV="1">
              <a:off x="1171" y="2714"/>
              <a:ext cx="2" cy="105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536634" name="Line 58"/>
            <p:cNvSpPr>
              <a:spLocks noChangeShapeType="1"/>
            </p:cNvSpPr>
            <p:nvPr/>
          </p:nvSpPr>
          <p:spPr bwMode="auto">
            <a:xfrm>
              <a:off x="1173" y="2969"/>
              <a:ext cx="1" cy="178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536635" name="Line 59"/>
            <p:cNvSpPr>
              <a:spLocks noChangeShapeType="1"/>
            </p:cNvSpPr>
            <p:nvPr/>
          </p:nvSpPr>
          <p:spPr bwMode="auto">
            <a:xfrm>
              <a:off x="1173" y="3288"/>
              <a:ext cx="1" cy="171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536636" name="Line 60"/>
            <p:cNvSpPr>
              <a:spLocks noChangeShapeType="1"/>
            </p:cNvSpPr>
            <p:nvPr/>
          </p:nvSpPr>
          <p:spPr bwMode="auto">
            <a:xfrm>
              <a:off x="1174" y="3613"/>
              <a:ext cx="1" cy="89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536637" name="Line 61"/>
            <p:cNvSpPr>
              <a:spLocks noChangeShapeType="1"/>
            </p:cNvSpPr>
            <p:nvPr/>
          </p:nvSpPr>
          <p:spPr bwMode="auto">
            <a:xfrm>
              <a:off x="1172" y="2332"/>
              <a:ext cx="1" cy="60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</p:grpSp>
      <p:sp>
        <p:nvSpPr>
          <p:cNvPr id="81" name="Text Box 4"/>
          <p:cNvSpPr txBox="1">
            <a:spLocks noChangeArrowheads="1"/>
          </p:cNvSpPr>
          <p:nvPr/>
        </p:nvSpPr>
        <p:spPr bwMode="auto">
          <a:xfrm>
            <a:off x="4681539" y="2735253"/>
            <a:ext cx="11826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i="1" dirty="0">
                <a:solidFill>
                  <a:srgbClr val="000000"/>
                </a:solidFill>
                <a:latin typeface="AA-Constantia" panose="02030602050306030303" pitchFamily="18" charset="0"/>
              </a:rPr>
              <a:t>Cluster </a:t>
            </a:r>
            <a:r>
              <a:rPr lang="en-US" sz="1800" i="1" dirty="0" smtClean="0">
                <a:solidFill>
                  <a:srgbClr val="000000"/>
                </a:solidFill>
                <a:latin typeface="AA-Constantia" panose="02030602050306030303" pitchFamily="18" charset="0"/>
              </a:rPr>
              <a:t>3</a:t>
            </a:r>
            <a:endParaRPr lang="en-US" sz="1800" i="1" dirty="0">
              <a:solidFill>
                <a:srgbClr val="000000"/>
              </a:solidFill>
              <a:latin typeface="AA-Constantia" panose="02030602050306030303" pitchFamily="18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6908832" y="3613185"/>
            <a:ext cx="1254127" cy="3101985"/>
            <a:chOff x="6908832" y="3613185"/>
            <a:chExt cx="1254127" cy="3101985"/>
          </a:xfrm>
        </p:grpSpPr>
        <p:grpSp>
          <p:nvGrpSpPr>
            <p:cNvPr id="5" name="Group 62"/>
            <p:cNvGrpSpPr>
              <a:grpSpLocks/>
            </p:cNvGrpSpPr>
            <p:nvPr/>
          </p:nvGrpSpPr>
          <p:grpSpPr bwMode="auto">
            <a:xfrm>
              <a:off x="7054884" y="4306932"/>
              <a:ext cx="1108075" cy="2408238"/>
              <a:chOff x="884" y="2274"/>
              <a:chExt cx="698" cy="1517"/>
            </a:xfrm>
          </p:grpSpPr>
          <p:sp>
            <p:nvSpPr>
              <p:cNvPr id="536639" name="Freeform 63"/>
              <p:cNvSpPr>
                <a:spLocks/>
              </p:cNvSpPr>
              <p:nvPr/>
            </p:nvSpPr>
            <p:spPr bwMode="auto">
              <a:xfrm>
                <a:off x="1330" y="2410"/>
                <a:ext cx="252" cy="1142"/>
              </a:xfrm>
              <a:custGeom>
                <a:avLst/>
                <a:gdLst/>
                <a:ahLst/>
                <a:cxnLst>
                  <a:cxn ang="0">
                    <a:pos x="0" y="2353"/>
                  </a:cxn>
                  <a:cxn ang="0">
                    <a:pos x="365" y="1996"/>
                  </a:cxn>
                  <a:cxn ang="0">
                    <a:pos x="530" y="1370"/>
                  </a:cxn>
                  <a:cxn ang="0">
                    <a:pos x="480" y="329"/>
                  </a:cxn>
                  <a:cxn ang="0">
                    <a:pos x="308" y="0"/>
                  </a:cxn>
                </a:cxnLst>
                <a:rect l="0" t="0" r="r" b="b"/>
                <a:pathLst>
                  <a:path w="549" h="2353">
                    <a:moveTo>
                      <a:pt x="0" y="2353"/>
                    </a:moveTo>
                    <a:cubicBezTo>
                      <a:pt x="61" y="2294"/>
                      <a:pt x="277" y="2160"/>
                      <a:pt x="365" y="1996"/>
                    </a:cubicBezTo>
                    <a:cubicBezTo>
                      <a:pt x="453" y="1832"/>
                      <a:pt x="511" y="1648"/>
                      <a:pt x="530" y="1370"/>
                    </a:cubicBezTo>
                    <a:cubicBezTo>
                      <a:pt x="549" y="1092"/>
                      <a:pt x="517" y="556"/>
                      <a:pt x="480" y="329"/>
                    </a:cubicBezTo>
                    <a:cubicBezTo>
                      <a:pt x="443" y="101"/>
                      <a:pt x="344" y="68"/>
                      <a:pt x="308" y="0"/>
                    </a:cubicBezTo>
                  </a:path>
                </a:pathLst>
              </a:custGeom>
              <a:noFill/>
              <a:ln w="38100" cmpd="sng">
                <a:solidFill>
                  <a:srgbClr val="990000"/>
                </a:solidFill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de-CH" dirty="0">
                  <a:solidFill>
                    <a:srgbClr val="000000"/>
                  </a:solidFill>
                  <a:latin typeface="AA-Constantia" panose="02030602050306030303" pitchFamily="18" charset="0"/>
                </a:endParaRPr>
              </a:p>
            </p:txBody>
          </p:sp>
          <p:sp>
            <p:nvSpPr>
              <p:cNvPr id="536640" name="Line 64"/>
              <p:cNvSpPr>
                <a:spLocks noChangeShapeType="1"/>
              </p:cNvSpPr>
              <p:nvPr/>
            </p:nvSpPr>
            <p:spPr bwMode="auto">
              <a:xfrm>
                <a:off x="1171" y="2274"/>
                <a:ext cx="4" cy="1517"/>
              </a:xfrm>
              <a:prstGeom prst="line">
                <a:avLst/>
              </a:prstGeom>
              <a:noFill/>
              <a:ln w="28575">
                <a:solidFill>
                  <a:srgbClr val="990000"/>
                </a:solidFill>
                <a:round/>
                <a:headEnd/>
                <a:tailEnd type="stealth" w="lg" len="lg"/>
              </a:ln>
              <a:effectLst/>
            </p:spPr>
            <p:txBody>
              <a:bodyPr/>
              <a:lstStyle/>
              <a:p>
                <a:endParaRPr lang="de-CH" dirty="0">
                  <a:solidFill>
                    <a:srgbClr val="000000"/>
                  </a:solidFill>
                  <a:latin typeface="AA-Constantia" panose="02030602050306030303" pitchFamily="18" charset="0"/>
                </a:endParaRPr>
              </a:p>
            </p:txBody>
          </p:sp>
          <p:sp>
            <p:nvSpPr>
              <p:cNvPr id="536641" name="AutoShape 65"/>
              <p:cNvSpPr>
                <a:spLocks noChangeArrowheads="1"/>
              </p:cNvSpPr>
              <p:nvPr/>
            </p:nvSpPr>
            <p:spPr bwMode="auto">
              <a:xfrm rot="16200000">
                <a:off x="635" y="2588"/>
                <a:ext cx="1080" cy="581"/>
              </a:xfrm>
              <a:prstGeom prst="moon">
                <a:avLst>
                  <a:gd name="adj" fmla="val 30250"/>
                </a:avLst>
              </a:prstGeom>
              <a:solidFill>
                <a:srgbClr val="00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CH" dirty="0">
                  <a:solidFill>
                    <a:srgbClr val="000000"/>
                  </a:solidFill>
                  <a:latin typeface="AA-Constantia" panose="02030602050306030303" pitchFamily="18" charset="0"/>
                </a:endParaRPr>
              </a:p>
            </p:txBody>
          </p:sp>
          <p:sp>
            <p:nvSpPr>
              <p:cNvPr id="536642" name="Freeform 66"/>
              <p:cNvSpPr>
                <a:spLocks/>
              </p:cNvSpPr>
              <p:nvPr/>
            </p:nvSpPr>
            <p:spPr bwMode="auto">
              <a:xfrm>
                <a:off x="884" y="2337"/>
                <a:ext cx="581" cy="20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66" y="0"/>
                  </a:cxn>
                  <a:cxn ang="0">
                    <a:pos x="1240" y="44"/>
                  </a:cxn>
                  <a:cxn ang="0">
                    <a:pos x="1209" y="97"/>
                  </a:cxn>
                  <a:cxn ang="0">
                    <a:pos x="1170" y="145"/>
                  </a:cxn>
                  <a:cxn ang="0">
                    <a:pos x="1130" y="193"/>
                  </a:cxn>
                  <a:cxn ang="0">
                    <a:pos x="1083" y="239"/>
                  </a:cxn>
                  <a:cxn ang="0">
                    <a:pos x="1045" y="272"/>
                  </a:cxn>
                  <a:cxn ang="0">
                    <a:pos x="1017" y="296"/>
                  </a:cxn>
                  <a:cxn ang="0">
                    <a:pos x="977" y="322"/>
                  </a:cxn>
                  <a:cxn ang="0">
                    <a:pos x="952" y="340"/>
                  </a:cxn>
                  <a:cxn ang="0">
                    <a:pos x="905" y="365"/>
                  </a:cxn>
                  <a:cxn ang="0">
                    <a:pos x="871" y="385"/>
                  </a:cxn>
                  <a:cxn ang="0">
                    <a:pos x="796" y="409"/>
                  </a:cxn>
                  <a:cxn ang="0">
                    <a:pos x="738" y="421"/>
                  </a:cxn>
                  <a:cxn ang="0">
                    <a:pos x="654" y="429"/>
                  </a:cxn>
                  <a:cxn ang="0">
                    <a:pos x="589" y="429"/>
                  </a:cxn>
                  <a:cxn ang="0">
                    <a:pos x="550" y="425"/>
                  </a:cxn>
                  <a:cxn ang="0">
                    <a:pos x="498" y="415"/>
                  </a:cxn>
                  <a:cxn ang="0">
                    <a:pos x="418" y="389"/>
                  </a:cxn>
                  <a:cxn ang="0">
                    <a:pos x="358" y="365"/>
                  </a:cxn>
                  <a:cxn ang="0">
                    <a:pos x="300" y="332"/>
                  </a:cxn>
                  <a:cxn ang="0">
                    <a:pos x="262" y="305"/>
                  </a:cxn>
                  <a:cxn ang="0">
                    <a:pos x="221" y="272"/>
                  </a:cxn>
                  <a:cxn ang="0">
                    <a:pos x="180" y="235"/>
                  </a:cxn>
                  <a:cxn ang="0">
                    <a:pos x="150" y="208"/>
                  </a:cxn>
                  <a:cxn ang="0">
                    <a:pos x="126" y="178"/>
                  </a:cxn>
                  <a:cxn ang="0">
                    <a:pos x="87" y="133"/>
                  </a:cxn>
                  <a:cxn ang="0">
                    <a:pos x="57" y="89"/>
                  </a:cxn>
                  <a:cxn ang="0">
                    <a:pos x="0" y="0"/>
                  </a:cxn>
                </a:cxnLst>
                <a:rect l="0" t="0" r="r" b="b"/>
                <a:pathLst>
                  <a:path w="1266" h="429">
                    <a:moveTo>
                      <a:pt x="0" y="0"/>
                    </a:moveTo>
                    <a:lnTo>
                      <a:pt x="1266" y="0"/>
                    </a:lnTo>
                    <a:lnTo>
                      <a:pt x="1240" y="44"/>
                    </a:lnTo>
                    <a:lnTo>
                      <a:pt x="1209" y="97"/>
                    </a:lnTo>
                    <a:lnTo>
                      <a:pt x="1170" y="145"/>
                    </a:lnTo>
                    <a:lnTo>
                      <a:pt x="1130" y="193"/>
                    </a:lnTo>
                    <a:lnTo>
                      <a:pt x="1083" y="239"/>
                    </a:lnTo>
                    <a:lnTo>
                      <a:pt x="1045" y="272"/>
                    </a:lnTo>
                    <a:lnTo>
                      <a:pt x="1017" y="296"/>
                    </a:lnTo>
                    <a:lnTo>
                      <a:pt x="977" y="322"/>
                    </a:lnTo>
                    <a:lnTo>
                      <a:pt x="952" y="340"/>
                    </a:lnTo>
                    <a:lnTo>
                      <a:pt x="905" y="365"/>
                    </a:lnTo>
                    <a:lnTo>
                      <a:pt x="871" y="385"/>
                    </a:lnTo>
                    <a:lnTo>
                      <a:pt x="796" y="409"/>
                    </a:lnTo>
                    <a:lnTo>
                      <a:pt x="738" y="421"/>
                    </a:lnTo>
                    <a:lnTo>
                      <a:pt x="654" y="429"/>
                    </a:lnTo>
                    <a:lnTo>
                      <a:pt x="589" y="429"/>
                    </a:lnTo>
                    <a:lnTo>
                      <a:pt x="550" y="425"/>
                    </a:lnTo>
                    <a:lnTo>
                      <a:pt x="498" y="415"/>
                    </a:lnTo>
                    <a:lnTo>
                      <a:pt x="418" y="389"/>
                    </a:lnTo>
                    <a:lnTo>
                      <a:pt x="358" y="365"/>
                    </a:lnTo>
                    <a:lnTo>
                      <a:pt x="300" y="332"/>
                    </a:lnTo>
                    <a:lnTo>
                      <a:pt x="262" y="305"/>
                    </a:lnTo>
                    <a:lnTo>
                      <a:pt x="221" y="272"/>
                    </a:lnTo>
                    <a:lnTo>
                      <a:pt x="180" y="235"/>
                    </a:lnTo>
                    <a:lnTo>
                      <a:pt x="150" y="208"/>
                    </a:lnTo>
                    <a:lnTo>
                      <a:pt x="126" y="178"/>
                    </a:lnTo>
                    <a:lnTo>
                      <a:pt x="87" y="133"/>
                    </a:lnTo>
                    <a:lnTo>
                      <a:pt x="57" y="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de-CH" dirty="0">
                  <a:solidFill>
                    <a:srgbClr val="000000"/>
                  </a:solidFill>
                  <a:latin typeface="AA-Constantia" panose="02030602050306030303" pitchFamily="18" charset="0"/>
                </a:endParaRPr>
              </a:p>
            </p:txBody>
          </p:sp>
          <p:sp>
            <p:nvSpPr>
              <p:cNvPr id="536643" name="AutoShape 67"/>
              <p:cNvSpPr>
                <a:spLocks noChangeArrowheads="1"/>
              </p:cNvSpPr>
              <p:nvPr/>
            </p:nvSpPr>
            <p:spPr bwMode="auto">
              <a:xfrm rot="16200000">
                <a:off x="797" y="2424"/>
                <a:ext cx="756" cy="581"/>
              </a:xfrm>
              <a:prstGeom prst="moon">
                <a:avLst>
                  <a:gd name="adj" fmla="val 44421"/>
                </a:avLst>
              </a:prstGeom>
              <a:solidFill>
                <a:srgbClr val="00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CH" dirty="0">
                  <a:solidFill>
                    <a:srgbClr val="000000"/>
                  </a:solidFill>
                  <a:latin typeface="AA-Constantia" panose="02030602050306030303" pitchFamily="18" charset="0"/>
                </a:endParaRPr>
              </a:p>
            </p:txBody>
          </p:sp>
          <p:sp>
            <p:nvSpPr>
              <p:cNvPr id="536644" name="AutoShape 68"/>
              <p:cNvSpPr>
                <a:spLocks noChangeArrowheads="1"/>
              </p:cNvSpPr>
              <p:nvPr/>
            </p:nvSpPr>
            <p:spPr bwMode="auto">
              <a:xfrm rot="16200000">
                <a:off x="965" y="2255"/>
                <a:ext cx="420" cy="581"/>
              </a:xfrm>
              <a:prstGeom prst="moon">
                <a:avLst>
                  <a:gd name="adj" fmla="val 50000"/>
                </a:avLst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CH" dirty="0">
                  <a:solidFill>
                    <a:srgbClr val="000000"/>
                  </a:solidFill>
                  <a:latin typeface="AA-Constantia" panose="02030602050306030303" pitchFamily="18" charset="0"/>
                </a:endParaRPr>
              </a:p>
            </p:txBody>
          </p:sp>
          <p:sp>
            <p:nvSpPr>
              <p:cNvPr id="536645" name="AutoShape 69"/>
              <p:cNvSpPr>
                <a:spLocks noChangeArrowheads="1"/>
              </p:cNvSpPr>
              <p:nvPr/>
            </p:nvSpPr>
            <p:spPr bwMode="auto">
              <a:xfrm rot="16200000">
                <a:off x="541" y="2744"/>
                <a:ext cx="1267" cy="581"/>
              </a:xfrm>
              <a:prstGeom prst="moon">
                <a:avLst>
                  <a:gd name="adj" fmla="val 24380"/>
                </a:avLst>
              </a:prstGeom>
              <a:solidFill>
                <a:srgbClr val="0033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CH" dirty="0">
                  <a:solidFill>
                    <a:srgbClr val="000000"/>
                  </a:solidFill>
                  <a:latin typeface="AA-Constantia" panose="02030602050306030303" pitchFamily="18" charset="0"/>
                </a:endParaRPr>
              </a:p>
            </p:txBody>
          </p:sp>
          <p:sp>
            <p:nvSpPr>
              <p:cNvPr id="536646" name="Text Box 70"/>
              <p:cNvSpPr txBox="1">
                <a:spLocks noChangeArrowheads="1"/>
              </p:cNvSpPr>
              <p:nvPr/>
            </p:nvSpPr>
            <p:spPr bwMode="auto">
              <a:xfrm>
                <a:off x="940" y="2350"/>
                <a:ext cx="469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1700" dirty="0" smtClean="0">
                    <a:solidFill>
                      <a:srgbClr val="000000"/>
                    </a:solidFill>
                    <a:latin typeface="AA-Constantia" panose="02030602050306030303" pitchFamily="18" charset="0"/>
                  </a:rPr>
                  <a:t>R</a:t>
                </a:r>
                <a:endParaRPr lang="en-US" sz="1700" dirty="0">
                  <a:solidFill>
                    <a:srgbClr val="000000"/>
                  </a:solidFill>
                  <a:latin typeface="AA-Constantia" panose="02030602050306030303" pitchFamily="18" charset="0"/>
                </a:endParaRPr>
              </a:p>
            </p:txBody>
          </p:sp>
          <p:sp>
            <p:nvSpPr>
              <p:cNvPr id="536647" name="Text Box 71"/>
              <p:cNvSpPr txBox="1">
                <a:spLocks noChangeArrowheads="1"/>
              </p:cNvSpPr>
              <p:nvPr/>
            </p:nvSpPr>
            <p:spPr bwMode="auto">
              <a:xfrm>
                <a:off x="940" y="2539"/>
                <a:ext cx="469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1700" dirty="0">
                    <a:solidFill>
                      <a:srgbClr val="000000"/>
                    </a:solidFill>
                    <a:latin typeface="AA-Constantia" panose="02030602050306030303" pitchFamily="18" charset="0"/>
                  </a:rPr>
                  <a:t>D</a:t>
                </a:r>
              </a:p>
            </p:txBody>
          </p:sp>
          <p:sp>
            <p:nvSpPr>
              <p:cNvPr id="536648" name="Text Box 72"/>
              <p:cNvSpPr txBox="1">
                <a:spLocks noChangeArrowheads="1"/>
              </p:cNvSpPr>
              <p:nvPr/>
            </p:nvSpPr>
            <p:spPr bwMode="auto">
              <a:xfrm>
                <a:off x="939" y="2789"/>
                <a:ext cx="470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1700" dirty="0">
                    <a:solidFill>
                      <a:srgbClr val="FFFFFF"/>
                    </a:solidFill>
                    <a:latin typeface="AA-Constantia" panose="02030602050306030303" pitchFamily="18" charset="0"/>
                  </a:rPr>
                  <a:t>I</a:t>
                </a:r>
              </a:p>
            </p:txBody>
          </p:sp>
          <p:sp>
            <p:nvSpPr>
              <p:cNvPr id="536649" name="Text Box 73"/>
              <p:cNvSpPr txBox="1">
                <a:spLocks noChangeArrowheads="1"/>
              </p:cNvSpPr>
              <p:nvPr/>
            </p:nvSpPr>
            <p:spPr bwMode="auto">
              <a:xfrm>
                <a:off x="928" y="3104"/>
                <a:ext cx="522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1700" dirty="0" smtClean="0">
                    <a:solidFill>
                      <a:srgbClr val="FFFFFF"/>
                    </a:solidFill>
                    <a:latin typeface="AA-Constantia" panose="02030602050306030303" pitchFamily="18" charset="0"/>
                  </a:rPr>
                  <a:t>V</a:t>
                </a:r>
                <a:endParaRPr lang="en-US" sz="1700" dirty="0">
                  <a:solidFill>
                    <a:srgbClr val="FFFFFF"/>
                  </a:solidFill>
                  <a:latin typeface="AA-Constantia" panose="02030602050306030303" pitchFamily="18" charset="0"/>
                </a:endParaRPr>
              </a:p>
            </p:txBody>
          </p:sp>
          <p:sp>
            <p:nvSpPr>
              <p:cNvPr id="536650" name="Text Box 74"/>
              <p:cNvSpPr txBox="1">
                <a:spLocks noChangeArrowheads="1"/>
              </p:cNvSpPr>
              <p:nvPr/>
            </p:nvSpPr>
            <p:spPr bwMode="auto">
              <a:xfrm>
                <a:off x="966" y="3423"/>
                <a:ext cx="423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1700" dirty="0">
                    <a:solidFill>
                      <a:srgbClr val="FFFFFF"/>
                    </a:solidFill>
                    <a:latin typeface="AA-Constantia" panose="02030602050306030303" pitchFamily="18" charset="0"/>
                  </a:rPr>
                  <a:t>G</a:t>
                </a:r>
              </a:p>
            </p:txBody>
          </p:sp>
          <p:sp>
            <p:nvSpPr>
              <p:cNvPr id="536651" name="Line 75"/>
              <p:cNvSpPr>
                <a:spLocks noChangeShapeType="1"/>
              </p:cNvSpPr>
              <p:nvPr/>
            </p:nvSpPr>
            <p:spPr bwMode="auto">
              <a:xfrm>
                <a:off x="1173" y="2517"/>
                <a:ext cx="1" cy="60"/>
              </a:xfrm>
              <a:prstGeom prst="line">
                <a:avLst/>
              </a:prstGeom>
              <a:noFill/>
              <a:ln w="28575">
                <a:pattFill prst="pct70">
                  <a:fgClr>
                    <a:srgbClr val="990000"/>
                  </a:fgClr>
                  <a:bgClr>
                    <a:srgbClr val="FFFFFF"/>
                  </a:bgClr>
                </a:patt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de-CH" dirty="0">
                  <a:solidFill>
                    <a:srgbClr val="000000"/>
                  </a:solidFill>
                  <a:latin typeface="AA-Constantia" panose="02030602050306030303" pitchFamily="18" charset="0"/>
                </a:endParaRPr>
              </a:p>
            </p:txBody>
          </p:sp>
          <p:sp>
            <p:nvSpPr>
              <p:cNvPr id="536652" name="Line 76"/>
              <p:cNvSpPr>
                <a:spLocks noChangeShapeType="1"/>
              </p:cNvSpPr>
              <p:nvPr/>
            </p:nvSpPr>
            <p:spPr bwMode="auto">
              <a:xfrm flipH="1" flipV="1">
                <a:off x="1171" y="2714"/>
                <a:ext cx="2" cy="105"/>
              </a:xfrm>
              <a:prstGeom prst="line">
                <a:avLst/>
              </a:prstGeom>
              <a:noFill/>
              <a:ln w="28575">
                <a:pattFill prst="pct70">
                  <a:fgClr>
                    <a:srgbClr val="990000"/>
                  </a:fgClr>
                  <a:bgClr>
                    <a:srgbClr val="FFFFFF"/>
                  </a:bgClr>
                </a:patt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de-CH" dirty="0">
                  <a:solidFill>
                    <a:srgbClr val="000000"/>
                  </a:solidFill>
                  <a:latin typeface="AA-Constantia" panose="02030602050306030303" pitchFamily="18" charset="0"/>
                </a:endParaRPr>
              </a:p>
            </p:txBody>
          </p:sp>
          <p:sp>
            <p:nvSpPr>
              <p:cNvPr id="536653" name="Line 77"/>
              <p:cNvSpPr>
                <a:spLocks noChangeShapeType="1"/>
              </p:cNvSpPr>
              <p:nvPr/>
            </p:nvSpPr>
            <p:spPr bwMode="auto">
              <a:xfrm>
                <a:off x="1173" y="2969"/>
                <a:ext cx="1" cy="178"/>
              </a:xfrm>
              <a:prstGeom prst="line">
                <a:avLst/>
              </a:prstGeom>
              <a:noFill/>
              <a:ln w="28575">
                <a:pattFill prst="pct70">
                  <a:fgClr>
                    <a:srgbClr val="990000"/>
                  </a:fgClr>
                  <a:bgClr>
                    <a:srgbClr val="FFFFFF"/>
                  </a:bgClr>
                </a:patt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de-CH" dirty="0">
                  <a:solidFill>
                    <a:srgbClr val="000000"/>
                  </a:solidFill>
                  <a:latin typeface="AA-Constantia" panose="02030602050306030303" pitchFamily="18" charset="0"/>
                </a:endParaRPr>
              </a:p>
            </p:txBody>
          </p:sp>
          <p:sp>
            <p:nvSpPr>
              <p:cNvPr id="536654" name="Line 78"/>
              <p:cNvSpPr>
                <a:spLocks noChangeShapeType="1"/>
              </p:cNvSpPr>
              <p:nvPr/>
            </p:nvSpPr>
            <p:spPr bwMode="auto">
              <a:xfrm>
                <a:off x="1173" y="3288"/>
                <a:ext cx="1" cy="171"/>
              </a:xfrm>
              <a:prstGeom prst="line">
                <a:avLst/>
              </a:prstGeom>
              <a:noFill/>
              <a:ln w="28575">
                <a:pattFill prst="pct70">
                  <a:fgClr>
                    <a:srgbClr val="990000"/>
                  </a:fgClr>
                  <a:bgClr>
                    <a:srgbClr val="FFFFFF"/>
                  </a:bgClr>
                </a:patt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de-CH" dirty="0">
                  <a:solidFill>
                    <a:srgbClr val="000000"/>
                  </a:solidFill>
                  <a:latin typeface="AA-Constantia" panose="02030602050306030303" pitchFamily="18" charset="0"/>
                </a:endParaRPr>
              </a:p>
            </p:txBody>
          </p:sp>
          <p:sp>
            <p:nvSpPr>
              <p:cNvPr id="536655" name="Line 79"/>
              <p:cNvSpPr>
                <a:spLocks noChangeShapeType="1"/>
              </p:cNvSpPr>
              <p:nvPr/>
            </p:nvSpPr>
            <p:spPr bwMode="auto">
              <a:xfrm>
                <a:off x="1174" y="3613"/>
                <a:ext cx="1" cy="89"/>
              </a:xfrm>
              <a:prstGeom prst="line">
                <a:avLst/>
              </a:prstGeom>
              <a:noFill/>
              <a:ln w="28575">
                <a:pattFill prst="pct70">
                  <a:fgClr>
                    <a:srgbClr val="990000"/>
                  </a:fgClr>
                  <a:bgClr>
                    <a:srgbClr val="FFFFFF"/>
                  </a:bgClr>
                </a:patt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de-CH" dirty="0">
                  <a:solidFill>
                    <a:srgbClr val="000000"/>
                  </a:solidFill>
                  <a:latin typeface="AA-Constantia" panose="02030602050306030303" pitchFamily="18" charset="0"/>
                </a:endParaRPr>
              </a:p>
            </p:txBody>
          </p:sp>
          <p:sp>
            <p:nvSpPr>
              <p:cNvPr id="536656" name="Line 80"/>
              <p:cNvSpPr>
                <a:spLocks noChangeShapeType="1"/>
              </p:cNvSpPr>
              <p:nvPr/>
            </p:nvSpPr>
            <p:spPr bwMode="auto">
              <a:xfrm>
                <a:off x="1172" y="2332"/>
                <a:ext cx="1" cy="60"/>
              </a:xfrm>
              <a:prstGeom prst="line">
                <a:avLst/>
              </a:prstGeom>
              <a:noFill/>
              <a:ln w="28575">
                <a:pattFill prst="pct70">
                  <a:fgClr>
                    <a:srgbClr val="990000"/>
                  </a:fgClr>
                  <a:bgClr>
                    <a:srgbClr val="FFFFFF"/>
                  </a:bgClr>
                </a:patt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de-CH" dirty="0">
                  <a:solidFill>
                    <a:srgbClr val="000000"/>
                  </a:solidFill>
                  <a:latin typeface="AA-Constantia" panose="02030602050306030303" pitchFamily="18" charset="0"/>
                </a:endParaRPr>
              </a:p>
            </p:txBody>
          </p:sp>
        </p:grpSp>
        <p:sp>
          <p:nvSpPr>
            <p:cNvPr id="82" name="Text Box 4"/>
            <p:cNvSpPr txBox="1">
              <a:spLocks noChangeArrowheads="1"/>
            </p:cNvSpPr>
            <p:nvPr/>
          </p:nvSpPr>
          <p:spPr bwMode="auto">
            <a:xfrm>
              <a:off x="6908832" y="3613185"/>
              <a:ext cx="118268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800" i="1" dirty="0">
                  <a:solidFill>
                    <a:srgbClr val="000000"/>
                  </a:solidFill>
                  <a:latin typeface="AA-Constantia" panose="02030602050306030303" pitchFamily="18" charset="0"/>
                </a:rPr>
                <a:t>Cluster </a:t>
              </a:r>
              <a:r>
                <a:rPr lang="en-US" sz="1800" i="1" dirty="0" smtClean="0">
                  <a:solidFill>
                    <a:srgbClr val="000000"/>
                  </a:solidFill>
                  <a:latin typeface="AA-Constantia" panose="02030602050306030303" pitchFamily="18" charset="0"/>
                </a:rPr>
                <a:t>4</a:t>
              </a:r>
              <a:endParaRPr lang="en-US" sz="1800" i="1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287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4.44444E-6 L -0.00069 0.1712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7.40741E-7 L -0.00521 -0.1428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" y="-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Bottom-up order of cluster development</a:t>
            </a:r>
            <a:endParaRPr lang="en-US" dirty="0"/>
          </a:p>
        </p:txBody>
      </p:sp>
      <p:sp>
        <p:nvSpPr>
          <p:cNvPr id="536579" name="Text Box 3"/>
          <p:cNvSpPr txBox="1">
            <a:spLocks noChangeArrowheads="1"/>
          </p:cNvSpPr>
          <p:nvPr/>
        </p:nvSpPr>
        <p:spPr bwMode="auto">
          <a:xfrm>
            <a:off x="1924050" y="1293813"/>
            <a:ext cx="11826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i="1" dirty="0">
                <a:solidFill>
                  <a:srgbClr val="000000"/>
                </a:solidFill>
                <a:latin typeface="AA-Constantia" panose="02030602050306030303" pitchFamily="18" charset="0"/>
              </a:rPr>
              <a:t>Cluster 1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863601" y="1412875"/>
            <a:ext cx="922338" cy="2408238"/>
            <a:chOff x="884" y="2274"/>
            <a:chExt cx="581" cy="1517"/>
          </a:xfrm>
        </p:grpSpPr>
        <p:sp>
          <p:nvSpPr>
            <p:cNvPr id="536583" name="Line 7"/>
            <p:cNvSpPr>
              <a:spLocks noChangeShapeType="1"/>
            </p:cNvSpPr>
            <p:nvPr/>
          </p:nvSpPr>
          <p:spPr bwMode="auto">
            <a:xfrm>
              <a:off x="1171" y="2274"/>
              <a:ext cx="4" cy="1517"/>
            </a:xfrm>
            <a:prstGeom prst="line">
              <a:avLst/>
            </a:prstGeom>
            <a:noFill/>
            <a:ln w="28575">
              <a:solidFill>
                <a:srgbClr val="990000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536584" name="AutoShape 8"/>
            <p:cNvSpPr>
              <a:spLocks noChangeArrowheads="1"/>
            </p:cNvSpPr>
            <p:nvPr/>
          </p:nvSpPr>
          <p:spPr bwMode="auto">
            <a:xfrm rot="16200000">
              <a:off x="635" y="2588"/>
              <a:ext cx="1080" cy="581"/>
            </a:xfrm>
            <a:prstGeom prst="moon">
              <a:avLst>
                <a:gd name="adj" fmla="val 30250"/>
              </a:avLst>
            </a:prstGeom>
            <a:solidFill>
              <a:srgbClr val="00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536585" name="Freeform 9"/>
            <p:cNvSpPr>
              <a:spLocks/>
            </p:cNvSpPr>
            <p:nvPr/>
          </p:nvSpPr>
          <p:spPr bwMode="auto">
            <a:xfrm>
              <a:off x="884" y="2337"/>
              <a:ext cx="581" cy="2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66" y="0"/>
                </a:cxn>
                <a:cxn ang="0">
                  <a:pos x="1240" y="44"/>
                </a:cxn>
                <a:cxn ang="0">
                  <a:pos x="1209" y="97"/>
                </a:cxn>
                <a:cxn ang="0">
                  <a:pos x="1170" y="145"/>
                </a:cxn>
                <a:cxn ang="0">
                  <a:pos x="1130" y="193"/>
                </a:cxn>
                <a:cxn ang="0">
                  <a:pos x="1083" y="239"/>
                </a:cxn>
                <a:cxn ang="0">
                  <a:pos x="1045" y="272"/>
                </a:cxn>
                <a:cxn ang="0">
                  <a:pos x="1017" y="296"/>
                </a:cxn>
                <a:cxn ang="0">
                  <a:pos x="977" y="322"/>
                </a:cxn>
                <a:cxn ang="0">
                  <a:pos x="952" y="340"/>
                </a:cxn>
                <a:cxn ang="0">
                  <a:pos x="905" y="365"/>
                </a:cxn>
                <a:cxn ang="0">
                  <a:pos x="871" y="385"/>
                </a:cxn>
                <a:cxn ang="0">
                  <a:pos x="796" y="409"/>
                </a:cxn>
                <a:cxn ang="0">
                  <a:pos x="738" y="421"/>
                </a:cxn>
                <a:cxn ang="0">
                  <a:pos x="654" y="429"/>
                </a:cxn>
                <a:cxn ang="0">
                  <a:pos x="589" y="429"/>
                </a:cxn>
                <a:cxn ang="0">
                  <a:pos x="550" y="425"/>
                </a:cxn>
                <a:cxn ang="0">
                  <a:pos x="498" y="415"/>
                </a:cxn>
                <a:cxn ang="0">
                  <a:pos x="418" y="389"/>
                </a:cxn>
                <a:cxn ang="0">
                  <a:pos x="358" y="365"/>
                </a:cxn>
                <a:cxn ang="0">
                  <a:pos x="300" y="332"/>
                </a:cxn>
                <a:cxn ang="0">
                  <a:pos x="262" y="305"/>
                </a:cxn>
                <a:cxn ang="0">
                  <a:pos x="221" y="272"/>
                </a:cxn>
                <a:cxn ang="0">
                  <a:pos x="180" y="235"/>
                </a:cxn>
                <a:cxn ang="0">
                  <a:pos x="150" y="208"/>
                </a:cxn>
                <a:cxn ang="0">
                  <a:pos x="126" y="178"/>
                </a:cxn>
                <a:cxn ang="0">
                  <a:pos x="87" y="133"/>
                </a:cxn>
                <a:cxn ang="0">
                  <a:pos x="57" y="89"/>
                </a:cxn>
                <a:cxn ang="0">
                  <a:pos x="0" y="0"/>
                </a:cxn>
              </a:cxnLst>
              <a:rect l="0" t="0" r="r" b="b"/>
              <a:pathLst>
                <a:path w="1266" h="429">
                  <a:moveTo>
                    <a:pt x="0" y="0"/>
                  </a:moveTo>
                  <a:lnTo>
                    <a:pt x="1266" y="0"/>
                  </a:lnTo>
                  <a:lnTo>
                    <a:pt x="1240" y="44"/>
                  </a:lnTo>
                  <a:lnTo>
                    <a:pt x="1209" y="97"/>
                  </a:lnTo>
                  <a:lnTo>
                    <a:pt x="1170" y="145"/>
                  </a:lnTo>
                  <a:lnTo>
                    <a:pt x="1130" y="193"/>
                  </a:lnTo>
                  <a:lnTo>
                    <a:pt x="1083" y="239"/>
                  </a:lnTo>
                  <a:lnTo>
                    <a:pt x="1045" y="272"/>
                  </a:lnTo>
                  <a:lnTo>
                    <a:pt x="1017" y="296"/>
                  </a:lnTo>
                  <a:lnTo>
                    <a:pt x="977" y="322"/>
                  </a:lnTo>
                  <a:lnTo>
                    <a:pt x="952" y="340"/>
                  </a:lnTo>
                  <a:lnTo>
                    <a:pt x="905" y="365"/>
                  </a:lnTo>
                  <a:lnTo>
                    <a:pt x="871" y="385"/>
                  </a:lnTo>
                  <a:lnTo>
                    <a:pt x="796" y="409"/>
                  </a:lnTo>
                  <a:lnTo>
                    <a:pt x="738" y="421"/>
                  </a:lnTo>
                  <a:lnTo>
                    <a:pt x="654" y="429"/>
                  </a:lnTo>
                  <a:lnTo>
                    <a:pt x="589" y="429"/>
                  </a:lnTo>
                  <a:lnTo>
                    <a:pt x="550" y="425"/>
                  </a:lnTo>
                  <a:lnTo>
                    <a:pt x="498" y="415"/>
                  </a:lnTo>
                  <a:lnTo>
                    <a:pt x="418" y="389"/>
                  </a:lnTo>
                  <a:lnTo>
                    <a:pt x="358" y="365"/>
                  </a:lnTo>
                  <a:lnTo>
                    <a:pt x="300" y="332"/>
                  </a:lnTo>
                  <a:lnTo>
                    <a:pt x="262" y="305"/>
                  </a:lnTo>
                  <a:lnTo>
                    <a:pt x="221" y="272"/>
                  </a:lnTo>
                  <a:lnTo>
                    <a:pt x="180" y="235"/>
                  </a:lnTo>
                  <a:lnTo>
                    <a:pt x="150" y="208"/>
                  </a:lnTo>
                  <a:lnTo>
                    <a:pt x="126" y="178"/>
                  </a:lnTo>
                  <a:lnTo>
                    <a:pt x="87" y="133"/>
                  </a:lnTo>
                  <a:lnTo>
                    <a:pt x="57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536586" name="AutoShape 10"/>
            <p:cNvSpPr>
              <a:spLocks noChangeArrowheads="1"/>
            </p:cNvSpPr>
            <p:nvPr/>
          </p:nvSpPr>
          <p:spPr bwMode="auto">
            <a:xfrm rot="16200000">
              <a:off x="797" y="2424"/>
              <a:ext cx="756" cy="581"/>
            </a:xfrm>
            <a:prstGeom prst="moon">
              <a:avLst>
                <a:gd name="adj" fmla="val 44421"/>
              </a:avLst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536587" name="AutoShape 11"/>
            <p:cNvSpPr>
              <a:spLocks noChangeArrowheads="1"/>
            </p:cNvSpPr>
            <p:nvPr/>
          </p:nvSpPr>
          <p:spPr bwMode="auto">
            <a:xfrm rot="16200000">
              <a:off x="965" y="2255"/>
              <a:ext cx="420" cy="581"/>
            </a:xfrm>
            <a:prstGeom prst="moon">
              <a:avLst>
                <a:gd name="adj" fmla="val 50000"/>
              </a:avLst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536588" name="AutoShape 12"/>
            <p:cNvSpPr>
              <a:spLocks noChangeArrowheads="1"/>
            </p:cNvSpPr>
            <p:nvPr/>
          </p:nvSpPr>
          <p:spPr bwMode="auto">
            <a:xfrm rot="16200000">
              <a:off x="541" y="2744"/>
              <a:ext cx="1267" cy="581"/>
            </a:xfrm>
            <a:prstGeom prst="moon">
              <a:avLst>
                <a:gd name="adj" fmla="val 24380"/>
              </a:avLst>
            </a:prstGeom>
            <a:solidFill>
              <a:srgbClr val="0033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536589" name="Text Box 13"/>
            <p:cNvSpPr txBox="1">
              <a:spLocks noChangeArrowheads="1"/>
            </p:cNvSpPr>
            <p:nvPr/>
          </p:nvSpPr>
          <p:spPr bwMode="auto">
            <a:xfrm>
              <a:off x="940" y="2350"/>
              <a:ext cx="469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700" dirty="0" smtClean="0">
                  <a:solidFill>
                    <a:srgbClr val="000000"/>
                  </a:solidFill>
                  <a:latin typeface="AA-Constantia" panose="02030602050306030303" pitchFamily="18" charset="0"/>
                </a:rPr>
                <a:t>R</a:t>
              </a:r>
              <a:endParaRPr lang="en-US" sz="17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536590" name="Text Box 14"/>
            <p:cNvSpPr txBox="1">
              <a:spLocks noChangeArrowheads="1"/>
            </p:cNvSpPr>
            <p:nvPr/>
          </p:nvSpPr>
          <p:spPr bwMode="auto">
            <a:xfrm>
              <a:off x="940" y="2539"/>
              <a:ext cx="469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700" dirty="0">
                  <a:solidFill>
                    <a:srgbClr val="000000"/>
                  </a:solidFill>
                  <a:latin typeface="AA-Constantia" panose="02030602050306030303" pitchFamily="18" charset="0"/>
                </a:rPr>
                <a:t>D</a:t>
              </a:r>
            </a:p>
          </p:txBody>
        </p:sp>
        <p:sp>
          <p:nvSpPr>
            <p:cNvPr id="536591" name="Text Box 15"/>
            <p:cNvSpPr txBox="1">
              <a:spLocks noChangeArrowheads="1"/>
            </p:cNvSpPr>
            <p:nvPr/>
          </p:nvSpPr>
          <p:spPr bwMode="auto">
            <a:xfrm>
              <a:off x="939" y="2789"/>
              <a:ext cx="470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700" dirty="0">
                  <a:solidFill>
                    <a:srgbClr val="FFFFFF"/>
                  </a:solidFill>
                  <a:latin typeface="AA-Constantia" panose="02030602050306030303" pitchFamily="18" charset="0"/>
                </a:rPr>
                <a:t>I</a:t>
              </a:r>
            </a:p>
          </p:txBody>
        </p:sp>
        <p:sp>
          <p:nvSpPr>
            <p:cNvPr id="536592" name="Text Box 16"/>
            <p:cNvSpPr txBox="1">
              <a:spLocks noChangeArrowheads="1"/>
            </p:cNvSpPr>
            <p:nvPr/>
          </p:nvSpPr>
          <p:spPr bwMode="auto">
            <a:xfrm>
              <a:off x="928" y="3104"/>
              <a:ext cx="52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700" dirty="0" smtClean="0">
                  <a:solidFill>
                    <a:srgbClr val="FFFFFF"/>
                  </a:solidFill>
                  <a:latin typeface="AA-Constantia" panose="02030602050306030303" pitchFamily="18" charset="0"/>
                </a:rPr>
                <a:t>V</a:t>
              </a:r>
              <a:endParaRPr lang="en-US" sz="1700" dirty="0">
                <a:solidFill>
                  <a:srgbClr val="FFFFFF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536593" name="Text Box 17"/>
            <p:cNvSpPr txBox="1">
              <a:spLocks noChangeArrowheads="1"/>
            </p:cNvSpPr>
            <p:nvPr/>
          </p:nvSpPr>
          <p:spPr bwMode="auto">
            <a:xfrm>
              <a:off x="966" y="3423"/>
              <a:ext cx="423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700" dirty="0">
                  <a:solidFill>
                    <a:srgbClr val="FFFFFF"/>
                  </a:solidFill>
                  <a:latin typeface="AA-Constantia" panose="02030602050306030303" pitchFamily="18" charset="0"/>
                </a:rPr>
                <a:t>G</a:t>
              </a:r>
            </a:p>
          </p:txBody>
        </p:sp>
        <p:sp>
          <p:nvSpPr>
            <p:cNvPr id="536594" name="Line 18"/>
            <p:cNvSpPr>
              <a:spLocks noChangeShapeType="1"/>
            </p:cNvSpPr>
            <p:nvPr/>
          </p:nvSpPr>
          <p:spPr bwMode="auto">
            <a:xfrm>
              <a:off x="1173" y="2517"/>
              <a:ext cx="1" cy="60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536595" name="Line 19"/>
            <p:cNvSpPr>
              <a:spLocks noChangeShapeType="1"/>
            </p:cNvSpPr>
            <p:nvPr/>
          </p:nvSpPr>
          <p:spPr bwMode="auto">
            <a:xfrm flipH="1" flipV="1">
              <a:off x="1171" y="2714"/>
              <a:ext cx="2" cy="105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536596" name="Line 20"/>
            <p:cNvSpPr>
              <a:spLocks noChangeShapeType="1"/>
            </p:cNvSpPr>
            <p:nvPr/>
          </p:nvSpPr>
          <p:spPr bwMode="auto">
            <a:xfrm>
              <a:off x="1173" y="2969"/>
              <a:ext cx="1" cy="178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536597" name="Line 21"/>
            <p:cNvSpPr>
              <a:spLocks noChangeShapeType="1"/>
            </p:cNvSpPr>
            <p:nvPr/>
          </p:nvSpPr>
          <p:spPr bwMode="auto">
            <a:xfrm>
              <a:off x="1173" y="3288"/>
              <a:ext cx="1" cy="171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536598" name="Line 22"/>
            <p:cNvSpPr>
              <a:spLocks noChangeShapeType="1"/>
            </p:cNvSpPr>
            <p:nvPr/>
          </p:nvSpPr>
          <p:spPr bwMode="auto">
            <a:xfrm>
              <a:off x="1174" y="3613"/>
              <a:ext cx="1" cy="89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536599" name="Line 23"/>
            <p:cNvSpPr>
              <a:spLocks noChangeShapeType="1"/>
            </p:cNvSpPr>
            <p:nvPr/>
          </p:nvSpPr>
          <p:spPr bwMode="auto">
            <a:xfrm>
              <a:off x="1172" y="2332"/>
              <a:ext cx="1" cy="60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</p:grpSp>
      <p:grpSp>
        <p:nvGrpSpPr>
          <p:cNvPr id="81" name="Group 5"/>
          <p:cNvGrpSpPr>
            <a:grpSpLocks/>
          </p:cNvGrpSpPr>
          <p:nvPr/>
        </p:nvGrpSpPr>
        <p:grpSpPr bwMode="auto">
          <a:xfrm rot="16200000">
            <a:off x="4318217" y="4527970"/>
            <a:ext cx="922338" cy="2408238"/>
            <a:chOff x="884" y="2274"/>
            <a:chExt cx="581" cy="1517"/>
          </a:xfrm>
        </p:grpSpPr>
        <p:sp>
          <p:nvSpPr>
            <p:cNvPr id="83" name="Line 7"/>
            <p:cNvSpPr>
              <a:spLocks noChangeShapeType="1"/>
            </p:cNvSpPr>
            <p:nvPr/>
          </p:nvSpPr>
          <p:spPr bwMode="auto">
            <a:xfrm>
              <a:off x="1171" y="2274"/>
              <a:ext cx="4" cy="1517"/>
            </a:xfrm>
            <a:prstGeom prst="line">
              <a:avLst/>
            </a:prstGeom>
            <a:noFill/>
            <a:ln w="28575">
              <a:solidFill>
                <a:srgbClr val="990000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84" name="AutoShape 8"/>
            <p:cNvSpPr>
              <a:spLocks noChangeArrowheads="1"/>
            </p:cNvSpPr>
            <p:nvPr/>
          </p:nvSpPr>
          <p:spPr bwMode="auto">
            <a:xfrm rot="16200000">
              <a:off x="635" y="2588"/>
              <a:ext cx="1080" cy="581"/>
            </a:xfrm>
            <a:prstGeom prst="moon">
              <a:avLst>
                <a:gd name="adj" fmla="val 30250"/>
              </a:avLst>
            </a:prstGeom>
            <a:solidFill>
              <a:srgbClr val="00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85" name="Freeform 9"/>
            <p:cNvSpPr>
              <a:spLocks/>
            </p:cNvSpPr>
            <p:nvPr/>
          </p:nvSpPr>
          <p:spPr bwMode="auto">
            <a:xfrm>
              <a:off x="884" y="2337"/>
              <a:ext cx="581" cy="2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66" y="0"/>
                </a:cxn>
                <a:cxn ang="0">
                  <a:pos x="1240" y="44"/>
                </a:cxn>
                <a:cxn ang="0">
                  <a:pos x="1209" y="97"/>
                </a:cxn>
                <a:cxn ang="0">
                  <a:pos x="1170" y="145"/>
                </a:cxn>
                <a:cxn ang="0">
                  <a:pos x="1130" y="193"/>
                </a:cxn>
                <a:cxn ang="0">
                  <a:pos x="1083" y="239"/>
                </a:cxn>
                <a:cxn ang="0">
                  <a:pos x="1045" y="272"/>
                </a:cxn>
                <a:cxn ang="0">
                  <a:pos x="1017" y="296"/>
                </a:cxn>
                <a:cxn ang="0">
                  <a:pos x="977" y="322"/>
                </a:cxn>
                <a:cxn ang="0">
                  <a:pos x="952" y="340"/>
                </a:cxn>
                <a:cxn ang="0">
                  <a:pos x="905" y="365"/>
                </a:cxn>
                <a:cxn ang="0">
                  <a:pos x="871" y="385"/>
                </a:cxn>
                <a:cxn ang="0">
                  <a:pos x="796" y="409"/>
                </a:cxn>
                <a:cxn ang="0">
                  <a:pos x="738" y="421"/>
                </a:cxn>
                <a:cxn ang="0">
                  <a:pos x="654" y="429"/>
                </a:cxn>
                <a:cxn ang="0">
                  <a:pos x="589" y="429"/>
                </a:cxn>
                <a:cxn ang="0">
                  <a:pos x="550" y="425"/>
                </a:cxn>
                <a:cxn ang="0">
                  <a:pos x="498" y="415"/>
                </a:cxn>
                <a:cxn ang="0">
                  <a:pos x="418" y="389"/>
                </a:cxn>
                <a:cxn ang="0">
                  <a:pos x="358" y="365"/>
                </a:cxn>
                <a:cxn ang="0">
                  <a:pos x="300" y="332"/>
                </a:cxn>
                <a:cxn ang="0">
                  <a:pos x="262" y="305"/>
                </a:cxn>
                <a:cxn ang="0">
                  <a:pos x="221" y="272"/>
                </a:cxn>
                <a:cxn ang="0">
                  <a:pos x="180" y="235"/>
                </a:cxn>
                <a:cxn ang="0">
                  <a:pos x="150" y="208"/>
                </a:cxn>
                <a:cxn ang="0">
                  <a:pos x="126" y="178"/>
                </a:cxn>
                <a:cxn ang="0">
                  <a:pos x="87" y="133"/>
                </a:cxn>
                <a:cxn ang="0">
                  <a:pos x="57" y="89"/>
                </a:cxn>
                <a:cxn ang="0">
                  <a:pos x="0" y="0"/>
                </a:cxn>
              </a:cxnLst>
              <a:rect l="0" t="0" r="r" b="b"/>
              <a:pathLst>
                <a:path w="1266" h="429">
                  <a:moveTo>
                    <a:pt x="0" y="0"/>
                  </a:moveTo>
                  <a:lnTo>
                    <a:pt x="1266" y="0"/>
                  </a:lnTo>
                  <a:lnTo>
                    <a:pt x="1240" y="44"/>
                  </a:lnTo>
                  <a:lnTo>
                    <a:pt x="1209" y="97"/>
                  </a:lnTo>
                  <a:lnTo>
                    <a:pt x="1170" y="145"/>
                  </a:lnTo>
                  <a:lnTo>
                    <a:pt x="1130" y="193"/>
                  </a:lnTo>
                  <a:lnTo>
                    <a:pt x="1083" y="239"/>
                  </a:lnTo>
                  <a:lnTo>
                    <a:pt x="1045" y="272"/>
                  </a:lnTo>
                  <a:lnTo>
                    <a:pt x="1017" y="296"/>
                  </a:lnTo>
                  <a:lnTo>
                    <a:pt x="977" y="322"/>
                  </a:lnTo>
                  <a:lnTo>
                    <a:pt x="952" y="340"/>
                  </a:lnTo>
                  <a:lnTo>
                    <a:pt x="905" y="365"/>
                  </a:lnTo>
                  <a:lnTo>
                    <a:pt x="871" y="385"/>
                  </a:lnTo>
                  <a:lnTo>
                    <a:pt x="796" y="409"/>
                  </a:lnTo>
                  <a:lnTo>
                    <a:pt x="738" y="421"/>
                  </a:lnTo>
                  <a:lnTo>
                    <a:pt x="654" y="429"/>
                  </a:lnTo>
                  <a:lnTo>
                    <a:pt x="589" y="429"/>
                  </a:lnTo>
                  <a:lnTo>
                    <a:pt x="550" y="425"/>
                  </a:lnTo>
                  <a:lnTo>
                    <a:pt x="498" y="415"/>
                  </a:lnTo>
                  <a:lnTo>
                    <a:pt x="418" y="389"/>
                  </a:lnTo>
                  <a:lnTo>
                    <a:pt x="358" y="365"/>
                  </a:lnTo>
                  <a:lnTo>
                    <a:pt x="300" y="332"/>
                  </a:lnTo>
                  <a:lnTo>
                    <a:pt x="262" y="305"/>
                  </a:lnTo>
                  <a:lnTo>
                    <a:pt x="221" y="272"/>
                  </a:lnTo>
                  <a:lnTo>
                    <a:pt x="180" y="235"/>
                  </a:lnTo>
                  <a:lnTo>
                    <a:pt x="150" y="208"/>
                  </a:lnTo>
                  <a:lnTo>
                    <a:pt x="126" y="178"/>
                  </a:lnTo>
                  <a:lnTo>
                    <a:pt x="87" y="133"/>
                  </a:lnTo>
                  <a:lnTo>
                    <a:pt x="57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86" name="AutoShape 10"/>
            <p:cNvSpPr>
              <a:spLocks noChangeArrowheads="1"/>
            </p:cNvSpPr>
            <p:nvPr/>
          </p:nvSpPr>
          <p:spPr bwMode="auto">
            <a:xfrm rot="16200000">
              <a:off x="797" y="2424"/>
              <a:ext cx="756" cy="581"/>
            </a:xfrm>
            <a:prstGeom prst="moon">
              <a:avLst>
                <a:gd name="adj" fmla="val 44421"/>
              </a:avLst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87" name="AutoShape 11"/>
            <p:cNvSpPr>
              <a:spLocks noChangeArrowheads="1"/>
            </p:cNvSpPr>
            <p:nvPr/>
          </p:nvSpPr>
          <p:spPr bwMode="auto">
            <a:xfrm rot="16200000">
              <a:off x="965" y="2255"/>
              <a:ext cx="420" cy="581"/>
            </a:xfrm>
            <a:prstGeom prst="moon">
              <a:avLst>
                <a:gd name="adj" fmla="val 50000"/>
              </a:avLst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88" name="AutoShape 12"/>
            <p:cNvSpPr>
              <a:spLocks noChangeArrowheads="1"/>
            </p:cNvSpPr>
            <p:nvPr/>
          </p:nvSpPr>
          <p:spPr bwMode="auto">
            <a:xfrm rot="16200000">
              <a:off x="541" y="2744"/>
              <a:ext cx="1267" cy="581"/>
            </a:xfrm>
            <a:prstGeom prst="moon">
              <a:avLst>
                <a:gd name="adj" fmla="val 24380"/>
              </a:avLst>
            </a:prstGeom>
            <a:solidFill>
              <a:srgbClr val="0033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89" name="Text Box 13"/>
            <p:cNvSpPr txBox="1">
              <a:spLocks noChangeArrowheads="1"/>
            </p:cNvSpPr>
            <p:nvPr/>
          </p:nvSpPr>
          <p:spPr bwMode="auto">
            <a:xfrm>
              <a:off x="940" y="2350"/>
              <a:ext cx="469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700" dirty="0">
                  <a:solidFill>
                    <a:srgbClr val="000000"/>
                  </a:solidFill>
                  <a:latin typeface="AA-Constantia" panose="02030602050306030303" pitchFamily="18" charset="0"/>
                </a:rPr>
                <a:t>R</a:t>
              </a:r>
              <a:endParaRPr lang="en-US" sz="17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90" name="Text Box 14"/>
            <p:cNvSpPr txBox="1">
              <a:spLocks noChangeArrowheads="1"/>
            </p:cNvSpPr>
            <p:nvPr/>
          </p:nvSpPr>
          <p:spPr bwMode="auto">
            <a:xfrm>
              <a:off x="940" y="2539"/>
              <a:ext cx="469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700" dirty="0">
                  <a:solidFill>
                    <a:srgbClr val="000000"/>
                  </a:solidFill>
                  <a:latin typeface="AA-Constantia" panose="02030602050306030303" pitchFamily="18" charset="0"/>
                </a:rPr>
                <a:t>D</a:t>
              </a:r>
            </a:p>
          </p:txBody>
        </p:sp>
        <p:sp>
          <p:nvSpPr>
            <p:cNvPr id="91" name="Text Box 15"/>
            <p:cNvSpPr txBox="1">
              <a:spLocks noChangeArrowheads="1"/>
            </p:cNvSpPr>
            <p:nvPr/>
          </p:nvSpPr>
          <p:spPr bwMode="auto">
            <a:xfrm>
              <a:off x="939" y="2789"/>
              <a:ext cx="470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700" dirty="0">
                  <a:solidFill>
                    <a:srgbClr val="FFFFFF"/>
                  </a:solidFill>
                  <a:latin typeface="AA-Constantia" panose="02030602050306030303" pitchFamily="18" charset="0"/>
                </a:rPr>
                <a:t>I</a:t>
              </a:r>
            </a:p>
          </p:txBody>
        </p:sp>
        <p:sp>
          <p:nvSpPr>
            <p:cNvPr id="92" name="Text Box 16"/>
            <p:cNvSpPr txBox="1">
              <a:spLocks noChangeArrowheads="1"/>
            </p:cNvSpPr>
            <p:nvPr/>
          </p:nvSpPr>
          <p:spPr bwMode="auto">
            <a:xfrm>
              <a:off x="928" y="3104"/>
              <a:ext cx="52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700" dirty="0" smtClean="0">
                  <a:solidFill>
                    <a:srgbClr val="FFFFFF"/>
                  </a:solidFill>
                  <a:latin typeface="AA-Constantia" panose="02030602050306030303" pitchFamily="18" charset="0"/>
                </a:rPr>
                <a:t>V</a:t>
              </a:r>
              <a:endParaRPr lang="en-US" sz="1700" dirty="0">
                <a:solidFill>
                  <a:srgbClr val="FFFFFF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93" name="Text Box 17"/>
            <p:cNvSpPr txBox="1">
              <a:spLocks noChangeArrowheads="1"/>
            </p:cNvSpPr>
            <p:nvPr/>
          </p:nvSpPr>
          <p:spPr bwMode="auto">
            <a:xfrm>
              <a:off x="966" y="3423"/>
              <a:ext cx="423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700" dirty="0">
                  <a:solidFill>
                    <a:srgbClr val="FFFFFF"/>
                  </a:solidFill>
                  <a:latin typeface="AA-Constantia" panose="02030602050306030303" pitchFamily="18" charset="0"/>
                </a:rPr>
                <a:t>G</a:t>
              </a:r>
            </a:p>
          </p:txBody>
        </p:sp>
        <p:sp>
          <p:nvSpPr>
            <p:cNvPr id="94" name="Line 18"/>
            <p:cNvSpPr>
              <a:spLocks noChangeShapeType="1"/>
            </p:cNvSpPr>
            <p:nvPr/>
          </p:nvSpPr>
          <p:spPr bwMode="auto">
            <a:xfrm>
              <a:off x="1173" y="2517"/>
              <a:ext cx="1" cy="60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95" name="Line 19"/>
            <p:cNvSpPr>
              <a:spLocks noChangeShapeType="1"/>
            </p:cNvSpPr>
            <p:nvPr/>
          </p:nvSpPr>
          <p:spPr bwMode="auto">
            <a:xfrm flipH="1" flipV="1">
              <a:off x="1171" y="2714"/>
              <a:ext cx="2" cy="105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96" name="Line 20"/>
            <p:cNvSpPr>
              <a:spLocks noChangeShapeType="1"/>
            </p:cNvSpPr>
            <p:nvPr/>
          </p:nvSpPr>
          <p:spPr bwMode="auto">
            <a:xfrm>
              <a:off x="1173" y="2969"/>
              <a:ext cx="1" cy="178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97" name="Line 21"/>
            <p:cNvSpPr>
              <a:spLocks noChangeShapeType="1"/>
            </p:cNvSpPr>
            <p:nvPr/>
          </p:nvSpPr>
          <p:spPr bwMode="auto">
            <a:xfrm>
              <a:off x="1173" y="3288"/>
              <a:ext cx="1" cy="171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98" name="Line 22"/>
            <p:cNvSpPr>
              <a:spLocks noChangeShapeType="1"/>
            </p:cNvSpPr>
            <p:nvPr/>
          </p:nvSpPr>
          <p:spPr bwMode="auto">
            <a:xfrm>
              <a:off x="1174" y="3613"/>
              <a:ext cx="1" cy="89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99" name="Line 23"/>
            <p:cNvSpPr>
              <a:spLocks noChangeShapeType="1"/>
            </p:cNvSpPr>
            <p:nvPr/>
          </p:nvSpPr>
          <p:spPr bwMode="auto">
            <a:xfrm>
              <a:off x="1172" y="2332"/>
              <a:ext cx="1" cy="60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</p:grpSp>
      <p:sp>
        <p:nvSpPr>
          <p:cNvPr id="100" name="Text Box 3"/>
          <p:cNvSpPr txBox="1">
            <a:spLocks noChangeArrowheads="1"/>
          </p:cNvSpPr>
          <p:nvPr/>
        </p:nvSpPr>
        <p:spPr bwMode="auto">
          <a:xfrm>
            <a:off x="4520622" y="1293813"/>
            <a:ext cx="11826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i="1" dirty="0">
                <a:solidFill>
                  <a:srgbClr val="000000"/>
                </a:solidFill>
                <a:latin typeface="AA-Constantia" panose="02030602050306030303" pitchFamily="18" charset="0"/>
              </a:rPr>
              <a:t>Cluster </a:t>
            </a:r>
            <a:r>
              <a:rPr lang="en-US" sz="1800" i="1" dirty="0" smtClean="0">
                <a:solidFill>
                  <a:srgbClr val="000000"/>
                </a:solidFill>
                <a:latin typeface="AA-Constantia" panose="02030602050306030303" pitchFamily="18" charset="0"/>
              </a:rPr>
              <a:t>2</a:t>
            </a:r>
            <a:endParaRPr lang="en-US" sz="1800" i="1" dirty="0">
              <a:solidFill>
                <a:srgbClr val="000000"/>
              </a:solidFill>
              <a:latin typeface="AA-Constantia" panose="02030602050306030303" pitchFamily="18" charset="0"/>
            </a:endParaRPr>
          </a:p>
        </p:txBody>
      </p:sp>
      <p:grpSp>
        <p:nvGrpSpPr>
          <p:cNvPr id="101" name="Group 5"/>
          <p:cNvGrpSpPr>
            <a:grpSpLocks/>
          </p:cNvGrpSpPr>
          <p:nvPr/>
        </p:nvGrpSpPr>
        <p:grpSpPr bwMode="auto">
          <a:xfrm>
            <a:off x="3460173" y="1412875"/>
            <a:ext cx="922338" cy="2408238"/>
            <a:chOff x="884" y="2274"/>
            <a:chExt cx="581" cy="1517"/>
          </a:xfrm>
        </p:grpSpPr>
        <p:sp>
          <p:nvSpPr>
            <p:cNvPr id="103" name="Line 7"/>
            <p:cNvSpPr>
              <a:spLocks noChangeShapeType="1"/>
            </p:cNvSpPr>
            <p:nvPr/>
          </p:nvSpPr>
          <p:spPr bwMode="auto">
            <a:xfrm>
              <a:off x="1171" y="2274"/>
              <a:ext cx="4" cy="1517"/>
            </a:xfrm>
            <a:prstGeom prst="line">
              <a:avLst/>
            </a:prstGeom>
            <a:noFill/>
            <a:ln w="28575">
              <a:solidFill>
                <a:srgbClr val="990000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04" name="AutoShape 8"/>
            <p:cNvSpPr>
              <a:spLocks noChangeArrowheads="1"/>
            </p:cNvSpPr>
            <p:nvPr/>
          </p:nvSpPr>
          <p:spPr bwMode="auto">
            <a:xfrm rot="16200000">
              <a:off x="635" y="2588"/>
              <a:ext cx="1080" cy="581"/>
            </a:xfrm>
            <a:prstGeom prst="moon">
              <a:avLst>
                <a:gd name="adj" fmla="val 30250"/>
              </a:avLst>
            </a:prstGeom>
            <a:solidFill>
              <a:srgbClr val="00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05" name="Freeform 9"/>
            <p:cNvSpPr>
              <a:spLocks/>
            </p:cNvSpPr>
            <p:nvPr/>
          </p:nvSpPr>
          <p:spPr bwMode="auto">
            <a:xfrm>
              <a:off x="884" y="2337"/>
              <a:ext cx="581" cy="2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66" y="0"/>
                </a:cxn>
                <a:cxn ang="0">
                  <a:pos x="1240" y="44"/>
                </a:cxn>
                <a:cxn ang="0">
                  <a:pos x="1209" y="97"/>
                </a:cxn>
                <a:cxn ang="0">
                  <a:pos x="1170" y="145"/>
                </a:cxn>
                <a:cxn ang="0">
                  <a:pos x="1130" y="193"/>
                </a:cxn>
                <a:cxn ang="0">
                  <a:pos x="1083" y="239"/>
                </a:cxn>
                <a:cxn ang="0">
                  <a:pos x="1045" y="272"/>
                </a:cxn>
                <a:cxn ang="0">
                  <a:pos x="1017" y="296"/>
                </a:cxn>
                <a:cxn ang="0">
                  <a:pos x="977" y="322"/>
                </a:cxn>
                <a:cxn ang="0">
                  <a:pos x="952" y="340"/>
                </a:cxn>
                <a:cxn ang="0">
                  <a:pos x="905" y="365"/>
                </a:cxn>
                <a:cxn ang="0">
                  <a:pos x="871" y="385"/>
                </a:cxn>
                <a:cxn ang="0">
                  <a:pos x="796" y="409"/>
                </a:cxn>
                <a:cxn ang="0">
                  <a:pos x="738" y="421"/>
                </a:cxn>
                <a:cxn ang="0">
                  <a:pos x="654" y="429"/>
                </a:cxn>
                <a:cxn ang="0">
                  <a:pos x="589" y="429"/>
                </a:cxn>
                <a:cxn ang="0">
                  <a:pos x="550" y="425"/>
                </a:cxn>
                <a:cxn ang="0">
                  <a:pos x="498" y="415"/>
                </a:cxn>
                <a:cxn ang="0">
                  <a:pos x="418" y="389"/>
                </a:cxn>
                <a:cxn ang="0">
                  <a:pos x="358" y="365"/>
                </a:cxn>
                <a:cxn ang="0">
                  <a:pos x="300" y="332"/>
                </a:cxn>
                <a:cxn ang="0">
                  <a:pos x="262" y="305"/>
                </a:cxn>
                <a:cxn ang="0">
                  <a:pos x="221" y="272"/>
                </a:cxn>
                <a:cxn ang="0">
                  <a:pos x="180" y="235"/>
                </a:cxn>
                <a:cxn ang="0">
                  <a:pos x="150" y="208"/>
                </a:cxn>
                <a:cxn ang="0">
                  <a:pos x="126" y="178"/>
                </a:cxn>
                <a:cxn ang="0">
                  <a:pos x="87" y="133"/>
                </a:cxn>
                <a:cxn ang="0">
                  <a:pos x="57" y="89"/>
                </a:cxn>
                <a:cxn ang="0">
                  <a:pos x="0" y="0"/>
                </a:cxn>
              </a:cxnLst>
              <a:rect l="0" t="0" r="r" b="b"/>
              <a:pathLst>
                <a:path w="1266" h="429">
                  <a:moveTo>
                    <a:pt x="0" y="0"/>
                  </a:moveTo>
                  <a:lnTo>
                    <a:pt x="1266" y="0"/>
                  </a:lnTo>
                  <a:lnTo>
                    <a:pt x="1240" y="44"/>
                  </a:lnTo>
                  <a:lnTo>
                    <a:pt x="1209" y="97"/>
                  </a:lnTo>
                  <a:lnTo>
                    <a:pt x="1170" y="145"/>
                  </a:lnTo>
                  <a:lnTo>
                    <a:pt x="1130" y="193"/>
                  </a:lnTo>
                  <a:lnTo>
                    <a:pt x="1083" y="239"/>
                  </a:lnTo>
                  <a:lnTo>
                    <a:pt x="1045" y="272"/>
                  </a:lnTo>
                  <a:lnTo>
                    <a:pt x="1017" y="296"/>
                  </a:lnTo>
                  <a:lnTo>
                    <a:pt x="977" y="322"/>
                  </a:lnTo>
                  <a:lnTo>
                    <a:pt x="952" y="340"/>
                  </a:lnTo>
                  <a:lnTo>
                    <a:pt x="905" y="365"/>
                  </a:lnTo>
                  <a:lnTo>
                    <a:pt x="871" y="385"/>
                  </a:lnTo>
                  <a:lnTo>
                    <a:pt x="796" y="409"/>
                  </a:lnTo>
                  <a:lnTo>
                    <a:pt x="738" y="421"/>
                  </a:lnTo>
                  <a:lnTo>
                    <a:pt x="654" y="429"/>
                  </a:lnTo>
                  <a:lnTo>
                    <a:pt x="589" y="429"/>
                  </a:lnTo>
                  <a:lnTo>
                    <a:pt x="550" y="425"/>
                  </a:lnTo>
                  <a:lnTo>
                    <a:pt x="498" y="415"/>
                  </a:lnTo>
                  <a:lnTo>
                    <a:pt x="418" y="389"/>
                  </a:lnTo>
                  <a:lnTo>
                    <a:pt x="358" y="365"/>
                  </a:lnTo>
                  <a:lnTo>
                    <a:pt x="300" y="332"/>
                  </a:lnTo>
                  <a:lnTo>
                    <a:pt x="262" y="305"/>
                  </a:lnTo>
                  <a:lnTo>
                    <a:pt x="221" y="272"/>
                  </a:lnTo>
                  <a:lnTo>
                    <a:pt x="180" y="235"/>
                  </a:lnTo>
                  <a:lnTo>
                    <a:pt x="150" y="208"/>
                  </a:lnTo>
                  <a:lnTo>
                    <a:pt x="126" y="178"/>
                  </a:lnTo>
                  <a:lnTo>
                    <a:pt x="87" y="133"/>
                  </a:lnTo>
                  <a:lnTo>
                    <a:pt x="57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06" name="AutoShape 10"/>
            <p:cNvSpPr>
              <a:spLocks noChangeArrowheads="1"/>
            </p:cNvSpPr>
            <p:nvPr/>
          </p:nvSpPr>
          <p:spPr bwMode="auto">
            <a:xfrm rot="16200000">
              <a:off x="797" y="2424"/>
              <a:ext cx="756" cy="581"/>
            </a:xfrm>
            <a:prstGeom prst="moon">
              <a:avLst>
                <a:gd name="adj" fmla="val 44421"/>
              </a:avLst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07" name="AutoShape 11"/>
            <p:cNvSpPr>
              <a:spLocks noChangeArrowheads="1"/>
            </p:cNvSpPr>
            <p:nvPr/>
          </p:nvSpPr>
          <p:spPr bwMode="auto">
            <a:xfrm rot="16200000">
              <a:off x="965" y="2255"/>
              <a:ext cx="420" cy="581"/>
            </a:xfrm>
            <a:prstGeom prst="moon">
              <a:avLst>
                <a:gd name="adj" fmla="val 50000"/>
              </a:avLst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08" name="AutoShape 12"/>
            <p:cNvSpPr>
              <a:spLocks noChangeArrowheads="1"/>
            </p:cNvSpPr>
            <p:nvPr/>
          </p:nvSpPr>
          <p:spPr bwMode="auto">
            <a:xfrm rot="16200000">
              <a:off x="541" y="2744"/>
              <a:ext cx="1267" cy="581"/>
            </a:xfrm>
            <a:prstGeom prst="moon">
              <a:avLst>
                <a:gd name="adj" fmla="val 24380"/>
              </a:avLst>
            </a:prstGeom>
            <a:solidFill>
              <a:srgbClr val="0033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09" name="Text Box 13"/>
            <p:cNvSpPr txBox="1">
              <a:spLocks noChangeArrowheads="1"/>
            </p:cNvSpPr>
            <p:nvPr/>
          </p:nvSpPr>
          <p:spPr bwMode="auto">
            <a:xfrm>
              <a:off x="940" y="2350"/>
              <a:ext cx="469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700" dirty="0" smtClean="0">
                  <a:solidFill>
                    <a:srgbClr val="000000"/>
                  </a:solidFill>
                  <a:latin typeface="AA-Constantia" panose="02030602050306030303" pitchFamily="18" charset="0"/>
                </a:rPr>
                <a:t>R</a:t>
              </a:r>
              <a:endParaRPr lang="en-US" sz="17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10" name="Text Box 14"/>
            <p:cNvSpPr txBox="1">
              <a:spLocks noChangeArrowheads="1"/>
            </p:cNvSpPr>
            <p:nvPr/>
          </p:nvSpPr>
          <p:spPr bwMode="auto">
            <a:xfrm>
              <a:off x="940" y="2539"/>
              <a:ext cx="469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700" dirty="0">
                  <a:solidFill>
                    <a:srgbClr val="000000"/>
                  </a:solidFill>
                  <a:latin typeface="AA-Constantia" panose="02030602050306030303" pitchFamily="18" charset="0"/>
                </a:rPr>
                <a:t>D</a:t>
              </a:r>
            </a:p>
          </p:txBody>
        </p:sp>
        <p:sp>
          <p:nvSpPr>
            <p:cNvPr id="111" name="Text Box 15"/>
            <p:cNvSpPr txBox="1">
              <a:spLocks noChangeArrowheads="1"/>
            </p:cNvSpPr>
            <p:nvPr/>
          </p:nvSpPr>
          <p:spPr bwMode="auto">
            <a:xfrm>
              <a:off x="939" y="2789"/>
              <a:ext cx="470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700" dirty="0">
                  <a:solidFill>
                    <a:srgbClr val="FFFFFF"/>
                  </a:solidFill>
                  <a:latin typeface="AA-Constantia" panose="02030602050306030303" pitchFamily="18" charset="0"/>
                </a:rPr>
                <a:t>I</a:t>
              </a:r>
            </a:p>
          </p:txBody>
        </p:sp>
        <p:sp>
          <p:nvSpPr>
            <p:cNvPr id="112" name="Text Box 16"/>
            <p:cNvSpPr txBox="1">
              <a:spLocks noChangeArrowheads="1"/>
            </p:cNvSpPr>
            <p:nvPr/>
          </p:nvSpPr>
          <p:spPr bwMode="auto">
            <a:xfrm>
              <a:off x="928" y="3104"/>
              <a:ext cx="52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700" dirty="0" smtClean="0">
                  <a:solidFill>
                    <a:srgbClr val="FFFFFF"/>
                  </a:solidFill>
                  <a:latin typeface="AA-Constantia" panose="02030602050306030303" pitchFamily="18" charset="0"/>
                </a:rPr>
                <a:t>V</a:t>
              </a:r>
              <a:endParaRPr lang="en-US" sz="1700" dirty="0">
                <a:solidFill>
                  <a:srgbClr val="FFFFFF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13" name="Text Box 17"/>
            <p:cNvSpPr txBox="1">
              <a:spLocks noChangeArrowheads="1"/>
            </p:cNvSpPr>
            <p:nvPr/>
          </p:nvSpPr>
          <p:spPr bwMode="auto">
            <a:xfrm>
              <a:off x="966" y="3423"/>
              <a:ext cx="423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700" dirty="0">
                  <a:solidFill>
                    <a:srgbClr val="FFFFFF"/>
                  </a:solidFill>
                  <a:latin typeface="AA-Constantia" panose="02030602050306030303" pitchFamily="18" charset="0"/>
                </a:rPr>
                <a:t>G</a:t>
              </a:r>
            </a:p>
          </p:txBody>
        </p:sp>
        <p:sp>
          <p:nvSpPr>
            <p:cNvPr id="114" name="Line 18"/>
            <p:cNvSpPr>
              <a:spLocks noChangeShapeType="1"/>
            </p:cNvSpPr>
            <p:nvPr/>
          </p:nvSpPr>
          <p:spPr bwMode="auto">
            <a:xfrm>
              <a:off x="1173" y="2517"/>
              <a:ext cx="1" cy="60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15" name="Line 19"/>
            <p:cNvSpPr>
              <a:spLocks noChangeShapeType="1"/>
            </p:cNvSpPr>
            <p:nvPr/>
          </p:nvSpPr>
          <p:spPr bwMode="auto">
            <a:xfrm flipH="1" flipV="1">
              <a:off x="1171" y="2714"/>
              <a:ext cx="2" cy="105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16" name="Line 20"/>
            <p:cNvSpPr>
              <a:spLocks noChangeShapeType="1"/>
            </p:cNvSpPr>
            <p:nvPr/>
          </p:nvSpPr>
          <p:spPr bwMode="auto">
            <a:xfrm>
              <a:off x="1173" y="2969"/>
              <a:ext cx="1" cy="178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17" name="Line 21"/>
            <p:cNvSpPr>
              <a:spLocks noChangeShapeType="1"/>
            </p:cNvSpPr>
            <p:nvPr/>
          </p:nvSpPr>
          <p:spPr bwMode="auto">
            <a:xfrm>
              <a:off x="1173" y="3288"/>
              <a:ext cx="1" cy="171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18" name="Line 22"/>
            <p:cNvSpPr>
              <a:spLocks noChangeShapeType="1"/>
            </p:cNvSpPr>
            <p:nvPr/>
          </p:nvSpPr>
          <p:spPr bwMode="auto">
            <a:xfrm>
              <a:off x="1174" y="3613"/>
              <a:ext cx="1" cy="89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19" name="Line 23"/>
            <p:cNvSpPr>
              <a:spLocks noChangeShapeType="1"/>
            </p:cNvSpPr>
            <p:nvPr/>
          </p:nvSpPr>
          <p:spPr bwMode="auto">
            <a:xfrm>
              <a:off x="1172" y="2332"/>
              <a:ext cx="1" cy="60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</p:grpSp>
      <p:grpSp>
        <p:nvGrpSpPr>
          <p:cNvPr id="120" name="Group 5"/>
          <p:cNvGrpSpPr>
            <a:grpSpLocks/>
          </p:cNvGrpSpPr>
          <p:nvPr/>
        </p:nvGrpSpPr>
        <p:grpSpPr bwMode="auto">
          <a:xfrm rot="16200000">
            <a:off x="4290435" y="3278593"/>
            <a:ext cx="922338" cy="2408238"/>
            <a:chOff x="884" y="2274"/>
            <a:chExt cx="581" cy="1517"/>
          </a:xfrm>
        </p:grpSpPr>
        <p:sp>
          <p:nvSpPr>
            <p:cNvPr id="122" name="Line 7"/>
            <p:cNvSpPr>
              <a:spLocks noChangeShapeType="1"/>
            </p:cNvSpPr>
            <p:nvPr/>
          </p:nvSpPr>
          <p:spPr bwMode="auto">
            <a:xfrm>
              <a:off x="1171" y="2274"/>
              <a:ext cx="4" cy="1517"/>
            </a:xfrm>
            <a:prstGeom prst="line">
              <a:avLst/>
            </a:prstGeom>
            <a:noFill/>
            <a:ln w="28575">
              <a:solidFill>
                <a:srgbClr val="990000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23" name="AutoShape 8"/>
            <p:cNvSpPr>
              <a:spLocks noChangeArrowheads="1"/>
            </p:cNvSpPr>
            <p:nvPr/>
          </p:nvSpPr>
          <p:spPr bwMode="auto">
            <a:xfrm rot="16200000">
              <a:off x="635" y="2588"/>
              <a:ext cx="1080" cy="581"/>
            </a:xfrm>
            <a:prstGeom prst="moon">
              <a:avLst>
                <a:gd name="adj" fmla="val 30250"/>
              </a:avLst>
            </a:prstGeom>
            <a:solidFill>
              <a:srgbClr val="00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24" name="Freeform 9"/>
            <p:cNvSpPr>
              <a:spLocks/>
            </p:cNvSpPr>
            <p:nvPr/>
          </p:nvSpPr>
          <p:spPr bwMode="auto">
            <a:xfrm>
              <a:off x="884" y="2337"/>
              <a:ext cx="581" cy="2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66" y="0"/>
                </a:cxn>
                <a:cxn ang="0">
                  <a:pos x="1240" y="44"/>
                </a:cxn>
                <a:cxn ang="0">
                  <a:pos x="1209" y="97"/>
                </a:cxn>
                <a:cxn ang="0">
                  <a:pos x="1170" y="145"/>
                </a:cxn>
                <a:cxn ang="0">
                  <a:pos x="1130" y="193"/>
                </a:cxn>
                <a:cxn ang="0">
                  <a:pos x="1083" y="239"/>
                </a:cxn>
                <a:cxn ang="0">
                  <a:pos x="1045" y="272"/>
                </a:cxn>
                <a:cxn ang="0">
                  <a:pos x="1017" y="296"/>
                </a:cxn>
                <a:cxn ang="0">
                  <a:pos x="977" y="322"/>
                </a:cxn>
                <a:cxn ang="0">
                  <a:pos x="952" y="340"/>
                </a:cxn>
                <a:cxn ang="0">
                  <a:pos x="905" y="365"/>
                </a:cxn>
                <a:cxn ang="0">
                  <a:pos x="871" y="385"/>
                </a:cxn>
                <a:cxn ang="0">
                  <a:pos x="796" y="409"/>
                </a:cxn>
                <a:cxn ang="0">
                  <a:pos x="738" y="421"/>
                </a:cxn>
                <a:cxn ang="0">
                  <a:pos x="654" y="429"/>
                </a:cxn>
                <a:cxn ang="0">
                  <a:pos x="589" y="429"/>
                </a:cxn>
                <a:cxn ang="0">
                  <a:pos x="550" y="425"/>
                </a:cxn>
                <a:cxn ang="0">
                  <a:pos x="498" y="415"/>
                </a:cxn>
                <a:cxn ang="0">
                  <a:pos x="418" y="389"/>
                </a:cxn>
                <a:cxn ang="0">
                  <a:pos x="358" y="365"/>
                </a:cxn>
                <a:cxn ang="0">
                  <a:pos x="300" y="332"/>
                </a:cxn>
                <a:cxn ang="0">
                  <a:pos x="262" y="305"/>
                </a:cxn>
                <a:cxn ang="0">
                  <a:pos x="221" y="272"/>
                </a:cxn>
                <a:cxn ang="0">
                  <a:pos x="180" y="235"/>
                </a:cxn>
                <a:cxn ang="0">
                  <a:pos x="150" y="208"/>
                </a:cxn>
                <a:cxn ang="0">
                  <a:pos x="126" y="178"/>
                </a:cxn>
                <a:cxn ang="0">
                  <a:pos x="87" y="133"/>
                </a:cxn>
                <a:cxn ang="0">
                  <a:pos x="57" y="89"/>
                </a:cxn>
                <a:cxn ang="0">
                  <a:pos x="0" y="0"/>
                </a:cxn>
              </a:cxnLst>
              <a:rect l="0" t="0" r="r" b="b"/>
              <a:pathLst>
                <a:path w="1266" h="429">
                  <a:moveTo>
                    <a:pt x="0" y="0"/>
                  </a:moveTo>
                  <a:lnTo>
                    <a:pt x="1266" y="0"/>
                  </a:lnTo>
                  <a:lnTo>
                    <a:pt x="1240" y="44"/>
                  </a:lnTo>
                  <a:lnTo>
                    <a:pt x="1209" y="97"/>
                  </a:lnTo>
                  <a:lnTo>
                    <a:pt x="1170" y="145"/>
                  </a:lnTo>
                  <a:lnTo>
                    <a:pt x="1130" y="193"/>
                  </a:lnTo>
                  <a:lnTo>
                    <a:pt x="1083" y="239"/>
                  </a:lnTo>
                  <a:lnTo>
                    <a:pt x="1045" y="272"/>
                  </a:lnTo>
                  <a:lnTo>
                    <a:pt x="1017" y="296"/>
                  </a:lnTo>
                  <a:lnTo>
                    <a:pt x="977" y="322"/>
                  </a:lnTo>
                  <a:lnTo>
                    <a:pt x="952" y="340"/>
                  </a:lnTo>
                  <a:lnTo>
                    <a:pt x="905" y="365"/>
                  </a:lnTo>
                  <a:lnTo>
                    <a:pt x="871" y="385"/>
                  </a:lnTo>
                  <a:lnTo>
                    <a:pt x="796" y="409"/>
                  </a:lnTo>
                  <a:lnTo>
                    <a:pt x="738" y="421"/>
                  </a:lnTo>
                  <a:lnTo>
                    <a:pt x="654" y="429"/>
                  </a:lnTo>
                  <a:lnTo>
                    <a:pt x="589" y="429"/>
                  </a:lnTo>
                  <a:lnTo>
                    <a:pt x="550" y="425"/>
                  </a:lnTo>
                  <a:lnTo>
                    <a:pt x="498" y="415"/>
                  </a:lnTo>
                  <a:lnTo>
                    <a:pt x="418" y="389"/>
                  </a:lnTo>
                  <a:lnTo>
                    <a:pt x="358" y="365"/>
                  </a:lnTo>
                  <a:lnTo>
                    <a:pt x="300" y="332"/>
                  </a:lnTo>
                  <a:lnTo>
                    <a:pt x="262" y="305"/>
                  </a:lnTo>
                  <a:lnTo>
                    <a:pt x="221" y="272"/>
                  </a:lnTo>
                  <a:lnTo>
                    <a:pt x="180" y="235"/>
                  </a:lnTo>
                  <a:lnTo>
                    <a:pt x="150" y="208"/>
                  </a:lnTo>
                  <a:lnTo>
                    <a:pt x="126" y="178"/>
                  </a:lnTo>
                  <a:lnTo>
                    <a:pt x="87" y="133"/>
                  </a:lnTo>
                  <a:lnTo>
                    <a:pt x="57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25" name="AutoShape 10"/>
            <p:cNvSpPr>
              <a:spLocks noChangeArrowheads="1"/>
            </p:cNvSpPr>
            <p:nvPr/>
          </p:nvSpPr>
          <p:spPr bwMode="auto">
            <a:xfrm rot="16200000">
              <a:off x="797" y="2424"/>
              <a:ext cx="756" cy="581"/>
            </a:xfrm>
            <a:prstGeom prst="moon">
              <a:avLst>
                <a:gd name="adj" fmla="val 44421"/>
              </a:avLst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26" name="AutoShape 11"/>
            <p:cNvSpPr>
              <a:spLocks noChangeArrowheads="1"/>
            </p:cNvSpPr>
            <p:nvPr/>
          </p:nvSpPr>
          <p:spPr bwMode="auto">
            <a:xfrm rot="16200000">
              <a:off x="965" y="2255"/>
              <a:ext cx="420" cy="581"/>
            </a:xfrm>
            <a:prstGeom prst="moon">
              <a:avLst>
                <a:gd name="adj" fmla="val 50000"/>
              </a:avLst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27" name="AutoShape 12"/>
            <p:cNvSpPr>
              <a:spLocks noChangeArrowheads="1"/>
            </p:cNvSpPr>
            <p:nvPr/>
          </p:nvSpPr>
          <p:spPr bwMode="auto">
            <a:xfrm rot="16200000">
              <a:off x="541" y="2744"/>
              <a:ext cx="1267" cy="581"/>
            </a:xfrm>
            <a:prstGeom prst="moon">
              <a:avLst>
                <a:gd name="adj" fmla="val 24380"/>
              </a:avLst>
            </a:prstGeom>
            <a:solidFill>
              <a:srgbClr val="0033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28" name="Text Box 13"/>
            <p:cNvSpPr txBox="1">
              <a:spLocks noChangeArrowheads="1"/>
            </p:cNvSpPr>
            <p:nvPr/>
          </p:nvSpPr>
          <p:spPr bwMode="auto">
            <a:xfrm>
              <a:off x="940" y="2350"/>
              <a:ext cx="469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700" dirty="0" smtClean="0">
                  <a:solidFill>
                    <a:srgbClr val="000000"/>
                  </a:solidFill>
                  <a:latin typeface="AA-Constantia" panose="02030602050306030303" pitchFamily="18" charset="0"/>
                </a:rPr>
                <a:t>V</a:t>
              </a:r>
              <a:endParaRPr lang="en-US" sz="17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29" name="Text Box 14"/>
            <p:cNvSpPr txBox="1">
              <a:spLocks noChangeArrowheads="1"/>
            </p:cNvSpPr>
            <p:nvPr/>
          </p:nvSpPr>
          <p:spPr bwMode="auto">
            <a:xfrm>
              <a:off x="940" y="2539"/>
              <a:ext cx="469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700" dirty="0">
                  <a:solidFill>
                    <a:srgbClr val="000000"/>
                  </a:solidFill>
                  <a:latin typeface="AA-Constantia" panose="02030602050306030303" pitchFamily="18" charset="0"/>
                </a:rPr>
                <a:t>D</a:t>
              </a:r>
            </a:p>
          </p:txBody>
        </p:sp>
        <p:sp>
          <p:nvSpPr>
            <p:cNvPr id="130" name="Text Box 15"/>
            <p:cNvSpPr txBox="1">
              <a:spLocks noChangeArrowheads="1"/>
            </p:cNvSpPr>
            <p:nvPr/>
          </p:nvSpPr>
          <p:spPr bwMode="auto">
            <a:xfrm>
              <a:off x="939" y="2789"/>
              <a:ext cx="470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700" dirty="0">
                  <a:solidFill>
                    <a:srgbClr val="FFFFFF"/>
                  </a:solidFill>
                  <a:latin typeface="AA-Constantia" panose="02030602050306030303" pitchFamily="18" charset="0"/>
                </a:rPr>
                <a:t>I</a:t>
              </a:r>
            </a:p>
          </p:txBody>
        </p:sp>
        <p:sp>
          <p:nvSpPr>
            <p:cNvPr id="131" name="Text Box 16"/>
            <p:cNvSpPr txBox="1">
              <a:spLocks noChangeArrowheads="1"/>
            </p:cNvSpPr>
            <p:nvPr/>
          </p:nvSpPr>
          <p:spPr bwMode="auto">
            <a:xfrm>
              <a:off x="928" y="3104"/>
              <a:ext cx="52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700" dirty="0" smtClean="0">
                  <a:solidFill>
                    <a:srgbClr val="FFFFFF"/>
                  </a:solidFill>
                  <a:latin typeface="AA-Constantia" panose="02030602050306030303" pitchFamily="18" charset="0"/>
                </a:rPr>
                <a:t>V</a:t>
              </a:r>
              <a:endParaRPr lang="en-US" sz="1700" dirty="0">
                <a:solidFill>
                  <a:srgbClr val="FFFFFF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32" name="Text Box 17"/>
            <p:cNvSpPr txBox="1">
              <a:spLocks noChangeArrowheads="1"/>
            </p:cNvSpPr>
            <p:nvPr/>
          </p:nvSpPr>
          <p:spPr bwMode="auto">
            <a:xfrm>
              <a:off x="966" y="3423"/>
              <a:ext cx="423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700" dirty="0">
                  <a:solidFill>
                    <a:srgbClr val="FFFFFF"/>
                  </a:solidFill>
                  <a:latin typeface="AA-Constantia" panose="02030602050306030303" pitchFamily="18" charset="0"/>
                </a:rPr>
                <a:t>G</a:t>
              </a:r>
            </a:p>
          </p:txBody>
        </p:sp>
        <p:sp>
          <p:nvSpPr>
            <p:cNvPr id="133" name="Line 18"/>
            <p:cNvSpPr>
              <a:spLocks noChangeShapeType="1"/>
            </p:cNvSpPr>
            <p:nvPr/>
          </p:nvSpPr>
          <p:spPr bwMode="auto">
            <a:xfrm>
              <a:off x="1173" y="2517"/>
              <a:ext cx="1" cy="60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34" name="Line 19"/>
            <p:cNvSpPr>
              <a:spLocks noChangeShapeType="1"/>
            </p:cNvSpPr>
            <p:nvPr/>
          </p:nvSpPr>
          <p:spPr bwMode="auto">
            <a:xfrm flipH="1" flipV="1">
              <a:off x="1171" y="2714"/>
              <a:ext cx="2" cy="105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35" name="Line 20"/>
            <p:cNvSpPr>
              <a:spLocks noChangeShapeType="1"/>
            </p:cNvSpPr>
            <p:nvPr/>
          </p:nvSpPr>
          <p:spPr bwMode="auto">
            <a:xfrm>
              <a:off x="1173" y="2969"/>
              <a:ext cx="1" cy="178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36" name="Line 21"/>
            <p:cNvSpPr>
              <a:spLocks noChangeShapeType="1"/>
            </p:cNvSpPr>
            <p:nvPr/>
          </p:nvSpPr>
          <p:spPr bwMode="auto">
            <a:xfrm>
              <a:off x="1173" y="3288"/>
              <a:ext cx="1" cy="171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37" name="Line 22"/>
            <p:cNvSpPr>
              <a:spLocks noChangeShapeType="1"/>
            </p:cNvSpPr>
            <p:nvPr/>
          </p:nvSpPr>
          <p:spPr bwMode="auto">
            <a:xfrm>
              <a:off x="1174" y="3613"/>
              <a:ext cx="1" cy="89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38" name="Line 23"/>
            <p:cNvSpPr>
              <a:spLocks noChangeShapeType="1"/>
            </p:cNvSpPr>
            <p:nvPr/>
          </p:nvSpPr>
          <p:spPr bwMode="auto">
            <a:xfrm>
              <a:off x="1172" y="2332"/>
              <a:ext cx="1" cy="60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</p:grpSp>
      <p:sp>
        <p:nvSpPr>
          <p:cNvPr id="139" name="Text Box 3"/>
          <p:cNvSpPr txBox="1">
            <a:spLocks noChangeArrowheads="1"/>
          </p:cNvSpPr>
          <p:nvPr/>
        </p:nvSpPr>
        <p:spPr bwMode="auto">
          <a:xfrm>
            <a:off x="7524328" y="1288018"/>
            <a:ext cx="11826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i="1" dirty="0">
                <a:solidFill>
                  <a:srgbClr val="000000"/>
                </a:solidFill>
                <a:latin typeface="AA-Constantia" panose="02030602050306030303" pitchFamily="18" charset="0"/>
              </a:rPr>
              <a:t>Cluster </a:t>
            </a:r>
            <a:r>
              <a:rPr lang="en-US" sz="1800" i="1" dirty="0" smtClean="0">
                <a:solidFill>
                  <a:srgbClr val="000000"/>
                </a:solidFill>
                <a:latin typeface="AA-Constantia" panose="02030602050306030303" pitchFamily="18" charset="0"/>
              </a:rPr>
              <a:t>n</a:t>
            </a:r>
            <a:endParaRPr lang="en-US" sz="1800" i="1" dirty="0">
              <a:solidFill>
                <a:srgbClr val="000000"/>
              </a:solidFill>
              <a:latin typeface="AA-Constantia" panose="02030602050306030303" pitchFamily="18" charset="0"/>
            </a:endParaRPr>
          </a:p>
        </p:txBody>
      </p:sp>
      <p:grpSp>
        <p:nvGrpSpPr>
          <p:cNvPr id="140" name="Group 5"/>
          <p:cNvGrpSpPr>
            <a:grpSpLocks/>
          </p:cNvGrpSpPr>
          <p:nvPr/>
        </p:nvGrpSpPr>
        <p:grpSpPr bwMode="auto">
          <a:xfrm>
            <a:off x="6463879" y="1407080"/>
            <a:ext cx="922338" cy="2408238"/>
            <a:chOff x="884" y="2274"/>
            <a:chExt cx="581" cy="1517"/>
          </a:xfrm>
        </p:grpSpPr>
        <p:sp>
          <p:nvSpPr>
            <p:cNvPr id="142" name="Line 7"/>
            <p:cNvSpPr>
              <a:spLocks noChangeShapeType="1"/>
            </p:cNvSpPr>
            <p:nvPr/>
          </p:nvSpPr>
          <p:spPr bwMode="auto">
            <a:xfrm>
              <a:off x="1171" y="2274"/>
              <a:ext cx="4" cy="1517"/>
            </a:xfrm>
            <a:prstGeom prst="line">
              <a:avLst/>
            </a:prstGeom>
            <a:noFill/>
            <a:ln w="28575">
              <a:solidFill>
                <a:srgbClr val="990000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43" name="AutoShape 8"/>
            <p:cNvSpPr>
              <a:spLocks noChangeArrowheads="1"/>
            </p:cNvSpPr>
            <p:nvPr/>
          </p:nvSpPr>
          <p:spPr bwMode="auto">
            <a:xfrm rot="16200000">
              <a:off x="635" y="2588"/>
              <a:ext cx="1080" cy="581"/>
            </a:xfrm>
            <a:prstGeom prst="moon">
              <a:avLst>
                <a:gd name="adj" fmla="val 30250"/>
              </a:avLst>
            </a:prstGeom>
            <a:solidFill>
              <a:srgbClr val="00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44" name="Freeform 9"/>
            <p:cNvSpPr>
              <a:spLocks/>
            </p:cNvSpPr>
            <p:nvPr/>
          </p:nvSpPr>
          <p:spPr bwMode="auto">
            <a:xfrm>
              <a:off x="884" y="2337"/>
              <a:ext cx="581" cy="2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66" y="0"/>
                </a:cxn>
                <a:cxn ang="0">
                  <a:pos x="1240" y="44"/>
                </a:cxn>
                <a:cxn ang="0">
                  <a:pos x="1209" y="97"/>
                </a:cxn>
                <a:cxn ang="0">
                  <a:pos x="1170" y="145"/>
                </a:cxn>
                <a:cxn ang="0">
                  <a:pos x="1130" y="193"/>
                </a:cxn>
                <a:cxn ang="0">
                  <a:pos x="1083" y="239"/>
                </a:cxn>
                <a:cxn ang="0">
                  <a:pos x="1045" y="272"/>
                </a:cxn>
                <a:cxn ang="0">
                  <a:pos x="1017" y="296"/>
                </a:cxn>
                <a:cxn ang="0">
                  <a:pos x="977" y="322"/>
                </a:cxn>
                <a:cxn ang="0">
                  <a:pos x="952" y="340"/>
                </a:cxn>
                <a:cxn ang="0">
                  <a:pos x="905" y="365"/>
                </a:cxn>
                <a:cxn ang="0">
                  <a:pos x="871" y="385"/>
                </a:cxn>
                <a:cxn ang="0">
                  <a:pos x="796" y="409"/>
                </a:cxn>
                <a:cxn ang="0">
                  <a:pos x="738" y="421"/>
                </a:cxn>
                <a:cxn ang="0">
                  <a:pos x="654" y="429"/>
                </a:cxn>
                <a:cxn ang="0">
                  <a:pos x="589" y="429"/>
                </a:cxn>
                <a:cxn ang="0">
                  <a:pos x="550" y="425"/>
                </a:cxn>
                <a:cxn ang="0">
                  <a:pos x="498" y="415"/>
                </a:cxn>
                <a:cxn ang="0">
                  <a:pos x="418" y="389"/>
                </a:cxn>
                <a:cxn ang="0">
                  <a:pos x="358" y="365"/>
                </a:cxn>
                <a:cxn ang="0">
                  <a:pos x="300" y="332"/>
                </a:cxn>
                <a:cxn ang="0">
                  <a:pos x="262" y="305"/>
                </a:cxn>
                <a:cxn ang="0">
                  <a:pos x="221" y="272"/>
                </a:cxn>
                <a:cxn ang="0">
                  <a:pos x="180" y="235"/>
                </a:cxn>
                <a:cxn ang="0">
                  <a:pos x="150" y="208"/>
                </a:cxn>
                <a:cxn ang="0">
                  <a:pos x="126" y="178"/>
                </a:cxn>
                <a:cxn ang="0">
                  <a:pos x="87" y="133"/>
                </a:cxn>
                <a:cxn ang="0">
                  <a:pos x="57" y="89"/>
                </a:cxn>
                <a:cxn ang="0">
                  <a:pos x="0" y="0"/>
                </a:cxn>
              </a:cxnLst>
              <a:rect l="0" t="0" r="r" b="b"/>
              <a:pathLst>
                <a:path w="1266" h="429">
                  <a:moveTo>
                    <a:pt x="0" y="0"/>
                  </a:moveTo>
                  <a:lnTo>
                    <a:pt x="1266" y="0"/>
                  </a:lnTo>
                  <a:lnTo>
                    <a:pt x="1240" y="44"/>
                  </a:lnTo>
                  <a:lnTo>
                    <a:pt x="1209" y="97"/>
                  </a:lnTo>
                  <a:lnTo>
                    <a:pt x="1170" y="145"/>
                  </a:lnTo>
                  <a:lnTo>
                    <a:pt x="1130" y="193"/>
                  </a:lnTo>
                  <a:lnTo>
                    <a:pt x="1083" y="239"/>
                  </a:lnTo>
                  <a:lnTo>
                    <a:pt x="1045" y="272"/>
                  </a:lnTo>
                  <a:lnTo>
                    <a:pt x="1017" y="296"/>
                  </a:lnTo>
                  <a:lnTo>
                    <a:pt x="977" y="322"/>
                  </a:lnTo>
                  <a:lnTo>
                    <a:pt x="952" y="340"/>
                  </a:lnTo>
                  <a:lnTo>
                    <a:pt x="905" y="365"/>
                  </a:lnTo>
                  <a:lnTo>
                    <a:pt x="871" y="385"/>
                  </a:lnTo>
                  <a:lnTo>
                    <a:pt x="796" y="409"/>
                  </a:lnTo>
                  <a:lnTo>
                    <a:pt x="738" y="421"/>
                  </a:lnTo>
                  <a:lnTo>
                    <a:pt x="654" y="429"/>
                  </a:lnTo>
                  <a:lnTo>
                    <a:pt x="589" y="429"/>
                  </a:lnTo>
                  <a:lnTo>
                    <a:pt x="550" y="425"/>
                  </a:lnTo>
                  <a:lnTo>
                    <a:pt x="498" y="415"/>
                  </a:lnTo>
                  <a:lnTo>
                    <a:pt x="418" y="389"/>
                  </a:lnTo>
                  <a:lnTo>
                    <a:pt x="358" y="365"/>
                  </a:lnTo>
                  <a:lnTo>
                    <a:pt x="300" y="332"/>
                  </a:lnTo>
                  <a:lnTo>
                    <a:pt x="262" y="305"/>
                  </a:lnTo>
                  <a:lnTo>
                    <a:pt x="221" y="272"/>
                  </a:lnTo>
                  <a:lnTo>
                    <a:pt x="180" y="235"/>
                  </a:lnTo>
                  <a:lnTo>
                    <a:pt x="150" y="208"/>
                  </a:lnTo>
                  <a:lnTo>
                    <a:pt x="126" y="178"/>
                  </a:lnTo>
                  <a:lnTo>
                    <a:pt x="87" y="133"/>
                  </a:lnTo>
                  <a:lnTo>
                    <a:pt x="57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45" name="AutoShape 10"/>
            <p:cNvSpPr>
              <a:spLocks noChangeArrowheads="1"/>
            </p:cNvSpPr>
            <p:nvPr/>
          </p:nvSpPr>
          <p:spPr bwMode="auto">
            <a:xfrm rot="16200000">
              <a:off x="797" y="2424"/>
              <a:ext cx="756" cy="581"/>
            </a:xfrm>
            <a:prstGeom prst="moon">
              <a:avLst>
                <a:gd name="adj" fmla="val 44421"/>
              </a:avLst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46" name="AutoShape 11"/>
            <p:cNvSpPr>
              <a:spLocks noChangeArrowheads="1"/>
            </p:cNvSpPr>
            <p:nvPr/>
          </p:nvSpPr>
          <p:spPr bwMode="auto">
            <a:xfrm rot="16200000">
              <a:off x="965" y="2255"/>
              <a:ext cx="420" cy="581"/>
            </a:xfrm>
            <a:prstGeom prst="moon">
              <a:avLst>
                <a:gd name="adj" fmla="val 50000"/>
              </a:avLst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47" name="AutoShape 12"/>
            <p:cNvSpPr>
              <a:spLocks noChangeArrowheads="1"/>
            </p:cNvSpPr>
            <p:nvPr/>
          </p:nvSpPr>
          <p:spPr bwMode="auto">
            <a:xfrm rot="16200000">
              <a:off x="541" y="2744"/>
              <a:ext cx="1267" cy="581"/>
            </a:xfrm>
            <a:prstGeom prst="moon">
              <a:avLst>
                <a:gd name="adj" fmla="val 24380"/>
              </a:avLst>
            </a:prstGeom>
            <a:solidFill>
              <a:srgbClr val="0033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48" name="Text Box 13"/>
            <p:cNvSpPr txBox="1">
              <a:spLocks noChangeArrowheads="1"/>
            </p:cNvSpPr>
            <p:nvPr/>
          </p:nvSpPr>
          <p:spPr bwMode="auto">
            <a:xfrm>
              <a:off x="940" y="2350"/>
              <a:ext cx="469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700" dirty="0" smtClean="0">
                  <a:solidFill>
                    <a:srgbClr val="000000"/>
                  </a:solidFill>
                  <a:latin typeface="AA-Constantia" panose="02030602050306030303" pitchFamily="18" charset="0"/>
                </a:rPr>
                <a:t>V</a:t>
              </a:r>
              <a:endParaRPr lang="en-US" sz="17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49" name="Text Box 14"/>
            <p:cNvSpPr txBox="1">
              <a:spLocks noChangeArrowheads="1"/>
            </p:cNvSpPr>
            <p:nvPr/>
          </p:nvSpPr>
          <p:spPr bwMode="auto">
            <a:xfrm>
              <a:off x="940" y="2539"/>
              <a:ext cx="469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700" dirty="0">
                  <a:solidFill>
                    <a:srgbClr val="000000"/>
                  </a:solidFill>
                  <a:latin typeface="AA-Constantia" panose="02030602050306030303" pitchFamily="18" charset="0"/>
                </a:rPr>
                <a:t>D</a:t>
              </a:r>
            </a:p>
          </p:txBody>
        </p:sp>
        <p:sp>
          <p:nvSpPr>
            <p:cNvPr id="150" name="Text Box 15"/>
            <p:cNvSpPr txBox="1">
              <a:spLocks noChangeArrowheads="1"/>
            </p:cNvSpPr>
            <p:nvPr/>
          </p:nvSpPr>
          <p:spPr bwMode="auto">
            <a:xfrm>
              <a:off x="939" y="2789"/>
              <a:ext cx="470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700" dirty="0">
                  <a:solidFill>
                    <a:srgbClr val="FFFFFF"/>
                  </a:solidFill>
                  <a:latin typeface="AA-Constantia" panose="02030602050306030303" pitchFamily="18" charset="0"/>
                </a:rPr>
                <a:t>I</a:t>
              </a:r>
            </a:p>
          </p:txBody>
        </p:sp>
        <p:sp>
          <p:nvSpPr>
            <p:cNvPr id="151" name="Text Box 16"/>
            <p:cNvSpPr txBox="1">
              <a:spLocks noChangeArrowheads="1"/>
            </p:cNvSpPr>
            <p:nvPr/>
          </p:nvSpPr>
          <p:spPr bwMode="auto">
            <a:xfrm>
              <a:off x="928" y="3104"/>
              <a:ext cx="52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700" dirty="0" smtClean="0">
                  <a:solidFill>
                    <a:srgbClr val="FFFFFF"/>
                  </a:solidFill>
                  <a:latin typeface="AA-Constantia" panose="02030602050306030303" pitchFamily="18" charset="0"/>
                </a:rPr>
                <a:t>V</a:t>
              </a:r>
              <a:endParaRPr lang="en-US" sz="1700" dirty="0">
                <a:solidFill>
                  <a:srgbClr val="FFFFFF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52" name="Text Box 17"/>
            <p:cNvSpPr txBox="1">
              <a:spLocks noChangeArrowheads="1"/>
            </p:cNvSpPr>
            <p:nvPr/>
          </p:nvSpPr>
          <p:spPr bwMode="auto">
            <a:xfrm>
              <a:off x="966" y="3423"/>
              <a:ext cx="423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700" dirty="0">
                  <a:solidFill>
                    <a:srgbClr val="FFFFFF"/>
                  </a:solidFill>
                  <a:latin typeface="AA-Constantia" panose="02030602050306030303" pitchFamily="18" charset="0"/>
                </a:rPr>
                <a:t>G</a:t>
              </a:r>
            </a:p>
          </p:txBody>
        </p:sp>
        <p:sp>
          <p:nvSpPr>
            <p:cNvPr id="153" name="Line 18"/>
            <p:cNvSpPr>
              <a:spLocks noChangeShapeType="1"/>
            </p:cNvSpPr>
            <p:nvPr/>
          </p:nvSpPr>
          <p:spPr bwMode="auto">
            <a:xfrm>
              <a:off x="1173" y="2517"/>
              <a:ext cx="1" cy="60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54" name="Line 19"/>
            <p:cNvSpPr>
              <a:spLocks noChangeShapeType="1"/>
            </p:cNvSpPr>
            <p:nvPr/>
          </p:nvSpPr>
          <p:spPr bwMode="auto">
            <a:xfrm flipH="1" flipV="1">
              <a:off x="1171" y="2714"/>
              <a:ext cx="2" cy="105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55" name="Line 20"/>
            <p:cNvSpPr>
              <a:spLocks noChangeShapeType="1"/>
            </p:cNvSpPr>
            <p:nvPr/>
          </p:nvSpPr>
          <p:spPr bwMode="auto">
            <a:xfrm>
              <a:off x="1173" y="2969"/>
              <a:ext cx="1" cy="178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56" name="Line 21"/>
            <p:cNvSpPr>
              <a:spLocks noChangeShapeType="1"/>
            </p:cNvSpPr>
            <p:nvPr/>
          </p:nvSpPr>
          <p:spPr bwMode="auto">
            <a:xfrm>
              <a:off x="1173" y="3288"/>
              <a:ext cx="1" cy="171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57" name="Line 22"/>
            <p:cNvSpPr>
              <a:spLocks noChangeShapeType="1"/>
            </p:cNvSpPr>
            <p:nvPr/>
          </p:nvSpPr>
          <p:spPr bwMode="auto">
            <a:xfrm>
              <a:off x="1174" y="3613"/>
              <a:ext cx="1" cy="89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58" name="Line 23"/>
            <p:cNvSpPr>
              <a:spLocks noChangeShapeType="1"/>
            </p:cNvSpPr>
            <p:nvPr/>
          </p:nvSpPr>
          <p:spPr bwMode="auto">
            <a:xfrm>
              <a:off x="1172" y="2332"/>
              <a:ext cx="1" cy="60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</p:grpSp>
      <p:grpSp>
        <p:nvGrpSpPr>
          <p:cNvPr id="159" name="Group 5"/>
          <p:cNvGrpSpPr>
            <a:grpSpLocks/>
          </p:cNvGrpSpPr>
          <p:nvPr/>
        </p:nvGrpSpPr>
        <p:grpSpPr bwMode="auto">
          <a:xfrm rot="16200000">
            <a:off x="4191555" y="567531"/>
            <a:ext cx="922338" cy="2408238"/>
            <a:chOff x="884" y="2274"/>
            <a:chExt cx="581" cy="1517"/>
          </a:xfrm>
        </p:grpSpPr>
        <p:sp>
          <p:nvSpPr>
            <p:cNvPr id="161" name="Line 7"/>
            <p:cNvSpPr>
              <a:spLocks noChangeShapeType="1"/>
            </p:cNvSpPr>
            <p:nvPr/>
          </p:nvSpPr>
          <p:spPr bwMode="auto">
            <a:xfrm>
              <a:off x="1171" y="2274"/>
              <a:ext cx="4" cy="1517"/>
            </a:xfrm>
            <a:prstGeom prst="line">
              <a:avLst/>
            </a:prstGeom>
            <a:noFill/>
            <a:ln w="28575">
              <a:solidFill>
                <a:srgbClr val="990000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62" name="AutoShape 8"/>
            <p:cNvSpPr>
              <a:spLocks noChangeArrowheads="1"/>
            </p:cNvSpPr>
            <p:nvPr/>
          </p:nvSpPr>
          <p:spPr bwMode="auto">
            <a:xfrm rot="16200000">
              <a:off x="635" y="2588"/>
              <a:ext cx="1080" cy="581"/>
            </a:xfrm>
            <a:prstGeom prst="moon">
              <a:avLst>
                <a:gd name="adj" fmla="val 30250"/>
              </a:avLst>
            </a:prstGeom>
            <a:solidFill>
              <a:srgbClr val="00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63" name="Freeform 9"/>
            <p:cNvSpPr>
              <a:spLocks/>
            </p:cNvSpPr>
            <p:nvPr/>
          </p:nvSpPr>
          <p:spPr bwMode="auto">
            <a:xfrm>
              <a:off x="884" y="2337"/>
              <a:ext cx="581" cy="2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66" y="0"/>
                </a:cxn>
                <a:cxn ang="0">
                  <a:pos x="1240" y="44"/>
                </a:cxn>
                <a:cxn ang="0">
                  <a:pos x="1209" y="97"/>
                </a:cxn>
                <a:cxn ang="0">
                  <a:pos x="1170" y="145"/>
                </a:cxn>
                <a:cxn ang="0">
                  <a:pos x="1130" y="193"/>
                </a:cxn>
                <a:cxn ang="0">
                  <a:pos x="1083" y="239"/>
                </a:cxn>
                <a:cxn ang="0">
                  <a:pos x="1045" y="272"/>
                </a:cxn>
                <a:cxn ang="0">
                  <a:pos x="1017" y="296"/>
                </a:cxn>
                <a:cxn ang="0">
                  <a:pos x="977" y="322"/>
                </a:cxn>
                <a:cxn ang="0">
                  <a:pos x="952" y="340"/>
                </a:cxn>
                <a:cxn ang="0">
                  <a:pos x="905" y="365"/>
                </a:cxn>
                <a:cxn ang="0">
                  <a:pos x="871" y="385"/>
                </a:cxn>
                <a:cxn ang="0">
                  <a:pos x="796" y="409"/>
                </a:cxn>
                <a:cxn ang="0">
                  <a:pos x="738" y="421"/>
                </a:cxn>
                <a:cxn ang="0">
                  <a:pos x="654" y="429"/>
                </a:cxn>
                <a:cxn ang="0">
                  <a:pos x="589" y="429"/>
                </a:cxn>
                <a:cxn ang="0">
                  <a:pos x="550" y="425"/>
                </a:cxn>
                <a:cxn ang="0">
                  <a:pos x="498" y="415"/>
                </a:cxn>
                <a:cxn ang="0">
                  <a:pos x="418" y="389"/>
                </a:cxn>
                <a:cxn ang="0">
                  <a:pos x="358" y="365"/>
                </a:cxn>
                <a:cxn ang="0">
                  <a:pos x="300" y="332"/>
                </a:cxn>
                <a:cxn ang="0">
                  <a:pos x="262" y="305"/>
                </a:cxn>
                <a:cxn ang="0">
                  <a:pos x="221" y="272"/>
                </a:cxn>
                <a:cxn ang="0">
                  <a:pos x="180" y="235"/>
                </a:cxn>
                <a:cxn ang="0">
                  <a:pos x="150" y="208"/>
                </a:cxn>
                <a:cxn ang="0">
                  <a:pos x="126" y="178"/>
                </a:cxn>
                <a:cxn ang="0">
                  <a:pos x="87" y="133"/>
                </a:cxn>
                <a:cxn ang="0">
                  <a:pos x="57" y="89"/>
                </a:cxn>
                <a:cxn ang="0">
                  <a:pos x="0" y="0"/>
                </a:cxn>
              </a:cxnLst>
              <a:rect l="0" t="0" r="r" b="b"/>
              <a:pathLst>
                <a:path w="1266" h="429">
                  <a:moveTo>
                    <a:pt x="0" y="0"/>
                  </a:moveTo>
                  <a:lnTo>
                    <a:pt x="1266" y="0"/>
                  </a:lnTo>
                  <a:lnTo>
                    <a:pt x="1240" y="44"/>
                  </a:lnTo>
                  <a:lnTo>
                    <a:pt x="1209" y="97"/>
                  </a:lnTo>
                  <a:lnTo>
                    <a:pt x="1170" y="145"/>
                  </a:lnTo>
                  <a:lnTo>
                    <a:pt x="1130" y="193"/>
                  </a:lnTo>
                  <a:lnTo>
                    <a:pt x="1083" y="239"/>
                  </a:lnTo>
                  <a:lnTo>
                    <a:pt x="1045" y="272"/>
                  </a:lnTo>
                  <a:lnTo>
                    <a:pt x="1017" y="296"/>
                  </a:lnTo>
                  <a:lnTo>
                    <a:pt x="977" y="322"/>
                  </a:lnTo>
                  <a:lnTo>
                    <a:pt x="952" y="340"/>
                  </a:lnTo>
                  <a:lnTo>
                    <a:pt x="905" y="365"/>
                  </a:lnTo>
                  <a:lnTo>
                    <a:pt x="871" y="385"/>
                  </a:lnTo>
                  <a:lnTo>
                    <a:pt x="796" y="409"/>
                  </a:lnTo>
                  <a:lnTo>
                    <a:pt x="738" y="421"/>
                  </a:lnTo>
                  <a:lnTo>
                    <a:pt x="654" y="429"/>
                  </a:lnTo>
                  <a:lnTo>
                    <a:pt x="589" y="429"/>
                  </a:lnTo>
                  <a:lnTo>
                    <a:pt x="550" y="425"/>
                  </a:lnTo>
                  <a:lnTo>
                    <a:pt x="498" y="415"/>
                  </a:lnTo>
                  <a:lnTo>
                    <a:pt x="418" y="389"/>
                  </a:lnTo>
                  <a:lnTo>
                    <a:pt x="358" y="365"/>
                  </a:lnTo>
                  <a:lnTo>
                    <a:pt x="300" y="332"/>
                  </a:lnTo>
                  <a:lnTo>
                    <a:pt x="262" y="305"/>
                  </a:lnTo>
                  <a:lnTo>
                    <a:pt x="221" y="272"/>
                  </a:lnTo>
                  <a:lnTo>
                    <a:pt x="180" y="235"/>
                  </a:lnTo>
                  <a:lnTo>
                    <a:pt x="150" y="208"/>
                  </a:lnTo>
                  <a:lnTo>
                    <a:pt x="126" y="178"/>
                  </a:lnTo>
                  <a:lnTo>
                    <a:pt x="87" y="133"/>
                  </a:lnTo>
                  <a:lnTo>
                    <a:pt x="57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64" name="AutoShape 10"/>
            <p:cNvSpPr>
              <a:spLocks noChangeArrowheads="1"/>
            </p:cNvSpPr>
            <p:nvPr/>
          </p:nvSpPr>
          <p:spPr bwMode="auto">
            <a:xfrm rot="16200000">
              <a:off x="797" y="2424"/>
              <a:ext cx="756" cy="581"/>
            </a:xfrm>
            <a:prstGeom prst="moon">
              <a:avLst>
                <a:gd name="adj" fmla="val 44421"/>
              </a:avLst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65" name="AutoShape 11"/>
            <p:cNvSpPr>
              <a:spLocks noChangeArrowheads="1"/>
            </p:cNvSpPr>
            <p:nvPr/>
          </p:nvSpPr>
          <p:spPr bwMode="auto">
            <a:xfrm rot="16200000">
              <a:off x="965" y="2255"/>
              <a:ext cx="420" cy="581"/>
            </a:xfrm>
            <a:prstGeom prst="moon">
              <a:avLst>
                <a:gd name="adj" fmla="val 50000"/>
              </a:avLst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66" name="AutoShape 12"/>
            <p:cNvSpPr>
              <a:spLocks noChangeArrowheads="1"/>
            </p:cNvSpPr>
            <p:nvPr/>
          </p:nvSpPr>
          <p:spPr bwMode="auto">
            <a:xfrm rot="16200000">
              <a:off x="541" y="2744"/>
              <a:ext cx="1267" cy="581"/>
            </a:xfrm>
            <a:prstGeom prst="moon">
              <a:avLst>
                <a:gd name="adj" fmla="val 24380"/>
              </a:avLst>
            </a:prstGeom>
            <a:solidFill>
              <a:srgbClr val="0033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67" name="Text Box 13"/>
            <p:cNvSpPr txBox="1">
              <a:spLocks noChangeArrowheads="1"/>
            </p:cNvSpPr>
            <p:nvPr/>
          </p:nvSpPr>
          <p:spPr bwMode="auto">
            <a:xfrm>
              <a:off x="940" y="2350"/>
              <a:ext cx="469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700" dirty="0" smtClean="0">
                  <a:solidFill>
                    <a:srgbClr val="000000"/>
                  </a:solidFill>
                  <a:latin typeface="AA-Constantia" panose="02030602050306030303" pitchFamily="18" charset="0"/>
                </a:rPr>
                <a:t>R</a:t>
              </a:r>
              <a:endParaRPr lang="en-US" sz="17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68" name="Text Box 14"/>
            <p:cNvSpPr txBox="1">
              <a:spLocks noChangeArrowheads="1"/>
            </p:cNvSpPr>
            <p:nvPr/>
          </p:nvSpPr>
          <p:spPr bwMode="auto">
            <a:xfrm>
              <a:off x="940" y="2539"/>
              <a:ext cx="469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700" dirty="0">
                  <a:solidFill>
                    <a:srgbClr val="000000"/>
                  </a:solidFill>
                  <a:latin typeface="AA-Constantia" panose="02030602050306030303" pitchFamily="18" charset="0"/>
                </a:rPr>
                <a:t>D</a:t>
              </a:r>
            </a:p>
          </p:txBody>
        </p:sp>
        <p:sp>
          <p:nvSpPr>
            <p:cNvPr id="169" name="Text Box 15"/>
            <p:cNvSpPr txBox="1">
              <a:spLocks noChangeArrowheads="1"/>
            </p:cNvSpPr>
            <p:nvPr/>
          </p:nvSpPr>
          <p:spPr bwMode="auto">
            <a:xfrm>
              <a:off x="939" y="2789"/>
              <a:ext cx="470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700" dirty="0">
                  <a:solidFill>
                    <a:srgbClr val="FFFFFF"/>
                  </a:solidFill>
                  <a:latin typeface="AA-Constantia" panose="02030602050306030303" pitchFamily="18" charset="0"/>
                </a:rPr>
                <a:t>I</a:t>
              </a:r>
            </a:p>
          </p:txBody>
        </p:sp>
        <p:sp>
          <p:nvSpPr>
            <p:cNvPr id="170" name="Text Box 16"/>
            <p:cNvSpPr txBox="1">
              <a:spLocks noChangeArrowheads="1"/>
            </p:cNvSpPr>
            <p:nvPr/>
          </p:nvSpPr>
          <p:spPr bwMode="auto">
            <a:xfrm>
              <a:off x="928" y="3104"/>
              <a:ext cx="52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700" dirty="0" smtClean="0">
                  <a:solidFill>
                    <a:srgbClr val="FFFFFF"/>
                  </a:solidFill>
                  <a:latin typeface="AA-Constantia" panose="02030602050306030303" pitchFamily="18" charset="0"/>
                </a:rPr>
                <a:t>V</a:t>
              </a:r>
              <a:endParaRPr lang="en-US" sz="1700" dirty="0">
                <a:solidFill>
                  <a:srgbClr val="FFFFFF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71" name="Text Box 17"/>
            <p:cNvSpPr txBox="1">
              <a:spLocks noChangeArrowheads="1"/>
            </p:cNvSpPr>
            <p:nvPr/>
          </p:nvSpPr>
          <p:spPr bwMode="auto">
            <a:xfrm>
              <a:off x="966" y="3423"/>
              <a:ext cx="423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700" dirty="0">
                  <a:solidFill>
                    <a:srgbClr val="FFFFFF"/>
                  </a:solidFill>
                  <a:latin typeface="AA-Constantia" panose="02030602050306030303" pitchFamily="18" charset="0"/>
                </a:rPr>
                <a:t>G</a:t>
              </a:r>
            </a:p>
          </p:txBody>
        </p:sp>
        <p:sp>
          <p:nvSpPr>
            <p:cNvPr id="172" name="Line 18"/>
            <p:cNvSpPr>
              <a:spLocks noChangeShapeType="1"/>
            </p:cNvSpPr>
            <p:nvPr/>
          </p:nvSpPr>
          <p:spPr bwMode="auto">
            <a:xfrm>
              <a:off x="1173" y="2517"/>
              <a:ext cx="1" cy="60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73" name="Line 19"/>
            <p:cNvSpPr>
              <a:spLocks noChangeShapeType="1"/>
            </p:cNvSpPr>
            <p:nvPr/>
          </p:nvSpPr>
          <p:spPr bwMode="auto">
            <a:xfrm flipH="1" flipV="1">
              <a:off x="1171" y="2714"/>
              <a:ext cx="2" cy="105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74" name="Line 20"/>
            <p:cNvSpPr>
              <a:spLocks noChangeShapeType="1"/>
            </p:cNvSpPr>
            <p:nvPr/>
          </p:nvSpPr>
          <p:spPr bwMode="auto">
            <a:xfrm>
              <a:off x="1173" y="2969"/>
              <a:ext cx="1" cy="178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75" name="Line 21"/>
            <p:cNvSpPr>
              <a:spLocks noChangeShapeType="1"/>
            </p:cNvSpPr>
            <p:nvPr/>
          </p:nvSpPr>
          <p:spPr bwMode="auto">
            <a:xfrm>
              <a:off x="1173" y="3288"/>
              <a:ext cx="1" cy="171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76" name="Line 22"/>
            <p:cNvSpPr>
              <a:spLocks noChangeShapeType="1"/>
            </p:cNvSpPr>
            <p:nvPr/>
          </p:nvSpPr>
          <p:spPr bwMode="auto">
            <a:xfrm>
              <a:off x="1174" y="3613"/>
              <a:ext cx="1" cy="89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77" name="Line 23"/>
            <p:cNvSpPr>
              <a:spLocks noChangeShapeType="1"/>
            </p:cNvSpPr>
            <p:nvPr/>
          </p:nvSpPr>
          <p:spPr bwMode="auto">
            <a:xfrm>
              <a:off x="1172" y="2332"/>
              <a:ext cx="1" cy="60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</p:grpSp>
      <p:cxnSp>
        <p:nvCxnSpPr>
          <p:cNvPr id="9" name="Straight Arrow Connector 8"/>
          <p:cNvCxnSpPr/>
          <p:nvPr/>
        </p:nvCxnSpPr>
        <p:spPr bwMode="auto">
          <a:xfrm flipV="1">
            <a:off x="8399590" y="5278352"/>
            <a:ext cx="0" cy="923133"/>
          </a:xfrm>
          <a:prstGeom prst="straightConnector1">
            <a:avLst/>
          </a:prstGeom>
          <a:noFill/>
          <a:ln w="50800" cap="flat" cmpd="sng" algn="ctr">
            <a:solidFill>
              <a:srgbClr val="9933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82" name="Straight Arrow Connector 181"/>
          <p:cNvCxnSpPr/>
          <p:nvPr/>
        </p:nvCxnSpPr>
        <p:spPr bwMode="auto">
          <a:xfrm flipV="1">
            <a:off x="8399590" y="5278352"/>
            <a:ext cx="0" cy="923133"/>
          </a:xfrm>
          <a:prstGeom prst="straightConnector1">
            <a:avLst/>
          </a:prstGeom>
          <a:noFill/>
          <a:ln w="50800" cap="flat" cmpd="sng" algn="ctr">
            <a:solidFill>
              <a:srgbClr val="9933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183" name="Straight Arrow Connector 182"/>
          <p:cNvCxnSpPr/>
          <p:nvPr/>
        </p:nvCxnSpPr>
        <p:spPr bwMode="auto">
          <a:xfrm flipV="1">
            <a:off x="8399590" y="4110442"/>
            <a:ext cx="0" cy="1188000"/>
          </a:xfrm>
          <a:prstGeom prst="straightConnector1">
            <a:avLst/>
          </a:prstGeom>
          <a:noFill/>
          <a:ln w="50800" cap="flat" cmpd="sng" algn="ctr">
            <a:solidFill>
              <a:srgbClr val="9933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84" name="Straight Arrow Connector 183"/>
          <p:cNvCxnSpPr/>
          <p:nvPr/>
        </p:nvCxnSpPr>
        <p:spPr bwMode="auto">
          <a:xfrm flipV="1">
            <a:off x="8399590" y="4110442"/>
            <a:ext cx="0" cy="1188000"/>
          </a:xfrm>
          <a:prstGeom prst="straightConnector1">
            <a:avLst/>
          </a:prstGeom>
          <a:noFill/>
          <a:ln w="50800" cap="flat" cmpd="sng" algn="ctr">
            <a:solidFill>
              <a:srgbClr val="9933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188" name="Straight Arrow Connector 187"/>
          <p:cNvCxnSpPr/>
          <p:nvPr/>
        </p:nvCxnSpPr>
        <p:spPr bwMode="auto">
          <a:xfrm flipV="1">
            <a:off x="8399590" y="1581590"/>
            <a:ext cx="0" cy="2531486"/>
          </a:xfrm>
          <a:prstGeom prst="straightConnector1">
            <a:avLst/>
          </a:prstGeom>
          <a:noFill/>
          <a:ln w="50800" cap="flat" cmpd="sng" algn="ctr">
            <a:solidFill>
              <a:srgbClr val="9933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7386217" y="4582873"/>
            <a:ext cx="930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93300"/>
                </a:solidFill>
                <a:latin typeface="AA-Constantia" panose="02030602050306030303" pitchFamily="18" charset="0"/>
              </a:rPr>
              <a:t>Time</a:t>
            </a:r>
            <a:endParaRPr lang="en-US" dirty="0">
              <a:solidFill>
                <a:srgbClr val="993300"/>
              </a:solidFill>
              <a:latin typeface="AA-Constantia" panose="02030602050306030303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7524" y="5841268"/>
            <a:ext cx="2819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A-Constantia" panose="02030602050306030303" pitchFamily="18" charset="0"/>
              </a:rPr>
              <a:t>Base technology</a:t>
            </a:r>
            <a:endParaRPr lang="en-US" dirty="0">
              <a:latin typeface="AA-Constantia" panose="02030602050306030303" pitchFamily="18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251520" y="1311151"/>
            <a:ext cx="3282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A-Constantia" panose="02030602050306030303" pitchFamily="18" charset="0"/>
              </a:rPr>
              <a:t>Specialized functions</a:t>
            </a:r>
            <a:endParaRPr lang="en-US" dirty="0">
              <a:latin typeface="AA-Constantia" panose="02030602050306030303" pitchFamily="18" charset="0"/>
            </a:endParaRPr>
          </a:p>
        </p:txBody>
      </p:sp>
      <p:sp>
        <p:nvSpPr>
          <p:cNvPr id="196" name="Content Placeholder 2"/>
          <p:cNvSpPr>
            <a:spLocks noGrp="1"/>
          </p:cNvSpPr>
          <p:nvPr>
            <p:ph idx="1"/>
          </p:nvPr>
        </p:nvSpPr>
        <p:spPr>
          <a:xfrm>
            <a:off x="143509" y="3737595"/>
            <a:ext cx="3132348" cy="1635621"/>
          </a:xfrm>
        </p:spPr>
        <p:txBody>
          <a:bodyPr/>
          <a:lstStyle/>
          <a:p>
            <a:r>
              <a:rPr lang="en-US" dirty="0" smtClean="0">
                <a:solidFill>
                  <a:srgbClr val="3333FF"/>
                </a:solidFill>
              </a:rPr>
              <a:t>Start with most fundamental functionalities, end with user interface</a:t>
            </a:r>
            <a:endParaRPr lang="en-US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64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95141E-6 L -4.72222E-6 0.22143 C -4.72222E-6 0.32092 0.09393 0.44378 0.17049 0.44378 L 0.34098 0.44378 " pathEditMode="relative" rAng="0" ptsTypes="FfFF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49" y="2218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67376E-7 L 0 0.27001 C 0 0.39148 0.08767 0.54142 0.15972 0.54142 L 0.31944 0.54142 " pathEditMode="relative" rAng="0" ptsTypes="FfFF">
                                      <p:cBhvr>
                                        <p:cTn id="8" dur="2000" fill="hold"/>
                                        <p:tgtEl>
                                          <p:spTgt spid="5365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72" y="270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95141E-6 L -2.5E-6 0.13744 C -2.5E-6 0.19922 0.01233 0.2758 0.02222 0.2758 L 0.04514 0.2758 " pathEditMode="relative" rAng="0" ptsTypes="FfFF">
                                      <p:cBhvr>
                                        <p:cTn id="32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" y="1379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67376E-7 L 2.22222E-6 0.15224 C 2.22222E-6 0.2205 0.00746 0.30541 0.01371 0.30541 L 0.0276 0.30541 " pathEditMode="relative" rAng="0" ptsTypes="FfFF">
                                      <p:cBhvr>
                                        <p:cTn id="34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2" y="15271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5.46043E-7 L -4.72222E-6 -0.03424 C -4.72222E-6 -0.04998 -0.06996 -0.06941 -0.12621 -0.06941 L -0.25572 -0.06941 " pathEditMode="relative" rAng="0" ptsTypes="FfFF">
                                      <p:cBhvr>
                                        <p:cTn id="52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95" y="-3471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3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3517E-6 L -0.04219 -0.08584 L -0.19427 -0.09833 L -0.31059 -0.06987 " pathEditMode="relative" rAng="0" ptsTypes="FAFF">
                                      <p:cBhvr>
                                        <p:cTn id="54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38" y="-49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79" grpId="0"/>
      <p:bldP spid="100" grpId="0"/>
      <p:bldP spid="139" grpId="0"/>
      <p:bldP spid="16" grpId="0"/>
      <p:bldP spid="17" grpId="0"/>
      <p:bldP spid="195" grpId="0"/>
      <p:bldP spid="19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48400" y="115200"/>
            <a:ext cx="8597900" cy="435600"/>
          </a:xfrm>
        </p:spPr>
        <p:txBody>
          <a:bodyPr/>
          <a:lstStyle/>
          <a:p>
            <a:r>
              <a:rPr lang="en-US" sz="2800" dirty="0"/>
              <a:t>Seamless </a:t>
            </a:r>
            <a:r>
              <a:rPr lang="en-US" sz="2800" dirty="0" smtClean="0"/>
              <a:t>development with EiffelStudio</a:t>
            </a:r>
            <a:endParaRPr lang="en-US" sz="2800" dirty="0"/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25475" lvl="1" indent="-360363">
              <a:buFont typeface="Wingdings" pitchFamily="2" charset="2"/>
              <a:buNone/>
            </a:pPr>
            <a:r>
              <a:rPr lang="en-US" dirty="0">
                <a:solidFill>
                  <a:schemeClr val="tx1"/>
                </a:solidFill>
              </a:rPr>
              <a:t>Diagram Tool</a:t>
            </a:r>
          </a:p>
          <a:p>
            <a:pPr marL="1073150" lvl="2" indent="-158750"/>
            <a:r>
              <a:rPr lang="en-US" dirty="0">
                <a:solidFill>
                  <a:schemeClr val="tx1"/>
                </a:solidFill>
              </a:rPr>
              <a:t>System diagrams can be produced automatically from software text</a:t>
            </a:r>
          </a:p>
          <a:p>
            <a:pPr marL="1073150" lvl="2" indent="-158750"/>
            <a:r>
              <a:rPr lang="en-US" dirty="0">
                <a:solidFill>
                  <a:schemeClr val="tx1"/>
                </a:solidFill>
              </a:rPr>
              <a:t>Works both ways: update diagrams or update text – other view immediately updated</a:t>
            </a:r>
          </a:p>
          <a:p>
            <a:pPr marL="625475" lvl="1" indent="-360363">
              <a:buFont typeface="Wingdings" pitchFamily="2" charset="2"/>
              <a:buNone/>
            </a:pPr>
            <a:r>
              <a:rPr lang="en-US" dirty="0">
                <a:solidFill>
                  <a:schemeClr val="tx1"/>
                </a:solidFill>
              </a:rPr>
              <a:t>No need for separate UML tool</a:t>
            </a:r>
          </a:p>
          <a:p>
            <a:pPr marL="625475" lvl="1" indent="-360363">
              <a:buFont typeface="Wingdings" pitchFamily="2" charset="2"/>
              <a:buNone/>
            </a:pPr>
            <a:r>
              <a:rPr lang="en-US" dirty="0">
                <a:solidFill>
                  <a:schemeClr val="tx1"/>
                </a:solidFill>
              </a:rPr>
              <a:t>Metrics Tool</a:t>
            </a:r>
          </a:p>
          <a:p>
            <a:pPr marL="625475" lvl="1" indent="-360363">
              <a:buFont typeface="Wingdings" pitchFamily="2" charset="2"/>
              <a:buNone/>
            </a:pPr>
            <a:r>
              <a:rPr lang="en-US" dirty="0">
                <a:solidFill>
                  <a:schemeClr val="tx1"/>
                </a:solidFill>
              </a:rPr>
              <a:t>Profiler Tool</a:t>
            </a:r>
          </a:p>
          <a:p>
            <a:pPr marL="625475" lvl="1" indent="-360363">
              <a:buFont typeface="Wingdings" pitchFamily="2" charset="2"/>
              <a:buNone/>
            </a:pPr>
            <a:r>
              <a:rPr lang="en-US" dirty="0">
                <a:solidFill>
                  <a:schemeClr val="tx1"/>
                </a:solidFill>
              </a:rPr>
              <a:t>Documentation generation tool</a:t>
            </a:r>
          </a:p>
          <a:p>
            <a:pPr marL="625475" lvl="1" indent="-360363">
              <a:buFont typeface="Wingdings" pitchFamily="2" charset="2"/>
              <a:buNone/>
            </a:pPr>
            <a:r>
              <a:rPr lang="en-US" dirty="0">
                <a:solidFill>
                  <a:schemeClr val="tx1"/>
                </a:solidFill>
              </a:rPr>
              <a:t>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0874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Consequences of this discussion</a:t>
            </a:r>
          </a:p>
        </p:txBody>
      </p:sp>
      <p:sp>
        <p:nvSpPr>
          <p:cNvPr id="2106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0850" lvl="1" indent="-365125"/>
            <a:r>
              <a:rPr lang="en-US" noProof="0" dirty="0"/>
              <a:t>Requirements are generally viewed as a step, but are better understood as an activity, normally carried out at the beginning but possibly needing to be taken up again later</a:t>
            </a:r>
          </a:p>
          <a:p>
            <a:pPr marL="450850" lvl="1" indent="-365125"/>
            <a:endParaRPr lang="en-US" noProof="0" dirty="0"/>
          </a:p>
          <a:p>
            <a:pPr marL="450850" lvl="1" indent="-365125"/>
            <a:r>
              <a:rPr lang="en-US" noProof="0" dirty="0"/>
              <a:t>Requirements will change</a:t>
            </a:r>
          </a:p>
          <a:p>
            <a:pPr marL="450850" lvl="1" indent="-365125"/>
            <a:endParaRPr lang="en-US" noProof="0" dirty="0"/>
          </a:p>
          <a:p>
            <a:pPr marL="450850" lvl="1" indent="-365125"/>
            <a:r>
              <a:rPr lang="en-US" noProof="0" dirty="0"/>
              <a:t>The lifecycle model should support requirements and their continuous adaptation</a:t>
            </a:r>
          </a:p>
        </p:txBody>
      </p:sp>
    </p:spTree>
    <p:extLst>
      <p:ext uri="{BB962C8B-B14F-4D97-AF65-F5344CB8AC3E}">
        <p14:creationId xmlns:p14="http://schemas.microsoft.com/office/powerpoint/2010/main" val="104370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Practical advice</a:t>
            </a:r>
            <a:endParaRPr lang="en-US" noProof="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942617" y="3286125"/>
            <a:ext cx="895350" cy="3124200"/>
          </a:xfrm>
          <a:prstGeom prst="rect">
            <a:avLst/>
          </a:prstGeom>
          <a:solidFill>
            <a:srgbClr val="99FF99"/>
          </a:solidFill>
          <a:ln w="12700" algn="ctr">
            <a:solidFill>
              <a:srgbClr val="990000"/>
            </a:solidFill>
            <a:miter lim="800000"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254000"/>
            <a:bevelB w="381000"/>
          </a:sp3d>
        </p:spPr>
        <p:txBody>
          <a:bodyPr lIns="0" rIns="0" rtlCol="0" anchor="ctr"/>
          <a:lstStyle/>
          <a:p>
            <a: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sz="2400" b="1" kern="1200" dirty="0">
              <a:solidFill>
                <a:srgbClr val="333399"/>
              </a:solidFill>
              <a:latin typeface="AA-Constantia" panose="02030602050306030303" pitchFamily="18" charset="0"/>
              <a:ea typeface="+mn-ea"/>
              <a:cs typeface="Arial"/>
            </a:endParaRPr>
          </a:p>
        </p:txBody>
      </p:sp>
      <p:sp>
        <p:nvSpPr>
          <p:cNvPr id="6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3520" y="1178561"/>
            <a:ext cx="8595360" cy="2213804"/>
          </a:xfrm>
          <a:prstGeom prst="round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>
            <a:bevelT w="381000"/>
            <a:bevelB w="635000" h="152400"/>
          </a:sp3d>
        </p:spPr>
        <p:txBody>
          <a:bodyPr wrap="square" anchor="ctr"/>
          <a:lstStyle/>
          <a:p>
            <a:pPr algn="ctr"/>
            <a:r>
              <a:rPr lang="en-US" sz="4000" b="1" dirty="0" smtClean="0">
                <a:solidFill>
                  <a:srgbClr val="993300"/>
                </a:solidFill>
                <a:latin typeface="AA-Constantia" panose="02030602050306030303" pitchFamily="18" charset="0"/>
              </a:rPr>
              <a:t>Make sure your lifecycle model integrates change &amp; maintenance</a:t>
            </a:r>
            <a:endParaRPr lang="en-US" sz="4000" b="1" dirty="0">
              <a:solidFill>
                <a:srgbClr val="993300"/>
              </a:solidFill>
              <a:latin typeface="AA-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65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On the other hand…</a:t>
            </a:r>
            <a:endParaRPr lang="en-US" noProof="0" dirty="0"/>
          </a:p>
        </p:txBody>
      </p:sp>
      <p:sp>
        <p:nvSpPr>
          <p:cNvPr id="1768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sz="2200" i="1" noProof="0" dirty="0" smtClean="0">
                <a:solidFill>
                  <a:srgbClr val="993300"/>
                </a:solidFill>
              </a:rPr>
              <a:t>“</a:t>
            </a:r>
            <a:r>
              <a:rPr lang="en-US" sz="2200" i="1" noProof="0" dirty="0">
                <a:solidFill>
                  <a:srgbClr val="993300"/>
                </a:solidFill>
              </a:rPr>
              <a:t>The peer review </a:t>
            </a:r>
            <a:r>
              <a:rPr lang="en-US" sz="2200" i="1" noProof="0" dirty="0" smtClean="0">
                <a:solidFill>
                  <a:srgbClr val="993300"/>
                </a:solidFill>
              </a:rPr>
              <a:t>… indicates </a:t>
            </a:r>
            <a:r>
              <a:rPr lang="en-US" sz="2200" i="1" noProof="0" dirty="0">
                <a:solidFill>
                  <a:srgbClr val="993300"/>
                </a:solidFill>
              </a:rPr>
              <a:t>that one team used English units (e.g., inches, feet and pounds) while the other  used metric </a:t>
            </a:r>
            <a:r>
              <a:rPr lang="en-US" sz="2200" i="1" noProof="0" dirty="0" smtClean="0">
                <a:solidFill>
                  <a:srgbClr val="993300"/>
                </a:solidFill>
              </a:rPr>
              <a:t>units… </a:t>
            </a:r>
            <a:r>
              <a:rPr lang="en-US" sz="2200" i="1" noProof="0" dirty="0">
                <a:solidFill>
                  <a:srgbClr val="993300"/>
                </a:solidFill>
              </a:rPr>
              <a:t>This information was critical to the maneuvers </a:t>
            </a:r>
            <a:r>
              <a:rPr lang="en-US" sz="2200" i="1" noProof="0" dirty="0" smtClean="0">
                <a:solidFill>
                  <a:srgbClr val="993300"/>
                </a:solidFill>
              </a:rPr>
              <a:t>to </a:t>
            </a:r>
            <a:r>
              <a:rPr lang="en-US" sz="2200" i="1" noProof="0" dirty="0">
                <a:solidFill>
                  <a:srgbClr val="993300"/>
                </a:solidFill>
              </a:rPr>
              <a:t>place the spacecraft in the proper Mars orbit. “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711" y="2621005"/>
            <a:ext cx="5814266" cy="379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79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Use Cases (scenarios)</a:t>
            </a:r>
          </a:p>
        </p:txBody>
      </p:sp>
      <p:sp>
        <p:nvSpPr>
          <p:cNvPr id="1771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noProof="0" dirty="0"/>
              <a:t>One of the UML diagram types</a:t>
            </a:r>
          </a:p>
          <a:p>
            <a:pPr marL="0" indent="0"/>
            <a:r>
              <a:rPr lang="en-US" noProof="0" dirty="0"/>
              <a:t>A use case describes how to achieve a single business goal or task through the interactions between external actors and the system</a:t>
            </a:r>
          </a:p>
          <a:p>
            <a:pPr marL="0" indent="0"/>
            <a:endParaRPr lang="en-US" noProof="0" dirty="0"/>
          </a:p>
          <a:p>
            <a:pPr marL="0" indent="0"/>
            <a:r>
              <a:rPr lang="en-US" noProof="0" dirty="0"/>
              <a:t>A good use case must:</a:t>
            </a:r>
          </a:p>
          <a:p>
            <a:pPr lvl="1"/>
            <a:r>
              <a:rPr lang="en-US" noProof="0" dirty="0"/>
              <a:t>Describe a business task</a:t>
            </a:r>
          </a:p>
          <a:p>
            <a:pPr lvl="1"/>
            <a:r>
              <a:rPr lang="en-US" noProof="0" dirty="0"/>
              <a:t>Not be implementation-specific</a:t>
            </a:r>
          </a:p>
          <a:p>
            <a:pPr lvl="1"/>
            <a:r>
              <a:rPr lang="en-US" noProof="0" dirty="0"/>
              <a:t>Provide appropriate level of detail </a:t>
            </a:r>
          </a:p>
          <a:p>
            <a:pPr lvl="1"/>
            <a:r>
              <a:rPr lang="en-US" noProof="0" dirty="0"/>
              <a:t>Be short enough to implement by one developer in one release</a:t>
            </a:r>
          </a:p>
          <a:p>
            <a:pPr marL="0" indent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680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Use case example</a:t>
            </a:r>
          </a:p>
        </p:txBody>
      </p:sp>
      <p:sp>
        <p:nvSpPr>
          <p:cNvPr id="1773571" name="Rectangle 3"/>
          <p:cNvSpPr>
            <a:spLocks noGrp="1" noChangeArrowheads="1"/>
          </p:cNvSpPr>
          <p:nvPr>
            <p:ph idx="1"/>
          </p:nvPr>
        </p:nvSpPr>
        <p:spPr>
          <a:xfrm>
            <a:off x="249238" y="878116"/>
            <a:ext cx="4623013" cy="5644920"/>
          </a:xfrm>
        </p:spPr>
        <p:txBody>
          <a:bodyPr/>
          <a:lstStyle/>
          <a:p>
            <a:pPr marL="0" indent="0"/>
            <a:r>
              <a:rPr lang="en-US" i="1" noProof="0" dirty="0">
                <a:solidFill>
                  <a:srgbClr val="993300"/>
                </a:solidFill>
              </a:rPr>
              <a:t>Place an order:</a:t>
            </a:r>
          </a:p>
          <a:p>
            <a:pPr marL="342900" indent="-342900">
              <a:buClr>
                <a:srgbClr val="3333FF"/>
              </a:buClr>
              <a:buFont typeface="Wingdings" panose="05000000000000000000" pitchFamily="2" charset="2"/>
              <a:buChar char="§"/>
            </a:pPr>
            <a:r>
              <a:rPr lang="en-US" noProof="0" dirty="0"/>
              <a:t>Browse catalog &amp; select items </a:t>
            </a:r>
          </a:p>
          <a:p>
            <a:pPr marL="342900" indent="-342900">
              <a:buClr>
                <a:srgbClr val="3333FF"/>
              </a:buClr>
              <a:buFont typeface="Wingdings" panose="05000000000000000000" pitchFamily="2" charset="2"/>
              <a:buChar char="§"/>
            </a:pPr>
            <a:r>
              <a:rPr lang="en-US" noProof="0" dirty="0"/>
              <a:t>Call sales representative </a:t>
            </a:r>
          </a:p>
          <a:p>
            <a:pPr marL="342900" indent="-342900">
              <a:buClr>
                <a:srgbClr val="3333FF"/>
              </a:buClr>
              <a:buFont typeface="Wingdings" panose="05000000000000000000" pitchFamily="2" charset="2"/>
              <a:buChar char="§"/>
            </a:pPr>
            <a:r>
              <a:rPr lang="en-US" noProof="0" dirty="0"/>
              <a:t>Supply shipping information</a:t>
            </a:r>
          </a:p>
          <a:p>
            <a:pPr marL="342900" indent="-342900">
              <a:buClr>
                <a:srgbClr val="3333FF"/>
              </a:buClr>
              <a:buFont typeface="Wingdings" panose="05000000000000000000" pitchFamily="2" charset="2"/>
              <a:buChar char="§"/>
            </a:pPr>
            <a:r>
              <a:rPr lang="en-US" noProof="0" dirty="0"/>
              <a:t>Supply payment information</a:t>
            </a:r>
          </a:p>
          <a:p>
            <a:pPr marL="342900" indent="-342900">
              <a:buClr>
                <a:srgbClr val="3333FF"/>
              </a:buClr>
              <a:buFont typeface="Wingdings" panose="05000000000000000000" pitchFamily="2" charset="2"/>
              <a:buChar char="§"/>
            </a:pPr>
            <a:r>
              <a:rPr lang="en-US" noProof="0" dirty="0"/>
              <a:t>Receive conformation number from salesperson</a:t>
            </a:r>
          </a:p>
          <a:p>
            <a:pPr marL="0" indent="0">
              <a:buFont typeface="Wingdings" pitchFamily="2" charset="2"/>
              <a:buChar char="§"/>
            </a:pPr>
            <a:endParaRPr lang="en-US" noProof="0" dirty="0"/>
          </a:p>
          <a:p>
            <a:pPr marL="0" indent="0">
              <a:buFont typeface="Wingdings" pitchFamily="2" charset="2"/>
              <a:buChar char="§"/>
            </a:pPr>
            <a:endParaRPr lang="en-US" noProof="0" dirty="0"/>
          </a:p>
          <a:p>
            <a:pPr marL="0" indent="0">
              <a:buFont typeface="Wingdings" pitchFamily="2" charset="2"/>
              <a:buChar char="§"/>
            </a:pPr>
            <a:endParaRPr lang="en-US" noProof="0" dirty="0"/>
          </a:p>
          <a:p>
            <a:pPr marL="0" indent="0"/>
            <a:r>
              <a:rPr lang="en-US" noProof="0" dirty="0"/>
              <a:t>May have precondition, </a:t>
            </a:r>
            <a:r>
              <a:rPr lang="en-US" noProof="0" dirty="0" err="1"/>
              <a:t>postcondition</a:t>
            </a:r>
            <a:r>
              <a:rPr lang="en-US" noProof="0" dirty="0"/>
              <a:t>, invariant</a:t>
            </a:r>
          </a:p>
          <a:p>
            <a:pPr marL="0" indent="0"/>
            <a:endParaRPr lang="en-US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399" y="1235075"/>
            <a:ext cx="3633839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4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Another example: ordering through Amazon</a:t>
            </a:r>
            <a:endParaRPr lang="en-US" u="sng" noProof="0" dirty="0"/>
          </a:p>
        </p:txBody>
      </p:sp>
      <p:sp>
        <p:nvSpPr>
          <p:cNvPr id="382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382982" name="Oval 6"/>
          <p:cNvSpPr>
            <a:spLocks noChangeArrowheads="1"/>
          </p:cNvSpPr>
          <p:nvPr/>
        </p:nvSpPr>
        <p:spPr bwMode="auto">
          <a:xfrm>
            <a:off x="2144713" y="1290638"/>
            <a:ext cx="1433512" cy="88265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600" dirty="0">
                <a:latin typeface="AA-Constantia" panose="02030602050306030303" pitchFamily="18" charset="0"/>
              </a:rPr>
              <a:t>Search Product</a:t>
            </a:r>
          </a:p>
        </p:txBody>
      </p:sp>
      <p:sp>
        <p:nvSpPr>
          <p:cNvPr id="382983" name="Oval 7"/>
          <p:cNvSpPr>
            <a:spLocks noChangeArrowheads="1"/>
          </p:cNvSpPr>
          <p:nvPr/>
        </p:nvSpPr>
        <p:spPr bwMode="auto">
          <a:xfrm>
            <a:off x="2042160" y="2489200"/>
            <a:ext cx="1536065" cy="88265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600" dirty="0">
                <a:latin typeface="AA-Constantia" panose="02030602050306030303" pitchFamily="18" charset="0"/>
              </a:rPr>
              <a:t>Navigate Deals</a:t>
            </a:r>
          </a:p>
        </p:txBody>
      </p:sp>
      <p:sp>
        <p:nvSpPr>
          <p:cNvPr id="382984" name="Oval 8"/>
          <p:cNvSpPr>
            <a:spLocks noChangeArrowheads="1"/>
          </p:cNvSpPr>
          <p:nvPr/>
        </p:nvSpPr>
        <p:spPr bwMode="auto">
          <a:xfrm>
            <a:off x="2176463" y="3797300"/>
            <a:ext cx="1528434" cy="88265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600" dirty="0">
                <a:latin typeface="AA-Constantia" panose="02030602050306030303" pitchFamily="18" charset="0"/>
              </a:rPr>
              <a:t>Checkout</a:t>
            </a:r>
          </a:p>
        </p:txBody>
      </p:sp>
      <p:sp>
        <p:nvSpPr>
          <p:cNvPr id="382985" name="Oval 9"/>
          <p:cNvSpPr>
            <a:spLocks noChangeArrowheads="1"/>
          </p:cNvSpPr>
          <p:nvPr/>
        </p:nvSpPr>
        <p:spPr bwMode="auto">
          <a:xfrm>
            <a:off x="2160588" y="5105400"/>
            <a:ext cx="1998662" cy="88265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600" dirty="0">
                <a:latin typeface="AA-Constantia" panose="02030602050306030303" pitchFamily="18" charset="0"/>
              </a:rPr>
              <a:t>Handle Order Status</a:t>
            </a:r>
          </a:p>
        </p:txBody>
      </p:sp>
      <p:sp>
        <p:nvSpPr>
          <p:cNvPr id="382986" name="Oval 10"/>
          <p:cNvSpPr>
            <a:spLocks noChangeArrowheads="1"/>
          </p:cNvSpPr>
          <p:nvPr/>
        </p:nvSpPr>
        <p:spPr bwMode="auto">
          <a:xfrm>
            <a:off x="4559300" y="4459288"/>
            <a:ext cx="1433513" cy="88265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600" dirty="0">
                <a:latin typeface="AA-Constantia" panose="02030602050306030303" pitchFamily="18" charset="0"/>
              </a:rPr>
              <a:t>Login</a:t>
            </a:r>
          </a:p>
        </p:txBody>
      </p:sp>
      <p:cxnSp>
        <p:nvCxnSpPr>
          <p:cNvPr id="382988" name="AutoShape 12"/>
          <p:cNvCxnSpPr>
            <a:cxnSpLocks noChangeShapeType="1"/>
            <a:stCxn id="382984" idx="6"/>
            <a:endCxn id="382986" idx="1"/>
          </p:cNvCxnSpPr>
          <p:nvPr/>
        </p:nvCxnSpPr>
        <p:spPr bwMode="auto">
          <a:xfrm>
            <a:off x="3704897" y="4238625"/>
            <a:ext cx="1064336" cy="349924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82989" name="AutoShape 13"/>
          <p:cNvCxnSpPr>
            <a:cxnSpLocks noChangeShapeType="1"/>
            <a:stCxn id="382985" idx="6"/>
            <a:endCxn id="382986" idx="3"/>
          </p:cNvCxnSpPr>
          <p:nvPr/>
        </p:nvCxnSpPr>
        <p:spPr bwMode="auto">
          <a:xfrm flipV="1">
            <a:off x="4159250" y="5213350"/>
            <a:ext cx="609600" cy="3333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82990" name="Oval 14"/>
          <p:cNvSpPr>
            <a:spLocks noChangeArrowheads="1"/>
          </p:cNvSpPr>
          <p:nvPr/>
        </p:nvSpPr>
        <p:spPr bwMode="auto">
          <a:xfrm>
            <a:off x="6702425" y="4475163"/>
            <a:ext cx="1433513" cy="88265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600" dirty="0">
                <a:latin typeface="AA-Constantia" panose="02030602050306030303" pitchFamily="18" charset="0"/>
              </a:rPr>
              <a:t>Register</a:t>
            </a:r>
          </a:p>
        </p:txBody>
      </p:sp>
      <p:cxnSp>
        <p:nvCxnSpPr>
          <p:cNvPr id="382991" name="AutoShape 15"/>
          <p:cNvCxnSpPr>
            <a:cxnSpLocks noChangeShapeType="1"/>
            <a:stCxn id="382990" idx="2"/>
            <a:endCxn id="382986" idx="6"/>
          </p:cNvCxnSpPr>
          <p:nvPr/>
        </p:nvCxnSpPr>
        <p:spPr bwMode="auto">
          <a:xfrm rot="10800000">
            <a:off x="5992813" y="4900613"/>
            <a:ext cx="709612" cy="15875"/>
          </a:xfrm>
          <a:prstGeom prst="curvedConnector3">
            <a:avLst>
              <a:gd name="adj1" fmla="val 5011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82992" name="Oval 16"/>
          <p:cNvSpPr>
            <a:spLocks noChangeArrowheads="1"/>
          </p:cNvSpPr>
          <p:nvPr/>
        </p:nvSpPr>
        <p:spPr bwMode="auto">
          <a:xfrm>
            <a:off x="4194175" y="1400175"/>
            <a:ext cx="1890713" cy="1277938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400" dirty="0">
                <a:latin typeface="AA-Constantia" panose="02030602050306030303" pitchFamily="18" charset="0"/>
              </a:rPr>
              <a:t>View Product Details</a:t>
            </a:r>
          </a:p>
        </p:txBody>
      </p:sp>
      <p:cxnSp>
        <p:nvCxnSpPr>
          <p:cNvPr id="382993" name="AutoShape 17"/>
          <p:cNvCxnSpPr>
            <a:cxnSpLocks noChangeShapeType="1"/>
            <a:stCxn id="382983" idx="6"/>
            <a:endCxn id="382992" idx="3"/>
          </p:cNvCxnSpPr>
          <p:nvPr/>
        </p:nvCxnSpPr>
        <p:spPr bwMode="auto">
          <a:xfrm flipV="1">
            <a:off x="3578225" y="2490963"/>
            <a:ext cx="892839" cy="4395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82994" name="AutoShape 18"/>
          <p:cNvCxnSpPr>
            <a:cxnSpLocks noChangeShapeType="1"/>
            <a:stCxn id="382982" idx="6"/>
            <a:endCxn id="382992" idx="2"/>
          </p:cNvCxnSpPr>
          <p:nvPr/>
        </p:nvCxnSpPr>
        <p:spPr bwMode="auto">
          <a:xfrm>
            <a:off x="3578225" y="1731963"/>
            <a:ext cx="615950" cy="307975"/>
          </a:xfrm>
          <a:prstGeom prst="curvedConnector3">
            <a:avLst>
              <a:gd name="adj1" fmla="val 4974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82998" name="Oval 22"/>
          <p:cNvSpPr>
            <a:spLocks noChangeArrowheads="1"/>
          </p:cNvSpPr>
          <p:nvPr/>
        </p:nvSpPr>
        <p:spPr bwMode="auto">
          <a:xfrm>
            <a:off x="7267575" y="1998663"/>
            <a:ext cx="1433513" cy="88265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000" dirty="0">
                <a:latin typeface="AA-Constantia" panose="02030602050306030303" pitchFamily="18" charset="0"/>
              </a:rPr>
              <a:t>Write Review</a:t>
            </a:r>
          </a:p>
        </p:txBody>
      </p:sp>
      <p:cxnSp>
        <p:nvCxnSpPr>
          <p:cNvPr id="382999" name="AutoShape 23"/>
          <p:cNvCxnSpPr>
            <a:cxnSpLocks noChangeShapeType="1"/>
            <a:stCxn id="382998" idx="2"/>
            <a:endCxn id="382992" idx="6"/>
          </p:cNvCxnSpPr>
          <p:nvPr/>
        </p:nvCxnSpPr>
        <p:spPr bwMode="auto">
          <a:xfrm rot="10800000">
            <a:off x="6084888" y="2039938"/>
            <a:ext cx="1182687" cy="400050"/>
          </a:xfrm>
          <a:prstGeom prst="curvedConnector3">
            <a:avLst>
              <a:gd name="adj1" fmla="val 5006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83000" name="Oval 24"/>
          <p:cNvSpPr>
            <a:spLocks noChangeArrowheads="1"/>
          </p:cNvSpPr>
          <p:nvPr/>
        </p:nvSpPr>
        <p:spPr bwMode="auto">
          <a:xfrm>
            <a:off x="7078663" y="989013"/>
            <a:ext cx="1433512" cy="88265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600" dirty="0">
                <a:latin typeface="AA-Constantia" panose="02030602050306030303" pitchFamily="18" charset="0"/>
              </a:rPr>
              <a:t>Rank Supplier</a:t>
            </a:r>
          </a:p>
        </p:txBody>
      </p:sp>
      <p:cxnSp>
        <p:nvCxnSpPr>
          <p:cNvPr id="383001" name="AutoShape 25"/>
          <p:cNvCxnSpPr>
            <a:cxnSpLocks noChangeShapeType="1"/>
            <a:stCxn id="383000" idx="2"/>
            <a:endCxn id="382992" idx="6"/>
          </p:cNvCxnSpPr>
          <p:nvPr/>
        </p:nvCxnSpPr>
        <p:spPr bwMode="auto">
          <a:xfrm rot="10800000" flipV="1">
            <a:off x="6084888" y="1430338"/>
            <a:ext cx="993775" cy="6096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83002" name="Text Box 26"/>
          <p:cNvSpPr txBox="1">
            <a:spLocks noChangeArrowheads="1"/>
          </p:cNvSpPr>
          <p:nvPr/>
        </p:nvSpPr>
        <p:spPr bwMode="auto">
          <a:xfrm>
            <a:off x="3563938" y="1458913"/>
            <a:ext cx="83185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>
                <a:latin typeface="AA-Constantia" panose="02030602050306030303" pitchFamily="18" charset="0"/>
              </a:rPr>
              <a:t>«include»</a:t>
            </a:r>
          </a:p>
        </p:txBody>
      </p:sp>
      <p:sp>
        <p:nvSpPr>
          <p:cNvPr id="383003" name="Text Box 27"/>
          <p:cNvSpPr txBox="1">
            <a:spLocks noChangeArrowheads="1"/>
          </p:cNvSpPr>
          <p:nvPr/>
        </p:nvSpPr>
        <p:spPr bwMode="auto">
          <a:xfrm>
            <a:off x="3486150" y="2546350"/>
            <a:ext cx="83185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>
                <a:latin typeface="AA-Constantia" panose="02030602050306030303" pitchFamily="18" charset="0"/>
              </a:rPr>
              <a:t>«include»</a:t>
            </a:r>
          </a:p>
        </p:txBody>
      </p:sp>
      <p:sp>
        <p:nvSpPr>
          <p:cNvPr id="383004" name="Text Box 28"/>
          <p:cNvSpPr txBox="1">
            <a:spLocks noChangeArrowheads="1"/>
          </p:cNvSpPr>
          <p:nvPr/>
        </p:nvSpPr>
        <p:spPr bwMode="auto">
          <a:xfrm>
            <a:off x="3675063" y="3917950"/>
            <a:ext cx="83185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>
                <a:latin typeface="AA-Constantia" panose="02030602050306030303" pitchFamily="18" charset="0"/>
              </a:rPr>
              <a:t>«include»</a:t>
            </a:r>
          </a:p>
        </p:txBody>
      </p:sp>
      <p:sp>
        <p:nvSpPr>
          <p:cNvPr id="383005" name="Text Box 29"/>
          <p:cNvSpPr txBox="1">
            <a:spLocks noChangeArrowheads="1"/>
          </p:cNvSpPr>
          <p:nvPr/>
        </p:nvSpPr>
        <p:spPr bwMode="auto">
          <a:xfrm>
            <a:off x="4178300" y="5556250"/>
            <a:ext cx="83185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>
                <a:latin typeface="AA-Constantia" panose="02030602050306030303" pitchFamily="18" charset="0"/>
              </a:rPr>
              <a:t>«include»</a:t>
            </a:r>
          </a:p>
        </p:txBody>
      </p:sp>
      <p:sp>
        <p:nvSpPr>
          <p:cNvPr id="383007" name="Text Box 31"/>
          <p:cNvSpPr txBox="1">
            <a:spLocks noChangeArrowheads="1"/>
          </p:cNvSpPr>
          <p:nvPr/>
        </p:nvSpPr>
        <p:spPr bwMode="auto">
          <a:xfrm>
            <a:off x="5665076" y="4144198"/>
            <a:ext cx="1418896" cy="6001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100" dirty="0">
                <a:latin typeface="AA-Constantia" panose="02030602050306030303" pitchFamily="18" charset="0"/>
              </a:rPr>
              <a:t>«extend»</a:t>
            </a:r>
          </a:p>
          <a:p>
            <a:r>
              <a:rPr lang="en-US" sz="1100" dirty="0">
                <a:latin typeface="AA-Constantia" panose="02030602050306030303" pitchFamily="18" charset="0"/>
              </a:rPr>
              <a:t>user is not </a:t>
            </a:r>
          </a:p>
          <a:p>
            <a:r>
              <a:rPr lang="en-US" sz="1100" dirty="0">
                <a:latin typeface="AA-Constantia" panose="02030602050306030303" pitchFamily="18" charset="0"/>
              </a:rPr>
              <a:t>a member</a:t>
            </a:r>
          </a:p>
        </p:txBody>
      </p:sp>
      <p:sp>
        <p:nvSpPr>
          <p:cNvPr id="383008" name="Text Box 32"/>
          <p:cNvSpPr txBox="1">
            <a:spLocks noChangeArrowheads="1"/>
          </p:cNvSpPr>
          <p:nvPr/>
        </p:nvSpPr>
        <p:spPr bwMode="auto">
          <a:xfrm>
            <a:off x="6053138" y="1236663"/>
            <a:ext cx="808037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>
                <a:latin typeface="AA-Constantia" panose="02030602050306030303" pitchFamily="18" charset="0"/>
              </a:rPr>
              <a:t>«extend»</a:t>
            </a:r>
          </a:p>
        </p:txBody>
      </p:sp>
      <p:sp>
        <p:nvSpPr>
          <p:cNvPr id="383009" name="Text Box 33"/>
          <p:cNvSpPr txBox="1">
            <a:spLocks noChangeArrowheads="1"/>
          </p:cNvSpPr>
          <p:nvPr/>
        </p:nvSpPr>
        <p:spPr bwMode="auto">
          <a:xfrm>
            <a:off x="6337300" y="2451100"/>
            <a:ext cx="808038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>
                <a:latin typeface="AA-Constantia" panose="02030602050306030303" pitchFamily="18" charset="0"/>
              </a:rPr>
              <a:t>«extend»</a:t>
            </a:r>
          </a:p>
        </p:txBody>
      </p:sp>
      <p:sp>
        <p:nvSpPr>
          <p:cNvPr id="383011" name="Line 35"/>
          <p:cNvSpPr>
            <a:spLocks noChangeShapeType="1"/>
          </p:cNvSpPr>
          <p:nvPr/>
        </p:nvSpPr>
        <p:spPr bwMode="auto">
          <a:xfrm>
            <a:off x="4318000" y="2127250"/>
            <a:ext cx="1562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 dirty="0">
              <a:latin typeface="AA-Constantia" panose="02030602050306030303" pitchFamily="18" charset="0"/>
            </a:endParaRPr>
          </a:p>
        </p:txBody>
      </p:sp>
      <p:sp>
        <p:nvSpPr>
          <p:cNvPr id="383012" name="Text Box 36"/>
          <p:cNvSpPr txBox="1">
            <a:spLocks noChangeArrowheads="1"/>
          </p:cNvSpPr>
          <p:nvPr/>
        </p:nvSpPr>
        <p:spPr bwMode="auto">
          <a:xfrm>
            <a:off x="4436745" y="2152650"/>
            <a:ext cx="15097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dirty="0">
                <a:latin typeface="AA-Constantia" panose="02030602050306030303" pitchFamily="18" charset="0"/>
              </a:rPr>
              <a:t>After page generation</a:t>
            </a:r>
          </a:p>
        </p:txBody>
      </p:sp>
      <p:sp>
        <p:nvSpPr>
          <p:cNvPr id="383013" name="Oval 37"/>
          <p:cNvSpPr>
            <a:spLocks noChangeArrowheads="1"/>
          </p:cNvSpPr>
          <p:nvPr/>
        </p:nvSpPr>
        <p:spPr bwMode="auto">
          <a:xfrm>
            <a:off x="6100763" y="2990850"/>
            <a:ext cx="1433512" cy="88265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600" dirty="0">
                <a:latin typeface="AA-Constantia" panose="02030602050306030303" pitchFamily="18" charset="0"/>
              </a:rPr>
              <a:t>Add to cart</a:t>
            </a:r>
          </a:p>
        </p:txBody>
      </p:sp>
      <p:cxnSp>
        <p:nvCxnSpPr>
          <p:cNvPr id="383017" name="AutoShape 41"/>
          <p:cNvCxnSpPr>
            <a:cxnSpLocks noChangeShapeType="1"/>
            <a:stCxn id="383013" idx="2"/>
            <a:endCxn id="382992" idx="4"/>
          </p:cNvCxnSpPr>
          <p:nvPr/>
        </p:nvCxnSpPr>
        <p:spPr bwMode="auto">
          <a:xfrm rot="10800000">
            <a:off x="5139533" y="2678113"/>
            <a:ext cx="961231" cy="7540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83018" name="Text Box 42"/>
          <p:cNvSpPr txBox="1">
            <a:spLocks noChangeArrowheads="1"/>
          </p:cNvSpPr>
          <p:nvPr/>
        </p:nvSpPr>
        <p:spPr bwMode="auto">
          <a:xfrm>
            <a:off x="4838700" y="3128963"/>
            <a:ext cx="808038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>
                <a:latin typeface="AA-Constantia" panose="02030602050306030303" pitchFamily="18" charset="0"/>
              </a:rPr>
              <a:t>«extend»</a:t>
            </a:r>
          </a:p>
        </p:txBody>
      </p:sp>
      <p:sp>
        <p:nvSpPr>
          <p:cNvPr id="383019" name="Rectangle 43"/>
          <p:cNvSpPr>
            <a:spLocks noChangeArrowheads="1"/>
          </p:cNvSpPr>
          <p:nvPr/>
        </p:nvSpPr>
        <p:spPr bwMode="auto">
          <a:xfrm>
            <a:off x="1781175" y="896938"/>
            <a:ext cx="7108825" cy="532923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AA-Constantia" panose="02030602050306030303" pitchFamily="18" charset="0"/>
            </a:endParaRPr>
          </a:p>
        </p:txBody>
      </p:sp>
      <p:pic>
        <p:nvPicPr>
          <p:cNvPr id="383021" name="Picture 4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8913" y="2562225"/>
            <a:ext cx="1039812" cy="1495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383022" name="Line 46"/>
          <p:cNvSpPr>
            <a:spLocks noChangeShapeType="1"/>
          </p:cNvSpPr>
          <p:nvPr/>
        </p:nvSpPr>
        <p:spPr bwMode="auto">
          <a:xfrm flipV="1">
            <a:off x="1292225" y="1924050"/>
            <a:ext cx="741363" cy="992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 dirty="0">
              <a:latin typeface="AA-Constantia" panose="02030602050306030303" pitchFamily="18" charset="0"/>
            </a:endParaRPr>
          </a:p>
        </p:txBody>
      </p:sp>
      <p:sp>
        <p:nvSpPr>
          <p:cNvPr id="383023" name="Line 47"/>
          <p:cNvSpPr>
            <a:spLocks noChangeShapeType="1"/>
          </p:cNvSpPr>
          <p:nvPr/>
        </p:nvSpPr>
        <p:spPr bwMode="auto">
          <a:xfrm flipV="1">
            <a:off x="1292225" y="3011488"/>
            <a:ext cx="725488" cy="93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 dirty="0">
              <a:latin typeface="AA-Constantia" panose="02030602050306030303" pitchFamily="18" charset="0"/>
            </a:endParaRPr>
          </a:p>
        </p:txBody>
      </p:sp>
      <p:sp>
        <p:nvSpPr>
          <p:cNvPr id="383024" name="Line 48"/>
          <p:cNvSpPr>
            <a:spLocks noChangeShapeType="1"/>
          </p:cNvSpPr>
          <p:nvPr/>
        </p:nvSpPr>
        <p:spPr bwMode="auto">
          <a:xfrm>
            <a:off x="1276350" y="3263900"/>
            <a:ext cx="804863" cy="882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 dirty="0">
              <a:latin typeface="AA-Constantia" panose="02030602050306030303" pitchFamily="18" charset="0"/>
            </a:endParaRPr>
          </a:p>
        </p:txBody>
      </p:sp>
      <p:sp>
        <p:nvSpPr>
          <p:cNvPr id="383025" name="Line 49"/>
          <p:cNvSpPr>
            <a:spLocks noChangeShapeType="1"/>
          </p:cNvSpPr>
          <p:nvPr/>
        </p:nvSpPr>
        <p:spPr bwMode="auto">
          <a:xfrm>
            <a:off x="1230313" y="3421063"/>
            <a:ext cx="835025" cy="1954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 dirty="0">
              <a:latin typeface="AA-Constantia" panose="02030602050306030303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56960" y="6007710"/>
            <a:ext cx="2611120" cy="408623"/>
          </a:xfrm>
          <a:prstGeom prst="roundRect">
            <a:avLst/>
          </a:prstGeom>
          <a:solidFill>
            <a:srgbClr val="FFFF00"/>
          </a:solidFill>
          <a:ln>
            <a:solidFill>
              <a:srgbClr val="C00000"/>
            </a:solidFill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</a:sp3d>
        </p:spPr>
        <p:txBody>
          <a:bodyPr wrap="square" rtlCol="0">
            <a:spAutoFit/>
          </a:bodyPr>
          <a:lstStyle/>
          <a:p>
            <a:r>
              <a:rPr lang="en-US" sz="1800" b="1" i="1" dirty="0" smtClean="0">
                <a:latin typeface="AA-Constantia" panose="02030602050306030303" pitchFamily="18" charset="0"/>
              </a:rPr>
              <a:t>Source: </a:t>
            </a:r>
            <a:r>
              <a:rPr lang="en-US" sz="1800" b="1" i="1" dirty="0" err="1" smtClean="0">
                <a:latin typeface="AA-Constantia" panose="02030602050306030303" pitchFamily="18" charset="0"/>
              </a:rPr>
              <a:t>Eran</a:t>
            </a:r>
            <a:r>
              <a:rPr lang="en-US" sz="1800" b="1" i="1" dirty="0" smtClean="0">
                <a:latin typeface="AA-Constantia" panose="02030602050306030303" pitchFamily="18" charset="0"/>
              </a:rPr>
              <a:t> </a:t>
            </a:r>
            <a:r>
              <a:rPr lang="en-US" sz="1800" b="1" i="1" dirty="0" err="1" smtClean="0">
                <a:latin typeface="AA-Constantia" panose="02030602050306030303" pitchFamily="18" charset="0"/>
              </a:rPr>
              <a:t>Toch</a:t>
            </a:r>
            <a:endParaRPr lang="en-US" sz="1800" b="1" i="1" dirty="0">
              <a:latin typeface="AA-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32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AutoShape 2"/>
          <p:cNvSpPr>
            <a:spLocks noChangeArrowheads="1"/>
          </p:cNvSpPr>
          <p:nvPr/>
        </p:nvSpPr>
        <p:spPr bwMode="auto">
          <a:xfrm>
            <a:off x="3004905" y="2786995"/>
            <a:ext cx="2400300" cy="2016125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solidFill>
              <a:srgbClr val="990000">
                <a:alpha val="34000"/>
              </a:srgbClr>
            </a:solidFill>
            <a:round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254000"/>
            <a:bevelB w="381000"/>
          </a:sp3d>
        </p:spPr>
        <p:txBody>
          <a:bodyPr wrap="none" anchor="ctr"/>
          <a:lstStyle/>
          <a:p>
            <a:endParaRPr lang="de-CH" dirty="0">
              <a:solidFill>
                <a:srgbClr val="000000"/>
              </a:solidFill>
              <a:latin typeface="AA-Constantia" panose="02030602050306030303" pitchFamily="18" charset="0"/>
            </a:endParaRP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of middle activities</a:t>
            </a:r>
          </a:p>
        </p:txBody>
      </p:sp>
      <p:sp>
        <p:nvSpPr>
          <p:cNvPr id="518148" name="AutoShape 4"/>
          <p:cNvSpPr>
            <a:spLocks noChangeArrowheads="1"/>
          </p:cNvSpPr>
          <p:nvPr/>
        </p:nvSpPr>
        <p:spPr bwMode="auto">
          <a:xfrm>
            <a:off x="1966680" y="983595"/>
            <a:ext cx="1019175" cy="381000"/>
          </a:xfrm>
          <a:prstGeom prst="roundRect">
            <a:avLst>
              <a:gd name="adj" fmla="val 16667"/>
            </a:avLst>
          </a:prstGeom>
          <a:solidFill>
            <a:srgbClr val="9966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de-CH" dirty="0">
              <a:solidFill>
                <a:srgbClr val="000000"/>
              </a:solidFill>
              <a:latin typeface="AA-Constantia" panose="02030602050306030303" pitchFamily="18" charset="0"/>
            </a:endParaRPr>
          </a:p>
        </p:txBody>
      </p:sp>
      <p:sp>
        <p:nvSpPr>
          <p:cNvPr id="518149" name="Text Box 5"/>
          <p:cNvSpPr txBox="1">
            <a:spLocks noChangeArrowheads="1"/>
          </p:cNvSpPr>
          <p:nvPr/>
        </p:nvSpPr>
        <p:spPr bwMode="auto">
          <a:xfrm>
            <a:off x="2042880" y="994707"/>
            <a:ext cx="9048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sz="1200" dirty="0">
                <a:solidFill>
                  <a:srgbClr val="FFFFFF"/>
                </a:solidFill>
                <a:latin typeface="AA-Constantia" panose="02030602050306030303" pitchFamily="18" charset="0"/>
              </a:rPr>
              <a:t>Feasibility</a:t>
            </a:r>
            <a:br>
              <a:rPr lang="en-US" sz="1200" dirty="0">
                <a:solidFill>
                  <a:srgbClr val="FFFFFF"/>
                </a:solidFill>
                <a:latin typeface="AA-Constantia" panose="02030602050306030303" pitchFamily="18" charset="0"/>
              </a:rPr>
            </a:br>
            <a:r>
              <a:rPr lang="en-US" sz="1200" dirty="0">
                <a:solidFill>
                  <a:srgbClr val="FFFFFF"/>
                </a:solidFill>
                <a:latin typeface="AA-Constantia" panose="02030602050306030303" pitchFamily="18" charset="0"/>
              </a:rPr>
              <a:t>study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117492" y="1137582"/>
            <a:ext cx="1246188" cy="838200"/>
            <a:chOff x="3046" y="780"/>
            <a:chExt cx="785" cy="528"/>
          </a:xfrm>
        </p:grpSpPr>
        <p:sp>
          <p:nvSpPr>
            <p:cNvPr id="518151" name="Arc 7"/>
            <p:cNvSpPr>
              <a:spLocks/>
            </p:cNvSpPr>
            <p:nvPr/>
          </p:nvSpPr>
          <p:spPr bwMode="auto">
            <a:xfrm flipV="1">
              <a:off x="3046" y="972"/>
              <a:ext cx="120" cy="182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018 w 25741"/>
                <a:gd name="T1" fmla="*/ 32612 h 32612"/>
                <a:gd name="T2" fmla="*/ 25741 w 25741"/>
                <a:gd name="T3" fmla="*/ 401 h 32612"/>
                <a:gd name="T4" fmla="*/ 21600 w 25741"/>
                <a:gd name="T5" fmla="*/ 21600 h 32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741" h="32612" fill="none" extrusionOk="0">
                  <a:moveTo>
                    <a:pt x="3017" y="32612"/>
                  </a:moveTo>
                  <a:cubicBezTo>
                    <a:pt x="1042" y="29278"/>
                    <a:pt x="0" y="2547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990" y="-1"/>
                    <a:pt x="24376" y="134"/>
                    <a:pt x="25741" y="400"/>
                  </a:cubicBezTo>
                </a:path>
                <a:path w="25741" h="32612" stroke="0" extrusionOk="0">
                  <a:moveTo>
                    <a:pt x="3017" y="32612"/>
                  </a:moveTo>
                  <a:cubicBezTo>
                    <a:pt x="1042" y="29278"/>
                    <a:pt x="0" y="2547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990" y="-1"/>
                    <a:pt x="24376" y="134"/>
                    <a:pt x="25741" y="40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3189" y="780"/>
              <a:ext cx="642" cy="528"/>
              <a:chOff x="3189" y="780"/>
              <a:chExt cx="642" cy="528"/>
            </a:xfrm>
          </p:grpSpPr>
          <p:sp>
            <p:nvSpPr>
              <p:cNvPr id="518153" name="AutoShape 9"/>
              <p:cNvSpPr>
                <a:spLocks noChangeArrowheads="1"/>
              </p:cNvSpPr>
              <p:nvPr/>
            </p:nvSpPr>
            <p:spPr bwMode="auto">
              <a:xfrm>
                <a:off x="3189" y="1020"/>
                <a:ext cx="642" cy="288"/>
              </a:xfrm>
              <a:prstGeom prst="roundRect">
                <a:avLst>
                  <a:gd name="adj" fmla="val 16667"/>
                </a:avLst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107763" dir="189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endParaRPr lang="de-CH" dirty="0">
                  <a:solidFill>
                    <a:srgbClr val="000000"/>
                  </a:solidFill>
                  <a:latin typeface="AA-Constantia" panose="02030602050306030303" pitchFamily="18" charset="0"/>
                </a:endParaRPr>
              </a:p>
            </p:txBody>
          </p:sp>
          <p:sp>
            <p:nvSpPr>
              <p:cNvPr id="518154" name="Text Box 10"/>
              <p:cNvSpPr txBox="1">
                <a:spLocks noChangeArrowheads="1"/>
              </p:cNvSpPr>
              <p:nvPr/>
            </p:nvSpPr>
            <p:spPr bwMode="auto">
              <a:xfrm>
                <a:off x="3201" y="1104"/>
                <a:ext cx="61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FFFFFF"/>
                    </a:solidFill>
                    <a:latin typeface="AA-Constantia" panose="02030602050306030303" pitchFamily="18" charset="0"/>
                  </a:rPr>
                  <a:t>Requirements</a:t>
                </a:r>
              </a:p>
            </p:txBody>
          </p:sp>
          <p:sp>
            <p:nvSpPr>
              <p:cNvPr id="518155" name="Arc 11"/>
              <p:cNvSpPr>
                <a:spLocks/>
              </p:cNvSpPr>
              <p:nvPr/>
            </p:nvSpPr>
            <p:spPr bwMode="auto">
              <a:xfrm>
                <a:off x="3616" y="780"/>
                <a:ext cx="143" cy="181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7200"/>
                  <a:gd name="T2" fmla="*/ 20862 w 21600"/>
                  <a:gd name="T3" fmla="*/ 27200 h 27200"/>
                  <a:gd name="T4" fmla="*/ 0 w 21600"/>
                  <a:gd name="T5" fmla="*/ 21600 h 27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2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490"/>
                      <a:pt x="21351" y="25373"/>
                      <a:pt x="20861" y="27199"/>
                    </a:cubicBezTo>
                  </a:path>
                  <a:path w="21600" h="272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490"/>
                      <a:pt x="21351" y="25373"/>
                      <a:pt x="20861" y="27199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de-CH" dirty="0">
                  <a:solidFill>
                    <a:srgbClr val="000000"/>
                  </a:solidFill>
                  <a:latin typeface="AA-Constantia" panose="02030602050306030303" pitchFamily="18" charset="0"/>
                </a:endParaRPr>
              </a:p>
            </p:txBody>
          </p:sp>
        </p:grp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2495317" y="1824970"/>
            <a:ext cx="1246188" cy="763587"/>
            <a:chOff x="3284" y="1213"/>
            <a:chExt cx="785" cy="481"/>
          </a:xfrm>
        </p:grpSpPr>
        <p:sp>
          <p:nvSpPr>
            <p:cNvPr id="518157" name="AutoShape 13"/>
            <p:cNvSpPr>
              <a:spLocks noChangeArrowheads="1"/>
            </p:cNvSpPr>
            <p:nvPr/>
          </p:nvSpPr>
          <p:spPr bwMode="auto">
            <a:xfrm>
              <a:off x="3427" y="1453"/>
              <a:ext cx="642" cy="241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518158" name="Text Box 14"/>
            <p:cNvSpPr txBox="1">
              <a:spLocks noChangeArrowheads="1"/>
            </p:cNvSpPr>
            <p:nvPr/>
          </p:nvSpPr>
          <p:spPr bwMode="auto">
            <a:xfrm>
              <a:off x="3450" y="1502"/>
              <a:ext cx="599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FFFF"/>
                  </a:solidFill>
                  <a:latin typeface="AA-Constantia" panose="02030602050306030303" pitchFamily="18" charset="0"/>
                </a:rPr>
                <a:t>Specification</a:t>
              </a:r>
            </a:p>
          </p:txBody>
        </p:sp>
        <p:sp>
          <p:nvSpPr>
            <p:cNvPr id="518159" name="Arc 15"/>
            <p:cNvSpPr>
              <a:spLocks/>
            </p:cNvSpPr>
            <p:nvPr/>
          </p:nvSpPr>
          <p:spPr bwMode="auto">
            <a:xfrm flipV="1">
              <a:off x="3284" y="1357"/>
              <a:ext cx="119" cy="18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018 w 25741"/>
                <a:gd name="T1" fmla="*/ 32612 h 32612"/>
                <a:gd name="T2" fmla="*/ 25741 w 25741"/>
                <a:gd name="T3" fmla="*/ 401 h 32612"/>
                <a:gd name="T4" fmla="*/ 21600 w 25741"/>
                <a:gd name="T5" fmla="*/ 21600 h 32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741" h="32612" fill="none" extrusionOk="0">
                  <a:moveTo>
                    <a:pt x="3017" y="32612"/>
                  </a:moveTo>
                  <a:cubicBezTo>
                    <a:pt x="1042" y="29278"/>
                    <a:pt x="0" y="2547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990" y="-1"/>
                    <a:pt x="24376" y="134"/>
                    <a:pt x="25741" y="400"/>
                  </a:cubicBezTo>
                </a:path>
                <a:path w="25741" h="32612" stroke="0" extrusionOk="0">
                  <a:moveTo>
                    <a:pt x="3017" y="32612"/>
                  </a:moveTo>
                  <a:cubicBezTo>
                    <a:pt x="1042" y="29278"/>
                    <a:pt x="0" y="2547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990" y="-1"/>
                    <a:pt x="24376" y="134"/>
                    <a:pt x="25741" y="40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518160" name="Arc 16"/>
            <p:cNvSpPr>
              <a:spLocks/>
            </p:cNvSpPr>
            <p:nvPr/>
          </p:nvSpPr>
          <p:spPr bwMode="auto">
            <a:xfrm>
              <a:off x="3878" y="1213"/>
              <a:ext cx="143" cy="18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7200"/>
                <a:gd name="T2" fmla="*/ 20862 w 21600"/>
                <a:gd name="T3" fmla="*/ 27200 h 27200"/>
                <a:gd name="T4" fmla="*/ 0 w 21600"/>
                <a:gd name="T5" fmla="*/ 21600 h 27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7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490"/>
                    <a:pt x="21351" y="25373"/>
                    <a:pt x="20861" y="27199"/>
                  </a:cubicBezTo>
                </a:path>
                <a:path w="21600" h="27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490"/>
                    <a:pt x="21351" y="25373"/>
                    <a:pt x="20861" y="27199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2909655" y="2512357"/>
            <a:ext cx="1284287" cy="765175"/>
            <a:chOff x="3545" y="1646"/>
            <a:chExt cx="809" cy="482"/>
          </a:xfrm>
        </p:grpSpPr>
        <p:sp>
          <p:nvSpPr>
            <p:cNvPr id="518162" name="AutoShape 18"/>
            <p:cNvSpPr>
              <a:spLocks noChangeArrowheads="1"/>
            </p:cNvSpPr>
            <p:nvPr/>
          </p:nvSpPr>
          <p:spPr bwMode="auto">
            <a:xfrm>
              <a:off x="3712" y="1888"/>
              <a:ext cx="642" cy="240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518163" name="Text Box 19"/>
            <p:cNvSpPr txBox="1">
              <a:spLocks noChangeArrowheads="1"/>
            </p:cNvSpPr>
            <p:nvPr/>
          </p:nvSpPr>
          <p:spPr bwMode="auto">
            <a:xfrm>
              <a:off x="3760" y="1894"/>
              <a:ext cx="57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FFFF"/>
                  </a:solidFill>
                  <a:latin typeface="AA-Constantia" panose="02030602050306030303" pitchFamily="18" charset="0"/>
                </a:rPr>
                <a:t>Global</a:t>
              </a:r>
              <a:br>
                <a:rPr lang="en-US" sz="1200" dirty="0">
                  <a:solidFill>
                    <a:srgbClr val="FFFFFF"/>
                  </a:solidFill>
                  <a:latin typeface="AA-Constantia" panose="02030602050306030303" pitchFamily="18" charset="0"/>
                </a:rPr>
              </a:br>
              <a:r>
                <a:rPr lang="en-US" sz="1200" dirty="0">
                  <a:solidFill>
                    <a:srgbClr val="FFFFFF"/>
                  </a:solidFill>
                  <a:latin typeface="AA-Constantia" panose="02030602050306030303" pitchFamily="18" charset="0"/>
                </a:rPr>
                <a:t>design</a:t>
              </a:r>
            </a:p>
          </p:txBody>
        </p:sp>
        <p:sp>
          <p:nvSpPr>
            <p:cNvPr id="518164" name="Arc 20"/>
            <p:cNvSpPr>
              <a:spLocks/>
            </p:cNvSpPr>
            <p:nvPr/>
          </p:nvSpPr>
          <p:spPr bwMode="auto">
            <a:xfrm flipV="1">
              <a:off x="3545" y="1792"/>
              <a:ext cx="120" cy="181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018 w 25741"/>
                <a:gd name="T1" fmla="*/ 32612 h 32612"/>
                <a:gd name="T2" fmla="*/ 25741 w 25741"/>
                <a:gd name="T3" fmla="*/ 401 h 32612"/>
                <a:gd name="T4" fmla="*/ 21600 w 25741"/>
                <a:gd name="T5" fmla="*/ 21600 h 32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741" h="32612" fill="none" extrusionOk="0">
                  <a:moveTo>
                    <a:pt x="3017" y="32612"/>
                  </a:moveTo>
                  <a:cubicBezTo>
                    <a:pt x="1042" y="29278"/>
                    <a:pt x="0" y="2547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990" y="-1"/>
                    <a:pt x="24376" y="134"/>
                    <a:pt x="25741" y="400"/>
                  </a:cubicBezTo>
                </a:path>
                <a:path w="25741" h="32612" stroke="0" extrusionOk="0">
                  <a:moveTo>
                    <a:pt x="3017" y="32612"/>
                  </a:moveTo>
                  <a:cubicBezTo>
                    <a:pt x="1042" y="29278"/>
                    <a:pt x="0" y="2547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990" y="-1"/>
                    <a:pt x="24376" y="134"/>
                    <a:pt x="25741" y="40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518165" name="Arc 21"/>
            <p:cNvSpPr>
              <a:spLocks/>
            </p:cNvSpPr>
            <p:nvPr/>
          </p:nvSpPr>
          <p:spPr bwMode="auto">
            <a:xfrm>
              <a:off x="4116" y="1646"/>
              <a:ext cx="143" cy="18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7200"/>
                <a:gd name="T2" fmla="*/ 20862 w 21600"/>
                <a:gd name="T3" fmla="*/ 27200 h 27200"/>
                <a:gd name="T4" fmla="*/ 0 w 21600"/>
                <a:gd name="T5" fmla="*/ 21600 h 27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7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490"/>
                    <a:pt x="21351" y="25373"/>
                    <a:pt x="20861" y="27199"/>
                  </a:cubicBezTo>
                </a:path>
                <a:path w="21600" h="27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490"/>
                    <a:pt x="21351" y="25373"/>
                    <a:pt x="20861" y="27199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3363680" y="3202920"/>
            <a:ext cx="1319212" cy="838200"/>
            <a:chOff x="3831" y="2081"/>
            <a:chExt cx="831" cy="528"/>
          </a:xfrm>
        </p:grpSpPr>
        <p:sp>
          <p:nvSpPr>
            <p:cNvPr id="518167" name="Arc 23"/>
            <p:cNvSpPr>
              <a:spLocks/>
            </p:cNvSpPr>
            <p:nvPr/>
          </p:nvSpPr>
          <p:spPr bwMode="auto">
            <a:xfrm flipV="1">
              <a:off x="3831" y="2225"/>
              <a:ext cx="119" cy="181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018 w 25741"/>
                <a:gd name="T1" fmla="*/ 32612 h 32612"/>
                <a:gd name="T2" fmla="*/ 25741 w 25741"/>
                <a:gd name="T3" fmla="*/ 401 h 32612"/>
                <a:gd name="T4" fmla="*/ 21600 w 25741"/>
                <a:gd name="T5" fmla="*/ 21600 h 32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741" h="32612" fill="none" extrusionOk="0">
                  <a:moveTo>
                    <a:pt x="3017" y="32612"/>
                  </a:moveTo>
                  <a:cubicBezTo>
                    <a:pt x="1042" y="29278"/>
                    <a:pt x="0" y="2547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990" y="-1"/>
                    <a:pt x="24376" y="134"/>
                    <a:pt x="25741" y="400"/>
                  </a:cubicBezTo>
                </a:path>
                <a:path w="25741" h="32612" stroke="0" extrusionOk="0">
                  <a:moveTo>
                    <a:pt x="3017" y="32612"/>
                  </a:moveTo>
                  <a:cubicBezTo>
                    <a:pt x="1042" y="29278"/>
                    <a:pt x="0" y="2547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990" y="-1"/>
                    <a:pt x="24376" y="134"/>
                    <a:pt x="25741" y="40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518168" name="AutoShape 24"/>
            <p:cNvSpPr>
              <a:spLocks noChangeArrowheads="1"/>
            </p:cNvSpPr>
            <p:nvPr/>
          </p:nvSpPr>
          <p:spPr bwMode="auto">
            <a:xfrm>
              <a:off x="4021" y="2369"/>
              <a:ext cx="641" cy="240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518169" name="Text Box 25"/>
            <p:cNvSpPr txBox="1">
              <a:spLocks noChangeArrowheads="1"/>
            </p:cNvSpPr>
            <p:nvPr/>
          </p:nvSpPr>
          <p:spPr bwMode="auto">
            <a:xfrm>
              <a:off x="4062" y="2375"/>
              <a:ext cx="57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FFFF"/>
                  </a:solidFill>
                  <a:latin typeface="AA-Constantia" panose="02030602050306030303" pitchFamily="18" charset="0"/>
                </a:rPr>
                <a:t>Detailed</a:t>
              </a:r>
              <a:br>
                <a:rPr lang="en-US" sz="1200" dirty="0">
                  <a:solidFill>
                    <a:srgbClr val="FFFFFF"/>
                  </a:solidFill>
                  <a:latin typeface="AA-Constantia" panose="02030602050306030303" pitchFamily="18" charset="0"/>
                </a:rPr>
              </a:br>
              <a:r>
                <a:rPr lang="en-US" sz="1200" dirty="0">
                  <a:solidFill>
                    <a:srgbClr val="FFFFFF"/>
                  </a:solidFill>
                  <a:latin typeface="AA-Constantia" panose="02030602050306030303" pitchFamily="18" charset="0"/>
                </a:rPr>
                <a:t>design</a:t>
              </a:r>
            </a:p>
          </p:txBody>
        </p:sp>
        <p:sp>
          <p:nvSpPr>
            <p:cNvPr id="518170" name="Arc 26"/>
            <p:cNvSpPr>
              <a:spLocks/>
            </p:cNvSpPr>
            <p:nvPr/>
          </p:nvSpPr>
          <p:spPr bwMode="auto">
            <a:xfrm>
              <a:off x="4402" y="2081"/>
              <a:ext cx="141" cy="18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7200"/>
                <a:gd name="T2" fmla="*/ 20862 w 21600"/>
                <a:gd name="T3" fmla="*/ 27200 h 27200"/>
                <a:gd name="T4" fmla="*/ 0 w 21600"/>
                <a:gd name="T5" fmla="*/ 21600 h 27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7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490"/>
                    <a:pt x="21351" y="25373"/>
                    <a:pt x="20861" y="27199"/>
                  </a:cubicBezTo>
                </a:path>
                <a:path w="21600" h="27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490"/>
                    <a:pt x="21351" y="25373"/>
                    <a:pt x="20861" y="27199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3854217" y="3890307"/>
            <a:ext cx="1398588" cy="838200"/>
            <a:chOff x="4140" y="2514"/>
            <a:chExt cx="881" cy="528"/>
          </a:xfrm>
        </p:grpSpPr>
        <p:sp>
          <p:nvSpPr>
            <p:cNvPr id="518172" name="AutoShape 28"/>
            <p:cNvSpPr>
              <a:spLocks noChangeArrowheads="1"/>
            </p:cNvSpPr>
            <p:nvPr/>
          </p:nvSpPr>
          <p:spPr bwMode="auto">
            <a:xfrm>
              <a:off x="4306" y="2803"/>
              <a:ext cx="643" cy="239"/>
            </a:xfrm>
            <a:prstGeom prst="roundRect">
              <a:avLst>
                <a:gd name="adj" fmla="val 16667"/>
              </a:avLst>
            </a:prstGeom>
            <a:solidFill>
              <a:srgbClr val="6600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518173" name="Text Box 29"/>
            <p:cNvSpPr txBox="1">
              <a:spLocks noChangeArrowheads="1"/>
            </p:cNvSpPr>
            <p:nvPr/>
          </p:nvSpPr>
          <p:spPr bwMode="auto">
            <a:xfrm>
              <a:off x="4312" y="2796"/>
              <a:ext cx="70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1200" dirty="0" err="1">
                  <a:solidFill>
                    <a:srgbClr val="FFFFFF"/>
                  </a:solidFill>
                  <a:latin typeface="AA-Constantia" panose="02030602050306030303" pitchFamily="18" charset="0"/>
                </a:rPr>
                <a:t>Implemen</a:t>
              </a:r>
              <a:r>
                <a:rPr lang="en-US" sz="1200" dirty="0">
                  <a:solidFill>
                    <a:srgbClr val="FFFFFF"/>
                  </a:solidFill>
                  <a:latin typeface="AA-Constantia" panose="02030602050306030303" pitchFamily="18" charset="0"/>
                </a:rPr>
                <a:t>-</a:t>
              </a:r>
              <a:br>
                <a:rPr lang="en-US" sz="1200" dirty="0">
                  <a:solidFill>
                    <a:srgbClr val="FFFFFF"/>
                  </a:solidFill>
                  <a:latin typeface="AA-Constantia" panose="02030602050306030303" pitchFamily="18" charset="0"/>
                </a:rPr>
              </a:br>
              <a:r>
                <a:rPr lang="en-US" sz="1200" dirty="0" err="1">
                  <a:solidFill>
                    <a:srgbClr val="FFFFFF"/>
                  </a:solidFill>
                  <a:latin typeface="AA-Constantia" panose="02030602050306030303" pitchFamily="18" charset="0"/>
                </a:rPr>
                <a:t>tation</a:t>
              </a:r>
              <a:endParaRPr lang="en-US" sz="1200" dirty="0">
                <a:solidFill>
                  <a:srgbClr val="FFFFFF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518174" name="Arc 30"/>
            <p:cNvSpPr>
              <a:spLocks/>
            </p:cNvSpPr>
            <p:nvPr/>
          </p:nvSpPr>
          <p:spPr bwMode="auto">
            <a:xfrm flipV="1">
              <a:off x="4140" y="2707"/>
              <a:ext cx="119" cy="181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018 w 25741"/>
                <a:gd name="T1" fmla="*/ 32612 h 32612"/>
                <a:gd name="T2" fmla="*/ 25741 w 25741"/>
                <a:gd name="T3" fmla="*/ 401 h 32612"/>
                <a:gd name="T4" fmla="*/ 21600 w 25741"/>
                <a:gd name="T5" fmla="*/ 21600 h 32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741" h="32612" fill="none" extrusionOk="0">
                  <a:moveTo>
                    <a:pt x="3017" y="32612"/>
                  </a:moveTo>
                  <a:cubicBezTo>
                    <a:pt x="1042" y="29278"/>
                    <a:pt x="0" y="2547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990" y="-1"/>
                    <a:pt x="24376" y="134"/>
                    <a:pt x="25741" y="400"/>
                  </a:cubicBezTo>
                </a:path>
                <a:path w="25741" h="32612" stroke="0" extrusionOk="0">
                  <a:moveTo>
                    <a:pt x="3017" y="32612"/>
                  </a:moveTo>
                  <a:cubicBezTo>
                    <a:pt x="1042" y="29278"/>
                    <a:pt x="0" y="2547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990" y="-1"/>
                    <a:pt x="24376" y="134"/>
                    <a:pt x="25741" y="40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518175" name="Arc 31"/>
            <p:cNvSpPr>
              <a:spLocks/>
            </p:cNvSpPr>
            <p:nvPr/>
          </p:nvSpPr>
          <p:spPr bwMode="auto">
            <a:xfrm>
              <a:off x="4711" y="2514"/>
              <a:ext cx="142" cy="18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7200"/>
                <a:gd name="T2" fmla="*/ 20862 w 21600"/>
                <a:gd name="T3" fmla="*/ 27200 h 27200"/>
                <a:gd name="T4" fmla="*/ 0 w 21600"/>
                <a:gd name="T5" fmla="*/ 21600 h 27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7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490"/>
                    <a:pt x="21351" y="25373"/>
                    <a:pt x="20861" y="27199"/>
                  </a:cubicBezTo>
                </a:path>
                <a:path w="21600" h="27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490"/>
                    <a:pt x="21351" y="25373"/>
                    <a:pt x="20861" y="27199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</p:grpSp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4270142" y="4577695"/>
            <a:ext cx="1319213" cy="841375"/>
            <a:chOff x="4402" y="2947"/>
            <a:chExt cx="831" cy="530"/>
          </a:xfrm>
        </p:grpSpPr>
        <p:sp>
          <p:nvSpPr>
            <p:cNvPr id="518177" name="AutoShape 33"/>
            <p:cNvSpPr>
              <a:spLocks noChangeArrowheads="1"/>
            </p:cNvSpPr>
            <p:nvPr/>
          </p:nvSpPr>
          <p:spPr bwMode="auto">
            <a:xfrm>
              <a:off x="4592" y="3188"/>
              <a:ext cx="641" cy="289"/>
            </a:xfrm>
            <a:prstGeom prst="roundRect">
              <a:avLst>
                <a:gd name="adj" fmla="val 16667"/>
              </a:avLst>
            </a:prstGeom>
            <a:solidFill>
              <a:srgbClr val="99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518178" name="Text Box 34"/>
            <p:cNvSpPr txBox="1">
              <a:spLocks noChangeArrowheads="1"/>
            </p:cNvSpPr>
            <p:nvPr/>
          </p:nvSpPr>
          <p:spPr bwMode="auto">
            <a:xfrm>
              <a:off x="4615" y="3266"/>
              <a:ext cx="57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FFFFFF"/>
                  </a:solidFill>
                  <a:latin typeface="AA-Constantia" panose="02030602050306030303" pitchFamily="18" charset="0"/>
                </a:rPr>
                <a:t>Verification</a:t>
              </a:r>
              <a:endParaRPr lang="en-US" sz="1200" dirty="0">
                <a:solidFill>
                  <a:srgbClr val="FFFFFF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518179" name="Arc 35"/>
            <p:cNvSpPr>
              <a:spLocks/>
            </p:cNvSpPr>
            <p:nvPr/>
          </p:nvSpPr>
          <p:spPr bwMode="auto">
            <a:xfrm flipV="1">
              <a:off x="4402" y="3140"/>
              <a:ext cx="118" cy="18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018 w 25741"/>
                <a:gd name="T1" fmla="*/ 32612 h 32612"/>
                <a:gd name="T2" fmla="*/ 25741 w 25741"/>
                <a:gd name="T3" fmla="*/ 401 h 32612"/>
                <a:gd name="T4" fmla="*/ 21600 w 25741"/>
                <a:gd name="T5" fmla="*/ 21600 h 32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741" h="32612" fill="none" extrusionOk="0">
                  <a:moveTo>
                    <a:pt x="3017" y="32612"/>
                  </a:moveTo>
                  <a:cubicBezTo>
                    <a:pt x="1042" y="29278"/>
                    <a:pt x="0" y="2547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990" y="-1"/>
                    <a:pt x="24376" y="134"/>
                    <a:pt x="25741" y="400"/>
                  </a:cubicBezTo>
                </a:path>
                <a:path w="25741" h="32612" stroke="0" extrusionOk="0">
                  <a:moveTo>
                    <a:pt x="3017" y="32612"/>
                  </a:moveTo>
                  <a:cubicBezTo>
                    <a:pt x="1042" y="29278"/>
                    <a:pt x="0" y="2547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990" y="-1"/>
                    <a:pt x="24376" y="134"/>
                    <a:pt x="25741" y="40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518180" name="Arc 36"/>
            <p:cNvSpPr>
              <a:spLocks/>
            </p:cNvSpPr>
            <p:nvPr/>
          </p:nvSpPr>
          <p:spPr bwMode="auto">
            <a:xfrm>
              <a:off x="4995" y="2947"/>
              <a:ext cx="143" cy="18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7200"/>
                <a:gd name="T2" fmla="*/ 20862 w 21600"/>
                <a:gd name="T3" fmla="*/ 27200 h 27200"/>
                <a:gd name="T4" fmla="*/ 0 w 21600"/>
                <a:gd name="T5" fmla="*/ 21600 h 27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7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490"/>
                    <a:pt x="21351" y="25373"/>
                    <a:pt x="20861" y="27199"/>
                  </a:cubicBezTo>
                </a:path>
                <a:path w="21600" h="27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490"/>
                    <a:pt x="21351" y="25373"/>
                    <a:pt x="20861" y="27199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</p:grpSp>
      <p:grpSp>
        <p:nvGrpSpPr>
          <p:cNvPr id="9" name="Group 37"/>
          <p:cNvGrpSpPr>
            <a:grpSpLocks/>
          </p:cNvGrpSpPr>
          <p:nvPr/>
        </p:nvGrpSpPr>
        <p:grpSpPr bwMode="auto">
          <a:xfrm>
            <a:off x="4722580" y="5226982"/>
            <a:ext cx="1311275" cy="806450"/>
            <a:chOff x="4687" y="3356"/>
            <a:chExt cx="826" cy="508"/>
          </a:xfrm>
        </p:grpSpPr>
        <p:sp>
          <p:nvSpPr>
            <p:cNvPr id="518182" name="AutoShape 38"/>
            <p:cNvSpPr>
              <a:spLocks noChangeArrowheads="1"/>
            </p:cNvSpPr>
            <p:nvPr/>
          </p:nvSpPr>
          <p:spPr bwMode="auto">
            <a:xfrm>
              <a:off x="4853" y="3622"/>
              <a:ext cx="642" cy="242"/>
            </a:xfrm>
            <a:prstGeom prst="roundRect">
              <a:avLst>
                <a:gd name="adj" fmla="val 16667"/>
              </a:avLst>
            </a:prstGeom>
            <a:solidFill>
              <a:srgbClr val="00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518183" name="Text Box 39"/>
            <p:cNvSpPr txBox="1">
              <a:spLocks noChangeArrowheads="1"/>
            </p:cNvSpPr>
            <p:nvPr/>
          </p:nvSpPr>
          <p:spPr bwMode="auto">
            <a:xfrm>
              <a:off x="4757" y="3669"/>
              <a:ext cx="75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FFFFFF"/>
                  </a:solidFill>
                  <a:latin typeface="AA-Constantia" panose="02030602050306030303" pitchFamily="18" charset="0"/>
                </a:rPr>
                <a:t>Deployment</a:t>
              </a:r>
              <a:endParaRPr lang="en-US" sz="1200" dirty="0">
                <a:solidFill>
                  <a:srgbClr val="FFFFFF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518184" name="Arc 40"/>
            <p:cNvSpPr>
              <a:spLocks/>
            </p:cNvSpPr>
            <p:nvPr/>
          </p:nvSpPr>
          <p:spPr bwMode="auto">
            <a:xfrm flipV="1">
              <a:off x="4687" y="3573"/>
              <a:ext cx="119" cy="18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018 w 25741"/>
                <a:gd name="T1" fmla="*/ 32612 h 32612"/>
                <a:gd name="T2" fmla="*/ 25741 w 25741"/>
                <a:gd name="T3" fmla="*/ 401 h 32612"/>
                <a:gd name="T4" fmla="*/ 21600 w 25741"/>
                <a:gd name="T5" fmla="*/ 21600 h 32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741" h="32612" fill="none" extrusionOk="0">
                  <a:moveTo>
                    <a:pt x="3017" y="32612"/>
                  </a:moveTo>
                  <a:cubicBezTo>
                    <a:pt x="1042" y="29278"/>
                    <a:pt x="0" y="2547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990" y="-1"/>
                    <a:pt x="24376" y="134"/>
                    <a:pt x="25741" y="400"/>
                  </a:cubicBezTo>
                </a:path>
                <a:path w="25741" h="32612" stroke="0" extrusionOk="0">
                  <a:moveTo>
                    <a:pt x="3017" y="32612"/>
                  </a:moveTo>
                  <a:cubicBezTo>
                    <a:pt x="1042" y="29278"/>
                    <a:pt x="0" y="2547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990" y="-1"/>
                    <a:pt x="24376" y="134"/>
                    <a:pt x="25741" y="40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518185" name="Arc 41"/>
            <p:cNvSpPr>
              <a:spLocks/>
            </p:cNvSpPr>
            <p:nvPr/>
          </p:nvSpPr>
          <p:spPr bwMode="auto">
            <a:xfrm>
              <a:off x="5297" y="3356"/>
              <a:ext cx="143" cy="18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7200"/>
                <a:gd name="T2" fmla="*/ 20862 w 21600"/>
                <a:gd name="T3" fmla="*/ 27200 h 27200"/>
                <a:gd name="T4" fmla="*/ 0 w 21600"/>
                <a:gd name="T5" fmla="*/ 21600 h 27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7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490"/>
                    <a:pt x="21351" y="25373"/>
                    <a:pt x="20861" y="27199"/>
                  </a:cubicBezTo>
                </a:path>
                <a:path w="21600" h="27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490"/>
                    <a:pt x="21351" y="25373"/>
                    <a:pt x="20861" y="27199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de-CH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00350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8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8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18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14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Agile requirements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No “Big Upfront Requirements” but “user stories”</a:t>
            </a:r>
          </a:p>
          <a:p>
            <a:endParaRPr lang="en-US" noProof="0" dirty="0"/>
          </a:p>
          <a:p>
            <a:pPr marL="0" indent="0"/>
            <a:r>
              <a:rPr lang="en-US" noProof="0" dirty="0" smtClean="0"/>
              <a:t>A user story is a brief statement of intent that describes something system needs to do for the user</a:t>
            </a:r>
          </a:p>
          <a:p>
            <a:endParaRPr lang="en-US" noProof="0" dirty="0" smtClean="0"/>
          </a:p>
          <a:p>
            <a:r>
              <a:rPr lang="en-US" noProof="0" dirty="0" smtClean="0"/>
              <a:t>Example user story:</a:t>
            </a:r>
          </a:p>
          <a:p>
            <a:pPr lvl="1"/>
            <a:r>
              <a:rPr lang="en-US" i="1" noProof="0" dirty="0" smtClean="0">
                <a:solidFill>
                  <a:srgbClr val="993300"/>
                </a:solidFill>
              </a:rPr>
              <a:t>“As a consumer, I want to be able to see my daily energy usage so that I can lower my energy costs and usage”.</a:t>
            </a:r>
            <a:endParaRPr lang="en-US" i="1" noProof="0" dirty="0">
              <a:solidFill>
                <a:srgbClr val="993300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259652" y="457160"/>
            <a:ext cx="2734332" cy="420956"/>
          </a:xfrm>
          <a:prstGeom prst="roundRect">
            <a:avLst/>
          </a:prstGeom>
          <a:solidFill>
            <a:srgbClr val="FFFF00"/>
          </a:solidFill>
          <a:ln w="19050" algn="ctr">
            <a:solidFill>
              <a:srgbClr val="C00000"/>
            </a:solidFill>
            <a:miter lim="800000"/>
            <a:headEnd type="none" w="lg" len="lg"/>
            <a:tailEnd type="none" w="lg" len="lg"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</a:sp3d>
        </p:spPr>
        <p:txBody>
          <a:bodyPr wrap="square" lIns="36000" tIns="36000" rIns="36000" bIns="36000">
            <a:spAutoFit/>
          </a:bodyPr>
          <a:lstStyle/>
          <a:p>
            <a:r>
              <a:rPr lang="en-US" sz="2000" b="1" i="1" dirty="0" smtClean="0">
                <a:latin typeface="AA-Constantia" panose="02030602050306030303" pitchFamily="18" charset="0"/>
              </a:rPr>
              <a:t>Source: </a:t>
            </a:r>
            <a:r>
              <a:rPr lang="en-US" sz="2000" b="1" i="1" dirty="0" err="1" smtClean="0">
                <a:latin typeface="AA-Constantia" panose="02030602050306030303" pitchFamily="18" charset="0"/>
              </a:rPr>
              <a:t>Leffingwell</a:t>
            </a:r>
            <a:r>
              <a:rPr lang="en-US" sz="2000" b="1" i="1" dirty="0" smtClean="0">
                <a:latin typeface="AA-Constantia" panose="02030602050306030303" pitchFamily="18" charset="0"/>
              </a:rPr>
              <a:t> 11</a:t>
            </a:r>
            <a:endParaRPr lang="en-US" sz="2000" b="1" i="1" dirty="0">
              <a:latin typeface="AA-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69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Requirements under agile methods</a:t>
            </a:r>
          </a:p>
        </p:txBody>
      </p:sp>
      <p:sp>
        <p:nvSpPr>
          <p:cNvPr id="2351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Under XP: requirements are taken into account as defined at the particular time considered</a:t>
            </a:r>
          </a:p>
          <a:p>
            <a:r>
              <a:rPr lang="en-US" noProof="0" dirty="0"/>
              <a:t>Requirements are largely embedded in test cases</a:t>
            </a:r>
          </a:p>
          <a:p>
            <a:endParaRPr lang="en-US" noProof="0" dirty="0"/>
          </a:p>
          <a:p>
            <a:r>
              <a:rPr lang="en-US" noProof="0" dirty="0">
                <a:solidFill>
                  <a:schemeClr val="tx1"/>
                </a:solidFill>
              </a:rPr>
              <a:t>Benefits:</a:t>
            </a:r>
          </a:p>
          <a:p>
            <a:pPr lvl="1"/>
            <a:r>
              <a:rPr lang="en-US" noProof="0" dirty="0"/>
              <a:t>Test plan will be directly available</a:t>
            </a:r>
          </a:p>
          <a:p>
            <a:pPr lvl="1"/>
            <a:r>
              <a:rPr lang="en-US" noProof="0" dirty="0"/>
              <a:t>Customer involvement</a:t>
            </a:r>
          </a:p>
          <a:p>
            <a:endParaRPr lang="en-US" noProof="0" dirty="0">
              <a:solidFill>
                <a:schemeClr val="tx1"/>
              </a:solidFill>
            </a:endParaRPr>
          </a:p>
          <a:p>
            <a:r>
              <a:rPr lang="en-US" noProof="0" dirty="0">
                <a:solidFill>
                  <a:schemeClr val="tx1"/>
                </a:solidFill>
              </a:rPr>
              <a:t>Risks:</a:t>
            </a:r>
          </a:p>
          <a:p>
            <a:pPr lvl="1"/>
            <a:r>
              <a:rPr lang="en-US" noProof="0" dirty="0"/>
              <a:t>Change may be difficult (refactoring)</a:t>
            </a:r>
          </a:p>
          <a:p>
            <a:pPr lvl="1"/>
            <a:r>
              <a:rPr lang="en-US" noProof="0" dirty="0"/>
              <a:t>Structure may not be right</a:t>
            </a:r>
          </a:p>
          <a:p>
            <a:pPr lvl="1"/>
            <a:r>
              <a:rPr lang="en-US" noProof="0" dirty="0"/>
              <a:t>Test only cover the foreseen cases </a:t>
            </a:r>
          </a:p>
        </p:txBody>
      </p:sp>
    </p:spTree>
    <p:extLst>
      <p:ext uri="{BB962C8B-B14F-4D97-AF65-F5344CB8AC3E}">
        <p14:creationId xmlns:p14="http://schemas.microsoft.com/office/powerpoint/2010/main" val="144287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My view</a:t>
            </a:r>
            <a:endParaRPr lang="en-US" noProof="0" dirty="0"/>
          </a:p>
        </p:txBody>
      </p:sp>
      <p:sp>
        <p:nvSpPr>
          <p:cNvPr id="1772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noProof="0" dirty="0"/>
              <a:t>Use cases </a:t>
            </a:r>
            <a:r>
              <a:rPr lang="en-US" noProof="0" dirty="0" smtClean="0"/>
              <a:t>and user stories help requirement </a:t>
            </a:r>
            <a:r>
              <a:rPr lang="en-US" noProof="0" dirty="0"/>
              <a:t>elicitation but </a:t>
            </a:r>
            <a:r>
              <a:rPr lang="en-US" noProof="0" dirty="0" smtClean="0"/>
              <a:t>not a fundamental </a:t>
            </a:r>
            <a:r>
              <a:rPr lang="en-US" noProof="0" dirty="0"/>
              <a:t>requirement technique. They cannot define the requirements:</a:t>
            </a:r>
          </a:p>
          <a:p>
            <a:pPr lvl="1"/>
            <a:r>
              <a:rPr lang="en-US" noProof="0" dirty="0"/>
              <a:t>Not abstract enough</a:t>
            </a:r>
          </a:p>
          <a:p>
            <a:pPr lvl="1"/>
            <a:r>
              <a:rPr lang="en-US" noProof="0" dirty="0"/>
              <a:t>Too specific</a:t>
            </a:r>
          </a:p>
          <a:p>
            <a:pPr lvl="1"/>
            <a:r>
              <a:rPr lang="en-US" noProof="0" dirty="0"/>
              <a:t>Describe current processes</a:t>
            </a:r>
          </a:p>
          <a:p>
            <a:pPr lvl="1"/>
            <a:r>
              <a:rPr lang="en-US" noProof="0" dirty="0"/>
              <a:t>Do not support evolution</a:t>
            </a:r>
          </a:p>
          <a:p>
            <a:pPr lvl="1"/>
            <a:endParaRPr lang="en-US" noProof="0" dirty="0"/>
          </a:p>
          <a:p>
            <a:pPr marL="0" indent="0"/>
            <a:r>
              <a:rPr lang="en-US" noProof="0" dirty="0"/>
              <a:t>Use cases are to requirements what tests are to software specification and design</a:t>
            </a:r>
          </a:p>
          <a:p>
            <a:pPr marL="0" indent="0"/>
            <a:endParaRPr lang="en-US" noProof="0" dirty="0"/>
          </a:p>
          <a:p>
            <a:pPr marL="0" indent="0"/>
            <a:r>
              <a:rPr lang="en-US" noProof="0" dirty="0"/>
              <a:t>Major application: for </a:t>
            </a:r>
            <a:r>
              <a:rPr lang="en-US" noProof="0" dirty="0" smtClean="0">
                <a:solidFill>
                  <a:srgbClr val="993300"/>
                </a:solidFill>
              </a:rPr>
              <a:t>validating </a:t>
            </a:r>
            <a:r>
              <a:rPr lang="en-US" noProof="0" dirty="0" smtClean="0"/>
              <a:t>requirements</a:t>
            </a:r>
            <a:endParaRPr lang="en-US" noProof="0" dirty="0">
              <a:solidFill>
                <a:srgbClr val="99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04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User stories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X					f (x)</a:t>
            </a:r>
            <a:endParaRPr lang="en-US" noProof="0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1255058" y="1084682"/>
            <a:ext cx="878541" cy="609600"/>
          </a:xfrm>
          <a:prstGeom prst="roundRect">
            <a:avLst/>
          </a:prstGeom>
          <a:solidFill>
            <a:srgbClr val="66FF99"/>
          </a:solidFill>
          <a:ln w="19050" cap="flat" cmpd="sng" algn="ctr">
            <a:solidFill>
              <a:srgbClr val="993300"/>
            </a:solidFill>
            <a:prstDash val="solid"/>
            <a:round/>
            <a:headEnd type="stealth" w="lg" len="lg"/>
            <a:tailEnd type="stealth" w="lg" len="lg"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A-Constantia" panose="02030602050306030303" pitchFamily="18" charset="0"/>
              </a:rPr>
              <a:t>0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6624917" y="1084682"/>
            <a:ext cx="878541" cy="609600"/>
          </a:xfrm>
          <a:prstGeom prst="roundRect">
            <a:avLst/>
          </a:prstGeom>
          <a:solidFill>
            <a:srgbClr val="66FF99"/>
          </a:solidFill>
          <a:ln w="19050" cap="flat" cmpd="sng" algn="ctr">
            <a:solidFill>
              <a:srgbClr val="993300"/>
            </a:solidFill>
            <a:prstDash val="solid"/>
            <a:round/>
            <a:headEnd type="stealth" w="lg" len="lg"/>
            <a:tailEnd type="stealth" w="lg" len="lg"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A-Constantia" panose="02030602050306030303" pitchFamily="18" charset="0"/>
              </a:rPr>
              <a:t>0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1255058" y="1975775"/>
            <a:ext cx="878541" cy="609600"/>
          </a:xfrm>
          <a:prstGeom prst="roundRect">
            <a:avLst/>
          </a:prstGeom>
          <a:solidFill>
            <a:srgbClr val="66FF99"/>
          </a:solidFill>
          <a:ln w="19050" cap="flat" cmpd="sng" algn="ctr">
            <a:solidFill>
              <a:srgbClr val="993300"/>
            </a:solidFill>
            <a:prstDash val="solid"/>
            <a:round/>
            <a:headEnd type="stealth" w="lg" len="lg"/>
            <a:tailEnd type="stealth" w="lg" len="lg"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A-Constantia" panose="02030602050306030303" pitchFamily="18" charset="0"/>
              </a:rPr>
              <a:t>1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6624917" y="1975775"/>
            <a:ext cx="878541" cy="609600"/>
          </a:xfrm>
          <a:prstGeom prst="roundRect">
            <a:avLst/>
          </a:prstGeom>
          <a:solidFill>
            <a:srgbClr val="66FF99"/>
          </a:solidFill>
          <a:ln w="19050" cap="flat" cmpd="sng" algn="ctr">
            <a:solidFill>
              <a:srgbClr val="993300"/>
            </a:solidFill>
            <a:prstDash val="solid"/>
            <a:round/>
            <a:headEnd type="stealth" w="lg" len="lg"/>
            <a:tailEnd type="stealth" w="lg" len="lg"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A-Constantia" panose="02030602050306030303" pitchFamily="18" charset="0"/>
              </a:rPr>
              <a:t>1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1255058" y="2866868"/>
            <a:ext cx="878541" cy="609600"/>
          </a:xfrm>
          <a:prstGeom prst="roundRect">
            <a:avLst/>
          </a:prstGeom>
          <a:solidFill>
            <a:srgbClr val="66FF99"/>
          </a:solidFill>
          <a:ln w="19050" cap="flat" cmpd="sng" algn="ctr">
            <a:solidFill>
              <a:srgbClr val="993300"/>
            </a:solidFill>
            <a:prstDash val="solid"/>
            <a:round/>
            <a:headEnd type="stealth" w="lg" len="lg"/>
            <a:tailEnd type="stealth" w="lg" len="lg"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A-Constantia" panose="02030602050306030303" pitchFamily="18" charset="0"/>
              </a:rPr>
              <a:t>2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6624917" y="2866868"/>
            <a:ext cx="878541" cy="609600"/>
          </a:xfrm>
          <a:prstGeom prst="roundRect">
            <a:avLst/>
          </a:prstGeom>
          <a:solidFill>
            <a:srgbClr val="66FF99"/>
          </a:solidFill>
          <a:ln w="19050" cap="flat" cmpd="sng" algn="ctr">
            <a:solidFill>
              <a:srgbClr val="993300"/>
            </a:solidFill>
            <a:prstDash val="solid"/>
            <a:round/>
            <a:headEnd type="stealth" w="lg" len="lg"/>
            <a:tailEnd type="stealth" w="lg" len="lg"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A-Constantia" panose="02030602050306030303" pitchFamily="18" charset="0"/>
              </a:rPr>
              <a:t>4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1255058" y="3757961"/>
            <a:ext cx="878541" cy="609600"/>
          </a:xfrm>
          <a:prstGeom prst="roundRect">
            <a:avLst/>
          </a:prstGeom>
          <a:solidFill>
            <a:srgbClr val="66FF99"/>
          </a:solidFill>
          <a:ln w="19050" cap="flat" cmpd="sng" algn="ctr">
            <a:solidFill>
              <a:srgbClr val="993300"/>
            </a:solidFill>
            <a:prstDash val="solid"/>
            <a:round/>
            <a:headEnd type="stealth" w="lg" len="lg"/>
            <a:tailEnd type="stealth" w="lg" len="lg"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A-Constantia" panose="02030602050306030303" pitchFamily="18" charset="0"/>
              </a:rPr>
              <a:t>3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6624917" y="3757961"/>
            <a:ext cx="878541" cy="609600"/>
          </a:xfrm>
          <a:prstGeom prst="roundRect">
            <a:avLst/>
          </a:prstGeom>
          <a:solidFill>
            <a:srgbClr val="66FF99"/>
          </a:solidFill>
          <a:ln w="19050" cap="flat" cmpd="sng" algn="ctr">
            <a:solidFill>
              <a:srgbClr val="993300"/>
            </a:solidFill>
            <a:prstDash val="solid"/>
            <a:round/>
            <a:headEnd type="stealth" w="lg" len="lg"/>
            <a:tailEnd type="stealth" w="lg" len="lg"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A-Constantia" panose="02030602050306030303" pitchFamily="18" charset="0"/>
              </a:rPr>
              <a:t>9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1255058" y="4649054"/>
            <a:ext cx="878541" cy="609600"/>
          </a:xfrm>
          <a:prstGeom prst="roundRect">
            <a:avLst/>
          </a:prstGeom>
          <a:solidFill>
            <a:srgbClr val="66FF99"/>
          </a:solidFill>
          <a:ln w="19050" cap="flat" cmpd="sng" algn="ctr">
            <a:solidFill>
              <a:srgbClr val="993300"/>
            </a:solidFill>
            <a:prstDash val="solid"/>
            <a:round/>
            <a:headEnd type="stealth" w="lg" len="lg"/>
            <a:tailEnd type="stealth" w="lg" len="lg"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A-Constantia" panose="02030602050306030303" pitchFamily="18" charset="0"/>
              </a:rPr>
              <a:t>4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6624917" y="4649054"/>
            <a:ext cx="878541" cy="609600"/>
          </a:xfrm>
          <a:prstGeom prst="roundRect">
            <a:avLst/>
          </a:prstGeom>
          <a:solidFill>
            <a:srgbClr val="66FF99"/>
          </a:solidFill>
          <a:ln w="19050" cap="flat" cmpd="sng" algn="ctr">
            <a:solidFill>
              <a:srgbClr val="993300"/>
            </a:solidFill>
            <a:prstDash val="solid"/>
            <a:round/>
            <a:headEnd type="stealth" w="lg" len="lg"/>
            <a:tailEnd type="stealth" w="lg" len="lg"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A-Constantia" panose="02030602050306030303" pitchFamily="18" charset="0"/>
              </a:rPr>
              <a:t>16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1255057" y="5540147"/>
            <a:ext cx="878541" cy="609600"/>
          </a:xfrm>
          <a:prstGeom prst="roundRect">
            <a:avLst/>
          </a:prstGeom>
          <a:solidFill>
            <a:srgbClr val="66FF99"/>
          </a:solidFill>
          <a:ln w="19050" cap="flat" cmpd="sng" algn="ctr">
            <a:solidFill>
              <a:srgbClr val="993300"/>
            </a:solidFill>
            <a:prstDash val="solid"/>
            <a:round/>
            <a:headEnd type="stealth" w="lg" len="lg"/>
            <a:tailEnd type="stealth" w="lg" len="lg"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A-Constantia" panose="02030602050306030303" pitchFamily="18" charset="0"/>
              </a:rPr>
              <a:t>...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6624916" y="5540147"/>
            <a:ext cx="878541" cy="609600"/>
          </a:xfrm>
          <a:prstGeom prst="roundRect">
            <a:avLst/>
          </a:prstGeom>
          <a:solidFill>
            <a:srgbClr val="66FF99"/>
          </a:solidFill>
          <a:ln w="19050" cap="flat" cmpd="sng" algn="ctr">
            <a:solidFill>
              <a:srgbClr val="993300"/>
            </a:solidFill>
            <a:prstDash val="solid"/>
            <a:round/>
            <a:headEnd type="stealth" w="lg" len="lg"/>
            <a:tailEnd type="stealth" w="lg" len="lg"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A-Constantia" panose="02030602050306030303" pitchFamily="18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62585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Use cases as requirements</a:t>
            </a:r>
            <a:endParaRPr lang="en-US" noProof="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700" y="1065314"/>
            <a:ext cx="4864100" cy="5652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783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What use cases (and user stories) are good for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They are ways to </a:t>
            </a:r>
            <a:r>
              <a:rPr lang="en-US" b="1" noProof="0" dirty="0">
                <a:solidFill>
                  <a:srgbClr val="C00000"/>
                </a:solidFill>
              </a:rPr>
              <a:t>validate</a:t>
            </a:r>
            <a:r>
              <a:rPr lang="en-US" noProof="0" dirty="0" smtClean="0"/>
              <a:t> the user requirements</a:t>
            </a:r>
          </a:p>
          <a:p>
            <a:endParaRPr lang="en-US" noProof="0" dirty="0"/>
          </a:p>
          <a:p>
            <a:r>
              <a:rPr lang="en-US" noProof="0" dirty="0" smtClean="0"/>
              <a:t>Use cases are to requirements (specifications) what tests are to programs</a:t>
            </a:r>
          </a:p>
          <a:p>
            <a:endParaRPr lang="en-US" noProof="0" dirty="0"/>
          </a:p>
          <a:p>
            <a:r>
              <a:rPr lang="en-US" noProof="0" dirty="0" smtClean="0"/>
              <a:t>The task of requirements is to </a:t>
            </a:r>
            <a:r>
              <a:rPr lang="en-US" b="1" noProof="0" dirty="0" smtClean="0">
                <a:solidFill>
                  <a:srgbClr val="C00000"/>
                </a:solidFill>
              </a:rPr>
              <a:t>abstract</a:t>
            </a:r>
            <a:r>
              <a:rPr lang="en-US" noProof="0" dirty="0" smtClean="0">
                <a:solidFill>
                  <a:srgbClr val="C00000"/>
                </a:solidFill>
              </a:rPr>
              <a:t> </a:t>
            </a:r>
            <a:r>
              <a:rPr lang="en-US" noProof="0" dirty="0" smtClean="0"/>
              <a:t>from user stories</a:t>
            </a:r>
            <a:endParaRPr lang="en-US" noProof="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867" y="4056529"/>
            <a:ext cx="2273300" cy="264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862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Practical advice</a:t>
            </a:r>
            <a:endParaRPr lang="en-US" noProof="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942617" y="3286125"/>
            <a:ext cx="895350" cy="3124200"/>
          </a:xfrm>
          <a:prstGeom prst="rect">
            <a:avLst/>
          </a:prstGeom>
          <a:solidFill>
            <a:srgbClr val="99FF99"/>
          </a:solidFill>
          <a:ln w="12700" algn="ctr">
            <a:solidFill>
              <a:srgbClr val="990000"/>
            </a:solidFill>
            <a:miter lim="800000"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254000"/>
            <a:bevelB w="381000"/>
          </a:sp3d>
        </p:spPr>
        <p:txBody>
          <a:bodyPr lIns="0" rIns="0" rtlCol="0" anchor="ctr"/>
          <a:lstStyle/>
          <a:p>
            <a: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sz="2400" b="1" kern="1200" dirty="0">
              <a:solidFill>
                <a:srgbClr val="333399"/>
              </a:solidFill>
              <a:latin typeface="AA-Constantia" panose="02030602050306030303" pitchFamily="18" charset="0"/>
              <a:ea typeface="+mn-ea"/>
              <a:cs typeface="Arial"/>
            </a:endParaRPr>
          </a:p>
        </p:txBody>
      </p:sp>
      <p:sp>
        <p:nvSpPr>
          <p:cNvPr id="6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56492" y="1398493"/>
            <a:ext cx="7467600" cy="1993871"/>
          </a:xfrm>
          <a:prstGeom prst="round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>
            <a:bevelT w="381000"/>
            <a:bevelB w="635000" h="152400"/>
          </a:sp3d>
        </p:spPr>
        <p:txBody>
          <a:bodyPr wrap="square" anchor="ctr"/>
          <a:lstStyle/>
          <a:p>
            <a:pPr algn="ctr">
              <a:spcBef>
                <a:spcPct val="0"/>
              </a:spcBef>
            </a:pPr>
            <a:r>
              <a:rPr lang="en-US" sz="4000" b="1" dirty="0" smtClean="0">
                <a:solidFill>
                  <a:srgbClr val="993300"/>
                </a:solidFill>
                <a:latin typeface="AA-Constantia" panose="02030602050306030303" pitchFamily="18" charset="0"/>
              </a:rPr>
              <a:t>Apply use cases for validating the requirements and deriving the test plan</a:t>
            </a:r>
            <a:endParaRPr lang="en-US" sz="4400" b="1" kern="1200" dirty="0">
              <a:solidFill>
                <a:srgbClr val="333399"/>
              </a:solidFill>
              <a:latin typeface="AA-Constantia" panose="02030602050306030303" pitchFamily="18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893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Literate Programming</a:t>
            </a:r>
            <a:endParaRPr lang="en-US" noProof="0" dirty="0"/>
          </a:p>
        </p:txBody>
      </p:sp>
      <p:sp>
        <p:nvSpPr>
          <p:cNvPr id="162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noProof="0" dirty="0"/>
              <a:t>First version called “WEB” </a:t>
            </a:r>
            <a:r>
              <a:rPr lang="en-US" noProof="0" dirty="0" smtClean="0"/>
              <a:t>developed </a:t>
            </a:r>
            <a:r>
              <a:rPr lang="en-US" noProof="0" dirty="0"/>
              <a:t>by </a:t>
            </a:r>
            <a:r>
              <a:rPr lang="en-US" noProof="0" dirty="0" smtClean="0"/>
              <a:t>Knuth </a:t>
            </a:r>
            <a:r>
              <a:rPr lang="en-US" noProof="0" dirty="0"/>
              <a:t>for </a:t>
            </a:r>
            <a:r>
              <a:rPr lang="en-US" noProof="0" dirty="0" err="1" smtClean="0"/>
              <a:t>TeX</a:t>
            </a:r>
            <a:r>
              <a:rPr lang="en-US" noProof="0" dirty="0" smtClean="0"/>
              <a:t> </a:t>
            </a:r>
            <a:r>
              <a:rPr lang="en-US" noProof="0" dirty="0"/>
              <a:t>word processing </a:t>
            </a:r>
            <a:r>
              <a:rPr lang="en-US" noProof="0" dirty="0" smtClean="0"/>
              <a:t>system</a:t>
            </a:r>
            <a:endParaRPr lang="en-US" noProof="0" dirty="0"/>
          </a:p>
          <a:p>
            <a:endParaRPr lang="en-US" noProof="0" dirty="0"/>
          </a:p>
          <a:p>
            <a:r>
              <a:rPr lang="en-US" noProof="0" dirty="0"/>
              <a:t>Key characteristics:</a:t>
            </a:r>
          </a:p>
          <a:p>
            <a:pPr marL="342900" indent="-342900">
              <a:buClr>
                <a:srgbClr val="3333FF"/>
              </a:buClr>
              <a:buFont typeface="Wingdings" panose="05000000000000000000" pitchFamily="2" charset="2"/>
              <a:buChar char="§"/>
            </a:pPr>
            <a:r>
              <a:rPr lang="en-US" noProof="0" dirty="0"/>
              <a:t>Regards programming as the </a:t>
            </a:r>
            <a:r>
              <a:rPr lang="en-US" noProof="0" dirty="0">
                <a:solidFill>
                  <a:srgbClr val="CC3300"/>
                </a:solidFill>
              </a:rPr>
              <a:t>transformation</a:t>
            </a:r>
            <a:r>
              <a:rPr lang="en-US" noProof="0" dirty="0"/>
              <a:t> of a document into code.</a:t>
            </a:r>
          </a:p>
          <a:p>
            <a:pPr marL="342900" indent="-342900">
              <a:buClr>
                <a:srgbClr val="3333FF"/>
              </a:buClr>
              <a:buFont typeface="Wingdings" panose="05000000000000000000" pitchFamily="2" charset="2"/>
              <a:buChar char="§"/>
            </a:pPr>
            <a:r>
              <a:rPr lang="en-US" noProof="0" dirty="0"/>
              <a:t>Natural language text and code are </a:t>
            </a:r>
            <a:r>
              <a:rPr lang="en-US" noProof="0" dirty="0">
                <a:solidFill>
                  <a:srgbClr val="CC3300"/>
                </a:solidFill>
              </a:rPr>
              <a:t>unified into one document</a:t>
            </a:r>
            <a:r>
              <a:rPr lang="en-US" noProof="0" dirty="0"/>
              <a:t>. Automatic tools are used to </a:t>
            </a:r>
            <a:r>
              <a:rPr lang="en-US" noProof="0" dirty="0">
                <a:solidFill>
                  <a:srgbClr val="CC3300"/>
                </a:solidFill>
              </a:rPr>
              <a:t>extract the code</a:t>
            </a:r>
            <a:r>
              <a:rPr lang="en-US" noProof="0" dirty="0"/>
              <a:t> and generate the program.</a:t>
            </a:r>
          </a:p>
          <a:p>
            <a:pPr marL="342900" indent="-342900">
              <a:buClr>
                <a:srgbClr val="3333FF"/>
              </a:buClr>
              <a:buFont typeface="Wingdings" panose="05000000000000000000" pitchFamily="2" charset="2"/>
              <a:buChar char="§"/>
            </a:pPr>
            <a:r>
              <a:rPr lang="en-US" noProof="0" dirty="0"/>
              <a:t>During development, parts can be left unspecified.</a:t>
            </a:r>
          </a:p>
          <a:p>
            <a:pPr marL="342900" indent="-342900">
              <a:buClr>
                <a:srgbClr val="3333FF"/>
              </a:buClr>
              <a:buFont typeface="Wingdings" panose="05000000000000000000" pitchFamily="2" charset="2"/>
              <a:buChar char="§"/>
            </a:pPr>
            <a:r>
              <a:rPr lang="en-US" noProof="0" dirty="0"/>
              <a:t>Opens the </a:t>
            </a:r>
            <a:r>
              <a:rPr lang="en-US" noProof="0" dirty="0">
                <a:solidFill>
                  <a:srgbClr val="CC3300"/>
                </a:solidFill>
              </a:rPr>
              <a:t>“</a:t>
            </a:r>
            <a:r>
              <a:rPr lang="en-US" noProof="0" dirty="0" err="1">
                <a:solidFill>
                  <a:srgbClr val="CC3300"/>
                </a:solidFill>
              </a:rPr>
              <a:t>Analyse</a:t>
            </a:r>
            <a:r>
              <a:rPr lang="en-US" noProof="0" dirty="0">
                <a:solidFill>
                  <a:srgbClr val="CC3300"/>
                </a:solidFill>
              </a:rPr>
              <a:t>, Design, Implement”-</a:t>
            </a:r>
            <a:r>
              <a:rPr lang="en-US" noProof="0" dirty="0" err="1">
                <a:solidFill>
                  <a:srgbClr val="CC3300"/>
                </a:solidFill>
              </a:rPr>
              <a:t>Triatlon</a:t>
            </a:r>
            <a:endParaRPr lang="en-US" noProof="0" dirty="0">
              <a:solidFill>
                <a:srgbClr val="CC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50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Literate Programming (cont.)</a:t>
            </a:r>
            <a:endParaRPr lang="en-US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38" y="2726645"/>
            <a:ext cx="8594725" cy="195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2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Practical advice</a:t>
            </a:r>
            <a:endParaRPr lang="en-US" noProof="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942617" y="4246881"/>
            <a:ext cx="895350" cy="2163444"/>
          </a:xfrm>
          <a:prstGeom prst="rect">
            <a:avLst/>
          </a:prstGeom>
          <a:solidFill>
            <a:srgbClr val="99FF99"/>
          </a:solidFill>
          <a:ln w="12700" algn="ctr">
            <a:solidFill>
              <a:srgbClr val="990000"/>
            </a:solidFill>
            <a:miter lim="800000"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254000"/>
            <a:bevelB w="381000"/>
          </a:sp3d>
        </p:spPr>
        <p:txBody>
          <a:bodyPr lIns="0" rIns="0" rtlCol="0" anchor="ctr"/>
          <a:lstStyle/>
          <a:p>
            <a: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sz="2400" b="1" kern="1200" dirty="0">
              <a:solidFill>
                <a:srgbClr val="333399"/>
              </a:solidFill>
              <a:latin typeface="AA-Constantia" panose="02030602050306030303" pitchFamily="18" charset="0"/>
              <a:ea typeface="+mn-ea"/>
              <a:cs typeface="Arial"/>
            </a:endParaRPr>
          </a:p>
        </p:txBody>
      </p:sp>
      <p:sp>
        <p:nvSpPr>
          <p:cNvPr id="6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2560" y="1270001"/>
            <a:ext cx="8595360" cy="2976880"/>
          </a:xfrm>
          <a:prstGeom prst="round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>
            <a:bevelT w="381000"/>
            <a:bevelB w="635000" h="152400"/>
          </a:sp3d>
        </p:spPr>
        <p:txBody>
          <a:bodyPr wrap="square" anchor="ctr"/>
          <a:lstStyle/>
          <a:p>
            <a:pPr algn="ctr"/>
            <a:r>
              <a:rPr lang="en-US" sz="3000" b="1" dirty="0" smtClean="0">
                <a:solidFill>
                  <a:srgbClr val="993300"/>
                </a:solidFill>
                <a:latin typeface="AA-Constantia" panose="02030602050306030303" pitchFamily="18" charset="0"/>
              </a:rPr>
              <a:t>Retain the best agile practices, such as frequent iterations, customer involvement, centrality of code &amp; testing.</a:t>
            </a:r>
          </a:p>
          <a:p>
            <a:pPr algn="ctr"/>
            <a:r>
              <a:rPr lang="en-US" sz="3000" b="1" dirty="0" smtClean="0">
                <a:solidFill>
                  <a:srgbClr val="993300"/>
                </a:solidFill>
                <a:latin typeface="AA-Constantia" panose="02030602050306030303" pitchFamily="18" charset="0"/>
              </a:rPr>
              <a:t>	Disregard those that contradict proven software engineering principles.</a:t>
            </a:r>
            <a:endParaRPr lang="en-US" sz="3000" b="1" dirty="0">
              <a:solidFill>
                <a:srgbClr val="993300"/>
              </a:solidFill>
              <a:latin typeface="AA-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96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Arguments for the waterfall</a:t>
            </a:r>
          </a:p>
        </p:txBody>
      </p:sp>
      <p:sp>
        <p:nvSpPr>
          <p:cNvPr id="2079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	(After B.W. Boehm: </a:t>
            </a:r>
            <a:r>
              <a:rPr lang="en-US" i="1" noProof="0" dirty="0"/>
              <a:t>Software engineering economics</a:t>
            </a:r>
            <a:r>
              <a:rPr lang="en-US" noProof="0" dirty="0"/>
              <a:t>)</a:t>
            </a:r>
          </a:p>
          <a:p>
            <a:endParaRPr lang="en-US" noProof="0" dirty="0"/>
          </a:p>
          <a:p>
            <a:pPr lvl="1"/>
            <a:r>
              <a:rPr lang="en-US" noProof="0" dirty="0">
                <a:solidFill>
                  <a:srgbClr val="990000"/>
                </a:solidFill>
              </a:rPr>
              <a:t>The activities are necessary</a:t>
            </a:r>
            <a:endParaRPr lang="en-US" noProof="0" dirty="0"/>
          </a:p>
          <a:p>
            <a:pPr lvl="2">
              <a:buClr>
                <a:srgbClr val="3333FF"/>
              </a:buClr>
            </a:pPr>
            <a:r>
              <a:rPr lang="en-US" sz="1800" noProof="0" dirty="0"/>
              <a:t>(But: merging of middle activities)</a:t>
            </a:r>
          </a:p>
          <a:p>
            <a:pPr lvl="1"/>
            <a:endParaRPr lang="en-US" sz="2000" noProof="0" dirty="0"/>
          </a:p>
          <a:p>
            <a:pPr lvl="1"/>
            <a:r>
              <a:rPr lang="en-US" noProof="0" dirty="0">
                <a:solidFill>
                  <a:srgbClr val="990000"/>
                </a:solidFill>
              </a:rPr>
              <a:t>The order is the right one.</a:t>
            </a:r>
          </a:p>
          <a:p>
            <a:endParaRPr lang="en-US" b="1" noProof="0" dirty="0">
              <a:solidFill>
                <a:srgbClr val="990000"/>
              </a:solidFill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494213" y="457160"/>
            <a:ext cx="2405321" cy="420956"/>
          </a:xfrm>
          <a:prstGeom prst="roundRect">
            <a:avLst/>
          </a:prstGeom>
          <a:solidFill>
            <a:srgbClr val="FFFF00"/>
          </a:solidFill>
          <a:ln w="19050" algn="ctr">
            <a:solidFill>
              <a:srgbClr val="C00000"/>
            </a:solidFill>
            <a:miter lim="800000"/>
            <a:headEnd type="none" w="lg" len="lg"/>
            <a:tailEnd type="none" w="lg" len="lg"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</a:sp3d>
        </p:spPr>
        <p:txBody>
          <a:bodyPr wrap="square" lIns="36000" tIns="36000" rIns="36000" bIns="36000">
            <a:spAutoFit/>
          </a:bodyPr>
          <a:lstStyle/>
          <a:p>
            <a:r>
              <a:rPr lang="en-US" sz="2000" b="1" i="1" dirty="0" smtClean="0">
                <a:latin typeface="AA-Constantia" panose="02030602050306030303" pitchFamily="18" charset="0"/>
              </a:rPr>
              <a:t>Source: Boehm 81</a:t>
            </a:r>
            <a:endParaRPr lang="en-US" sz="2000" b="1" i="1" dirty="0">
              <a:latin typeface="AA-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53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Tasks of Requirements Management </a:t>
            </a:r>
            <a:r>
              <a:rPr lang="en-US" noProof="0" dirty="0" smtClean="0"/>
              <a:t>tools</a:t>
            </a:r>
            <a:endParaRPr lang="en-US" noProof="0" dirty="0"/>
          </a:p>
        </p:txBody>
      </p:sp>
      <p:sp>
        <p:nvSpPr>
          <p:cNvPr id="1600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rgbClr val="3333FF"/>
              </a:buClr>
              <a:buFont typeface="Wingdings" pitchFamily="2" charset="2"/>
              <a:buAutoNum type="arabicPeriod"/>
            </a:pPr>
            <a:r>
              <a:rPr lang="en-US" noProof="0" dirty="0"/>
              <a:t>Extract</a:t>
            </a:r>
          </a:p>
          <a:p>
            <a:pPr marL="457200" indent="-457200">
              <a:buClr>
                <a:srgbClr val="3333FF"/>
              </a:buClr>
              <a:buFont typeface="Wingdings" pitchFamily="2" charset="2"/>
              <a:buAutoNum type="arabicPeriod"/>
            </a:pPr>
            <a:r>
              <a:rPr lang="en-US" noProof="0" dirty="0"/>
              <a:t>Capture</a:t>
            </a:r>
          </a:p>
          <a:p>
            <a:pPr marL="457200" indent="-457200">
              <a:buClr>
                <a:srgbClr val="3333FF"/>
              </a:buClr>
              <a:buFont typeface="Wingdings" pitchFamily="2" charset="2"/>
              <a:buAutoNum type="arabicPeriod"/>
            </a:pPr>
            <a:r>
              <a:rPr lang="en-US" noProof="0" dirty="0"/>
              <a:t>Store</a:t>
            </a:r>
          </a:p>
          <a:p>
            <a:pPr marL="457200" indent="-457200">
              <a:buClr>
                <a:srgbClr val="3333FF"/>
              </a:buClr>
              <a:buFont typeface="Wingdings" pitchFamily="2" charset="2"/>
              <a:buAutoNum type="arabicPeriod"/>
            </a:pPr>
            <a:r>
              <a:rPr lang="en-US" noProof="0" dirty="0"/>
              <a:t>Collaborate</a:t>
            </a:r>
          </a:p>
          <a:p>
            <a:pPr marL="457200" indent="-457200">
              <a:buClr>
                <a:srgbClr val="3333FF"/>
              </a:buClr>
              <a:buFont typeface="Wingdings" pitchFamily="2" charset="2"/>
              <a:buAutoNum type="arabicPeriod"/>
            </a:pPr>
            <a:r>
              <a:rPr lang="en-US" noProof="0" dirty="0"/>
              <a:t>Version</a:t>
            </a:r>
          </a:p>
          <a:p>
            <a:pPr marL="457200" indent="-457200">
              <a:buClr>
                <a:srgbClr val="3333FF"/>
              </a:buClr>
              <a:buFont typeface="Wingdings" pitchFamily="2" charset="2"/>
              <a:buAutoNum type="arabicPeriod"/>
            </a:pPr>
            <a:r>
              <a:rPr lang="en-US" noProof="0" dirty="0"/>
              <a:t>Identify</a:t>
            </a:r>
          </a:p>
          <a:p>
            <a:pPr marL="457200" indent="-457200">
              <a:buClr>
                <a:srgbClr val="3333FF"/>
              </a:buClr>
              <a:buFont typeface="Wingdings" pitchFamily="2" charset="2"/>
              <a:buAutoNum type="arabicPeriod"/>
            </a:pPr>
            <a:r>
              <a:rPr lang="en-US" noProof="0" dirty="0"/>
              <a:t>Categorize</a:t>
            </a:r>
          </a:p>
          <a:p>
            <a:pPr marL="457200" indent="-457200">
              <a:buClr>
                <a:srgbClr val="3333FF"/>
              </a:buClr>
              <a:buFont typeface="Wingdings" pitchFamily="2" charset="2"/>
              <a:buAutoNum type="arabicPeriod"/>
            </a:pPr>
            <a:r>
              <a:rPr lang="en-US" noProof="0" dirty="0"/>
              <a:t>Trace</a:t>
            </a:r>
          </a:p>
          <a:p>
            <a:pPr marL="457200" indent="-457200">
              <a:buClr>
                <a:srgbClr val="3333FF"/>
              </a:buClr>
              <a:buFont typeface="Wingdings" pitchFamily="2" charset="2"/>
              <a:buAutoNum type="arabicPeriod"/>
            </a:pPr>
            <a:r>
              <a:rPr lang="en-US" noProof="0" dirty="0"/>
              <a:t>Merge</a:t>
            </a:r>
          </a:p>
          <a:p>
            <a:pPr marL="457200" indent="-457200">
              <a:buClr>
                <a:srgbClr val="3333FF"/>
              </a:buClr>
              <a:buFont typeface="Wingdings" pitchFamily="2" charset="2"/>
              <a:buAutoNum type="arabicPeriod"/>
            </a:pPr>
            <a:r>
              <a:rPr lang="en-US" noProof="0" dirty="0"/>
              <a:t>Present</a:t>
            </a:r>
          </a:p>
        </p:txBody>
      </p:sp>
    </p:spTree>
    <p:extLst>
      <p:ext uri="{BB962C8B-B14F-4D97-AF65-F5344CB8AC3E}">
        <p14:creationId xmlns:p14="http://schemas.microsoft.com/office/powerpoint/2010/main" val="18571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Extract</a:t>
            </a:r>
          </a:p>
        </p:txBody>
      </p:sp>
      <p:sp>
        <p:nvSpPr>
          <p:cNvPr id="1601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noProof="0" dirty="0">
                <a:solidFill>
                  <a:srgbClr val="993300"/>
                </a:solidFill>
              </a:rPr>
              <a:t>Sources</a:t>
            </a:r>
            <a:r>
              <a:rPr lang="en-US" noProof="0" dirty="0"/>
              <a:t> for requirements come in different </a:t>
            </a:r>
            <a:r>
              <a:rPr lang="en-US" noProof="0" dirty="0" smtClean="0"/>
              <a:t>forms:</a:t>
            </a:r>
          </a:p>
          <a:p>
            <a:pPr>
              <a:lnSpc>
                <a:spcPct val="90000"/>
              </a:lnSpc>
            </a:pPr>
            <a:endParaRPr lang="en-US" noProof="0" dirty="0"/>
          </a:p>
          <a:p>
            <a:pPr lvl="1">
              <a:lnSpc>
                <a:spcPct val="90000"/>
              </a:lnSpc>
            </a:pPr>
            <a:r>
              <a:rPr lang="en-US" noProof="0" dirty="0" smtClean="0"/>
              <a:t>Microsoft Word </a:t>
            </a:r>
            <a:r>
              <a:rPr lang="en-US" noProof="0" dirty="0"/>
              <a:t>Documents</a:t>
            </a:r>
          </a:p>
          <a:p>
            <a:pPr lvl="1">
              <a:lnSpc>
                <a:spcPct val="90000"/>
              </a:lnSpc>
            </a:pPr>
            <a:r>
              <a:rPr lang="en-US" noProof="0" dirty="0"/>
              <a:t>PDF Documents</a:t>
            </a:r>
          </a:p>
          <a:p>
            <a:pPr lvl="1">
              <a:lnSpc>
                <a:spcPct val="90000"/>
              </a:lnSpc>
            </a:pPr>
            <a:r>
              <a:rPr lang="en-US" noProof="0" dirty="0"/>
              <a:t>Diagrams</a:t>
            </a:r>
          </a:p>
          <a:p>
            <a:pPr lvl="1">
              <a:lnSpc>
                <a:spcPct val="90000"/>
              </a:lnSpc>
            </a:pPr>
            <a:r>
              <a:rPr lang="en-US" noProof="0" dirty="0"/>
              <a:t>Photos</a:t>
            </a:r>
          </a:p>
          <a:p>
            <a:pPr lvl="1">
              <a:lnSpc>
                <a:spcPct val="90000"/>
              </a:lnSpc>
            </a:pPr>
            <a:r>
              <a:rPr lang="en-US" noProof="0" dirty="0"/>
              <a:t>E-Mails</a:t>
            </a:r>
          </a:p>
          <a:p>
            <a:pPr lvl="1">
              <a:lnSpc>
                <a:spcPct val="90000"/>
              </a:lnSpc>
            </a:pPr>
            <a:r>
              <a:rPr lang="en-US" noProof="0" dirty="0"/>
              <a:t>Video, </a:t>
            </a:r>
            <a:r>
              <a:rPr lang="en-US" noProof="0" dirty="0" smtClean="0"/>
              <a:t>Audio</a:t>
            </a:r>
            <a:endParaRPr lang="en-US" noProof="0" dirty="0"/>
          </a:p>
          <a:p>
            <a:pPr>
              <a:lnSpc>
                <a:spcPct val="90000"/>
              </a:lnSpc>
            </a:pPr>
            <a:endParaRPr lang="en-US" noProof="0" dirty="0" smtClean="0"/>
          </a:p>
          <a:p>
            <a:pPr>
              <a:lnSpc>
                <a:spcPct val="90000"/>
              </a:lnSpc>
            </a:pPr>
            <a:r>
              <a:rPr lang="en-US" noProof="0" dirty="0" smtClean="0"/>
              <a:t>Requirements must be extracted from </a:t>
            </a:r>
            <a:r>
              <a:rPr lang="en-US" noProof="0" dirty="0"/>
              <a:t>these documents</a:t>
            </a:r>
          </a:p>
          <a:p>
            <a:pPr>
              <a:lnSpc>
                <a:spcPct val="90000"/>
              </a:lnSpc>
            </a:pPr>
            <a:endParaRPr lang="en-US" noProof="0" dirty="0" smtClean="0"/>
          </a:p>
          <a:p>
            <a:pPr>
              <a:lnSpc>
                <a:spcPct val="90000"/>
              </a:lnSpc>
            </a:pPr>
            <a:r>
              <a:rPr lang="en-US" noProof="0" dirty="0" smtClean="0"/>
              <a:t>Any </a:t>
            </a:r>
            <a:r>
              <a:rPr lang="en-US" noProof="0" dirty="0"/>
              <a:t>extracted requirement </a:t>
            </a:r>
            <a:r>
              <a:rPr lang="en-US" noProof="0" dirty="0" smtClean="0"/>
              <a:t>should be linked to </a:t>
            </a:r>
            <a:r>
              <a:rPr lang="en-US" noProof="0" dirty="0"/>
              <a:t>its </a:t>
            </a:r>
            <a:r>
              <a:rPr lang="en-US" noProof="0" dirty="0" smtClean="0"/>
              <a:t>source</a:t>
            </a:r>
            <a:endParaRPr lang="en-US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2561" y="2747643"/>
            <a:ext cx="2023284" cy="154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Capture</a:t>
            </a:r>
          </a:p>
        </p:txBody>
      </p:sp>
      <p:sp>
        <p:nvSpPr>
          <p:cNvPr id="1603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Are requirements always plain text?</a:t>
            </a:r>
          </a:p>
          <a:p>
            <a:pPr lvl="1"/>
            <a:r>
              <a:rPr lang="en-US" noProof="0" dirty="0">
                <a:solidFill>
                  <a:srgbClr val="0000FF"/>
                </a:solidFill>
              </a:rPr>
              <a:t>“A picture can say more than a thousand words.”</a:t>
            </a:r>
          </a:p>
          <a:p>
            <a:pPr lvl="1"/>
            <a:r>
              <a:rPr lang="en-US" noProof="0" dirty="0">
                <a:solidFill>
                  <a:srgbClr val="0000FF"/>
                </a:solidFill>
              </a:rPr>
              <a:t>Technical applications are often specified with mathematical equations.</a:t>
            </a:r>
          </a:p>
          <a:p>
            <a:pPr lvl="1"/>
            <a:r>
              <a:rPr lang="en-US" noProof="0" dirty="0">
                <a:solidFill>
                  <a:srgbClr val="0000FF"/>
                </a:solidFill>
              </a:rPr>
              <a:t>Same problem as requirement sources: video, audio, photos, etc.</a:t>
            </a:r>
          </a:p>
          <a:p>
            <a:pPr lvl="1"/>
            <a:endParaRPr lang="en-US" noProof="0" dirty="0">
              <a:solidFill>
                <a:srgbClr val="0000FF"/>
              </a:solidFill>
            </a:endParaRPr>
          </a:p>
          <a:p>
            <a:pPr lvl="1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143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Store</a:t>
            </a:r>
          </a:p>
        </p:txBody>
      </p:sp>
      <p:sp>
        <p:nvSpPr>
          <p:cNvPr id="1604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From “requirements document”  to requirements database</a:t>
            </a:r>
          </a:p>
          <a:p>
            <a:endParaRPr lang="en-US" noProof="0" dirty="0" smtClean="0"/>
          </a:p>
          <a:p>
            <a:pPr lvl="1"/>
            <a:r>
              <a:rPr lang="en-US" noProof="0" dirty="0" smtClean="0"/>
              <a:t>For </a:t>
            </a:r>
            <a:r>
              <a:rPr lang="en-US" noProof="0" dirty="0"/>
              <a:t>large and long-term projects, the database </a:t>
            </a:r>
            <a:r>
              <a:rPr lang="en-US" noProof="0" dirty="0" smtClean="0"/>
              <a:t>can </a:t>
            </a:r>
            <a:r>
              <a:rPr lang="en-US" noProof="0" dirty="0"/>
              <a:t>become very large.</a:t>
            </a:r>
          </a:p>
          <a:p>
            <a:pPr lvl="1"/>
            <a:r>
              <a:rPr lang="en-US" noProof="0" dirty="0"/>
              <a:t>Fast retrieval of data ?</a:t>
            </a:r>
          </a:p>
          <a:p>
            <a:pPr lvl="1"/>
            <a:r>
              <a:rPr lang="en-US" noProof="0" dirty="0"/>
              <a:t>Query mechanisms or languages ?</a:t>
            </a:r>
          </a:p>
          <a:p>
            <a:endParaRPr lang="en-US" noProof="0" dirty="0"/>
          </a:p>
          <a:p>
            <a:pPr>
              <a:buFont typeface="Wingdings" pitchFamily="2" charset="2"/>
              <a:buChar char="§"/>
            </a:pPr>
            <a:endParaRPr lang="en-US" noProof="0" dirty="0"/>
          </a:p>
          <a:p>
            <a:pPr>
              <a:buFont typeface="Wingdings" pitchFamily="2" charset="2"/>
              <a:buChar char="§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717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Collaborate</a:t>
            </a:r>
            <a:endParaRPr lang="en-US" noProof="0" dirty="0"/>
          </a:p>
        </p:txBody>
      </p:sp>
      <p:sp>
        <p:nvSpPr>
          <p:cNvPr id="1604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lvl="0" indent="0"/>
            <a:r>
              <a:rPr lang="en-US" noProof="0" dirty="0"/>
              <a:t>If there are many people working on the same requirement data:</a:t>
            </a:r>
          </a:p>
          <a:p>
            <a:pPr marL="0" lvl="0" indent="0"/>
            <a:endParaRPr lang="en-US" noProof="0" dirty="0"/>
          </a:p>
          <a:p>
            <a:pPr lvl="1"/>
            <a:r>
              <a:rPr lang="en-US" noProof="0" dirty="0">
                <a:solidFill>
                  <a:srgbClr val="0000FF"/>
                </a:solidFill>
              </a:rPr>
              <a:t>How can they all access the data ?</a:t>
            </a:r>
          </a:p>
          <a:p>
            <a:pPr lvl="1"/>
            <a:r>
              <a:rPr lang="en-US" noProof="0" dirty="0">
                <a:solidFill>
                  <a:srgbClr val="0000FF"/>
                </a:solidFill>
              </a:rPr>
              <a:t>How is tracked “Who changes what ?”</a:t>
            </a:r>
          </a:p>
          <a:p>
            <a:pPr lvl="1"/>
            <a:r>
              <a:rPr lang="en-US" noProof="0" dirty="0">
                <a:solidFill>
                  <a:srgbClr val="0000FF"/>
                </a:solidFill>
              </a:rPr>
              <a:t>Collision </a:t>
            </a:r>
            <a:r>
              <a:rPr lang="en-US" noProof="0" dirty="0" smtClean="0">
                <a:solidFill>
                  <a:srgbClr val="0000FF"/>
                </a:solidFill>
              </a:rPr>
              <a:t>detection</a:t>
            </a:r>
            <a:endParaRPr lang="en-US" noProof="0" dirty="0"/>
          </a:p>
          <a:p>
            <a:pPr>
              <a:buFont typeface="Wingdings" pitchFamily="2" charset="2"/>
              <a:buChar char="§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007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Versioning</a:t>
            </a:r>
            <a:endParaRPr lang="en-US" noProof="0" dirty="0"/>
          </a:p>
        </p:txBody>
      </p:sp>
      <p:sp>
        <p:nvSpPr>
          <p:cNvPr id="1606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Software Development is a process that happens over </a:t>
            </a:r>
            <a:r>
              <a:rPr lang="en-US" noProof="0" dirty="0" smtClean="0"/>
              <a:t>time</a:t>
            </a:r>
            <a:endParaRPr lang="en-US" noProof="0" dirty="0"/>
          </a:p>
          <a:p>
            <a:r>
              <a:rPr lang="en-US" noProof="0" dirty="0"/>
              <a:t>Requirements are a moving </a:t>
            </a:r>
            <a:r>
              <a:rPr lang="en-US" noProof="0" dirty="0" smtClean="0"/>
              <a:t>target</a:t>
            </a:r>
            <a:endParaRPr lang="en-US" noProof="0" dirty="0"/>
          </a:p>
          <a:p>
            <a:r>
              <a:rPr lang="en-US" noProof="0" dirty="0"/>
              <a:t>Documents are constantly </a:t>
            </a:r>
            <a:r>
              <a:rPr lang="en-US" noProof="0" dirty="0" smtClean="0"/>
              <a:t>changed</a:t>
            </a:r>
            <a:endParaRPr lang="en-US" noProof="0" dirty="0"/>
          </a:p>
          <a:p>
            <a:r>
              <a:rPr lang="en-US" noProof="0" dirty="0"/>
              <a:t>Certain versions of the documents form the basis for contractual </a:t>
            </a:r>
            <a:r>
              <a:rPr lang="en-US" noProof="0" dirty="0" smtClean="0"/>
              <a:t>agreements</a:t>
            </a:r>
            <a:endParaRPr lang="en-US" noProof="0" dirty="0"/>
          </a:p>
          <a:p>
            <a:pPr>
              <a:buFont typeface="Wingdings" pitchFamily="2" charset="2"/>
              <a:buChar char="§"/>
            </a:pPr>
            <a:endParaRPr lang="en-US" noProof="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67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Identify</a:t>
            </a:r>
          </a:p>
        </p:txBody>
      </p:sp>
      <p:sp>
        <p:nvSpPr>
          <p:cNvPr id="1607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noProof="0" dirty="0"/>
              <a:t>Every requirement needs an </a:t>
            </a:r>
            <a:r>
              <a:rPr lang="en-US" noProof="0" dirty="0" smtClean="0"/>
              <a:t>identification</a:t>
            </a:r>
          </a:p>
          <a:p>
            <a:pPr marL="0" indent="0"/>
            <a:endParaRPr lang="en-US" noProof="0" dirty="0"/>
          </a:p>
          <a:p>
            <a:pPr marL="0" indent="0"/>
            <a:r>
              <a:rPr lang="en-US" noProof="0" dirty="0"/>
              <a:t>This identification has to be unique and stable over time and </a:t>
            </a:r>
            <a:r>
              <a:rPr lang="en-US" noProof="0" dirty="0" smtClean="0"/>
              <a:t>space</a:t>
            </a:r>
          </a:p>
          <a:p>
            <a:pPr marL="0" indent="0"/>
            <a:endParaRPr lang="en-US" noProof="0" dirty="0"/>
          </a:p>
          <a:p>
            <a:pPr marL="0" indent="0"/>
            <a:r>
              <a:rPr lang="en-US" noProof="0" dirty="0"/>
              <a:t>The identification should be </a:t>
            </a:r>
            <a:r>
              <a:rPr lang="en-US" noProof="0" dirty="0" smtClean="0"/>
              <a:t>human-readable to</a:t>
            </a:r>
            <a:r>
              <a:rPr lang="en-US" noProof="0" dirty="0"/>
              <a:t> </a:t>
            </a:r>
            <a:r>
              <a:rPr lang="en-US" noProof="0" dirty="0" smtClean="0">
                <a:solidFill>
                  <a:srgbClr val="0000FF"/>
                </a:solidFill>
              </a:rPr>
              <a:t>facilitate </a:t>
            </a:r>
            <a:r>
              <a:rPr lang="en-US" noProof="0" dirty="0">
                <a:solidFill>
                  <a:srgbClr val="0000FF"/>
                </a:solidFill>
              </a:rPr>
              <a:t>communication between developers and stakeholders</a:t>
            </a:r>
          </a:p>
        </p:txBody>
      </p:sp>
    </p:spTree>
    <p:extLst>
      <p:ext uri="{BB962C8B-B14F-4D97-AF65-F5344CB8AC3E}">
        <p14:creationId xmlns:p14="http://schemas.microsoft.com/office/powerpoint/2010/main" val="96568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Tasks of </a:t>
            </a:r>
            <a:r>
              <a:rPr lang="en-US" noProof="0" dirty="0" smtClean="0"/>
              <a:t>a requirements </a:t>
            </a:r>
            <a:r>
              <a:rPr lang="en-US" noProof="0" dirty="0"/>
              <a:t>m</a:t>
            </a:r>
            <a:r>
              <a:rPr lang="en-US" noProof="0" dirty="0" smtClean="0"/>
              <a:t>anagement </a:t>
            </a:r>
            <a:r>
              <a:rPr lang="en-US" noProof="0" dirty="0"/>
              <a:t>tool</a:t>
            </a:r>
          </a:p>
        </p:txBody>
      </p:sp>
      <p:sp>
        <p:nvSpPr>
          <p:cNvPr id="2359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rgbClr val="3333FF"/>
              </a:buClr>
              <a:buFont typeface="Wingdings" pitchFamily="2" charset="2"/>
              <a:buAutoNum type="arabicPeriod"/>
            </a:pPr>
            <a:r>
              <a:rPr lang="en-US" noProof="0" dirty="0"/>
              <a:t>Extract</a:t>
            </a:r>
          </a:p>
          <a:p>
            <a:pPr marL="457200" indent="-457200">
              <a:buClr>
                <a:srgbClr val="3333FF"/>
              </a:buClr>
              <a:buFont typeface="Wingdings" pitchFamily="2" charset="2"/>
              <a:buAutoNum type="arabicPeriod"/>
            </a:pPr>
            <a:r>
              <a:rPr lang="en-US" noProof="0" dirty="0"/>
              <a:t>Capture</a:t>
            </a:r>
          </a:p>
          <a:p>
            <a:pPr marL="457200" indent="-457200">
              <a:buClr>
                <a:srgbClr val="3333FF"/>
              </a:buClr>
              <a:buFont typeface="Wingdings" pitchFamily="2" charset="2"/>
              <a:buAutoNum type="arabicPeriod"/>
            </a:pPr>
            <a:r>
              <a:rPr lang="en-US" noProof="0" dirty="0"/>
              <a:t>Store</a:t>
            </a:r>
          </a:p>
          <a:p>
            <a:pPr marL="457200" indent="-457200">
              <a:buClr>
                <a:srgbClr val="3333FF"/>
              </a:buClr>
              <a:buFont typeface="Wingdings" pitchFamily="2" charset="2"/>
              <a:buAutoNum type="arabicPeriod"/>
            </a:pPr>
            <a:r>
              <a:rPr lang="en-US" noProof="0" dirty="0"/>
              <a:t>Collaborate</a:t>
            </a:r>
          </a:p>
          <a:p>
            <a:pPr marL="457200" indent="-457200">
              <a:buClr>
                <a:srgbClr val="3333FF"/>
              </a:buClr>
              <a:buFont typeface="Wingdings" pitchFamily="2" charset="2"/>
              <a:buAutoNum type="arabicPeriod"/>
            </a:pPr>
            <a:r>
              <a:rPr lang="en-US" noProof="0" dirty="0"/>
              <a:t>Version</a:t>
            </a:r>
          </a:p>
          <a:p>
            <a:pPr marL="457200" indent="-457200">
              <a:buClr>
                <a:srgbClr val="3333FF"/>
              </a:buClr>
              <a:buFont typeface="Wingdings" pitchFamily="2" charset="2"/>
              <a:buAutoNum type="arabicPeriod"/>
            </a:pPr>
            <a:r>
              <a:rPr lang="en-US" noProof="0" dirty="0"/>
              <a:t>Identify</a:t>
            </a:r>
          </a:p>
          <a:p>
            <a:pPr marL="457200" indent="-457200">
              <a:buClr>
                <a:srgbClr val="3333FF"/>
              </a:buClr>
              <a:buFont typeface="Wingdings" pitchFamily="2" charset="2"/>
              <a:buAutoNum type="arabicPeriod"/>
            </a:pPr>
            <a:r>
              <a:rPr lang="en-US" noProof="0" dirty="0"/>
              <a:t>Categorize</a:t>
            </a:r>
          </a:p>
          <a:p>
            <a:pPr marL="457200" indent="-457200">
              <a:buClr>
                <a:srgbClr val="3333FF"/>
              </a:buClr>
              <a:buFont typeface="Wingdings" pitchFamily="2" charset="2"/>
              <a:buAutoNum type="arabicPeriod"/>
            </a:pPr>
            <a:r>
              <a:rPr lang="en-US" noProof="0" dirty="0"/>
              <a:t>Trace</a:t>
            </a:r>
          </a:p>
          <a:p>
            <a:pPr marL="457200" indent="-457200">
              <a:buClr>
                <a:srgbClr val="3333FF"/>
              </a:buClr>
              <a:buFont typeface="Wingdings" pitchFamily="2" charset="2"/>
              <a:buAutoNum type="arabicPeriod"/>
            </a:pPr>
            <a:r>
              <a:rPr lang="en-US" noProof="0" dirty="0"/>
              <a:t>Merge</a:t>
            </a:r>
          </a:p>
          <a:p>
            <a:pPr marL="457200" indent="-457200">
              <a:buClr>
                <a:srgbClr val="3333FF"/>
              </a:buClr>
              <a:buFont typeface="Wingdings" pitchFamily="2" charset="2"/>
              <a:buAutoNum type="arabicPeriod"/>
            </a:pPr>
            <a:r>
              <a:rPr lang="en-US" noProof="0" dirty="0"/>
              <a:t>Present</a:t>
            </a:r>
          </a:p>
        </p:txBody>
      </p:sp>
      <p:sp>
        <p:nvSpPr>
          <p:cNvPr id="2359300" name="AutoShape 4"/>
          <p:cNvSpPr>
            <a:spLocks/>
          </p:cNvSpPr>
          <p:nvPr/>
        </p:nvSpPr>
        <p:spPr bwMode="auto">
          <a:xfrm>
            <a:off x="2647950" y="2584190"/>
            <a:ext cx="204369" cy="376758"/>
          </a:xfrm>
          <a:prstGeom prst="rightBrace">
            <a:avLst>
              <a:gd name="adj1" fmla="val 25214"/>
              <a:gd name="adj2" fmla="val 50000"/>
            </a:avLst>
          </a:prstGeom>
          <a:noFill/>
          <a:ln w="38100">
            <a:solidFill>
              <a:srgbClr val="00CC66"/>
            </a:solidFill>
            <a:round/>
            <a:headEnd type="none" w="lg" len="lg"/>
            <a:tailEnd type="none" w="lg" len="lg"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endParaRPr lang="en-US" dirty="0">
              <a:solidFill>
                <a:srgbClr val="000000"/>
              </a:solidFill>
              <a:latin typeface="AA-Constantia" panose="02030602050306030303" pitchFamily="18" charset="0"/>
            </a:endParaRPr>
          </a:p>
        </p:txBody>
      </p:sp>
      <p:sp>
        <p:nvSpPr>
          <p:cNvPr id="2359301" name="Text Box 5"/>
          <p:cNvSpPr txBox="1">
            <a:spLocks noChangeArrowheads="1"/>
          </p:cNvSpPr>
          <p:nvPr/>
        </p:nvSpPr>
        <p:spPr bwMode="auto">
          <a:xfrm>
            <a:off x="3336925" y="2378075"/>
            <a:ext cx="4089400" cy="811367"/>
          </a:xfrm>
          <a:prstGeom prst="rect">
            <a:avLst/>
          </a:prstGeom>
          <a:noFill/>
          <a:ln w="19050" algn="ctr">
            <a:noFill/>
            <a:miter lim="800000"/>
            <a:headEnd type="none" w="lg" len="lg"/>
            <a:tailEnd type="none" w="lg" len="lg"/>
          </a:ln>
          <a:effectLst/>
        </p:spPr>
        <p:txBody>
          <a:bodyPr lIns="36000" tIns="36000" rIns="36000" bIns="36000">
            <a:spAutoFit/>
          </a:bodyPr>
          <a:lstStyle/>
          <a:p>
            <a:pPr algn="l"/>
            <a:r>
              <a:rPr lang="de-DE" sz="2400" b="1" dirty="0">
                <a:solidFill>
                  <a:srgbClr val="000000"/>
                </a:solidFill>
                <a:latin typeface="AA-Constantia" panose="02030602050306030303" pitchFamily="18" charset="0"/>
              </a:rPr>
              <a:t>Tasks </a:t>
            </a:r>
            <a:r>
              <a:rPr lang="de-DE" sz="2400" b="1" dirty="0" err="1">
                <a:solidFill>
                  <a:srgbClr val="000000"/>
                </a:solidFill>
                <a:latin typeface="AA-Constantia" panose="02030602050306030303" pitchFamily="18" charset="0"/>
              </a:rPr>
              <a:t>of</a:t>
            </a:r>
            <a:r>
              <a:rPr lang="de-DE" sz="2400" b="1" dirty="0">
                <a:solidFill>
                  <a:srgbClr val="000000"/>
                </a:solidFill>
                <a:latin typeface="AA-Constantia" panose="02030602050306030303" pitchFamily="18" charset="0"/>
              </a:rPr>
              <a:t> Software </a:t>
            </a:r>
            <a:r>
              <a:rPr lang="de-DE" sz="2400" b="1" dirty="0" err="1">
                <a:solidFill>
                  <a:srgbClr val="000000"/>
                </a:solidFill>
                <a:latin typeface="AA-Constantia" panose="02030602050306030303" pitchFamily="18" charset="0"/>
              </a:rPr>
              <a:t>Configuration</a:t>
            </a:r>
            <a:r>
              <a:rPr lang="de-DE" sz="2400" b="1" dirty="0">
                <a:solidFill>
                  <a:srgbClr val="000000"/>
                </a:solidFill>
                <a:latin typeface="AA-Constantia" panose="02030602050306030303" pitchFamily="18" charset="0"/>
              </a:rPr>
              <a:t> Management</a:t>
            </a:r>
            <a:endParaRPr lang="en-US" sz="2400" b="1" dirty="0">
              <a:solidFill>
                <a:srgbClr val="000000"/>
              </a:solidFill>
              <a:latin typeface="AA-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38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Categorize</a:t>
            </a:r>
          </a:p>
        </p:txBody>
      </p:sp>
      <p:sp>
        <p:nvSpPr>
          <p:cNvPr id="1608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Standard </a:t>
            </a:r>
            <a:r>
              <a:rPr lang="en-US" noProof="0" dirty="0"/>
              <a:t>techniques:</a:t>
            </a:r>
          </a:p>
          <a:p>
            <a:pPr lvl="1"/>
            <a:r>
              <a:rPr lang="en-US" noProof="0" dirty="0">
                <a:solidFill>
                  <a:srgbClr val="0000FF"/>
                </a:solidFill>
              </a:rPr>
              <a:t>H</a:t>
            </a:r>
            <a:r>
              <a:rPr lang="en-US" noProof="0" dirty="0" smtClean="0">
                <a:solidFill>
                  <a:srgbClr val="0000FF"/>
                </a:solidFill>
              </a:rPr>
              <a:t>ierarchical </a:t>
            </a:r>
            <a:r>
              <a:rPr lang="en-US" noProof="0" dirty="0">
                <a:solidFill>
                  <a:srgbClr val="0000FF"/>
                </a:solidFill>
              </a:rPr>
              <a:t>structure</a:t>
            </a:r>
          </a:p>
          <a:p>
            <a:pPr lvl="1"/>
            <a:r>
              <a:rPr lang="en-US" noProof="0" dirty="0">
                <a:solidFill>
                  <a:srgbClr val="0000FF"/>
                </a:solidFill>
              </a:rPr>
              <a:t>T</a:t>
            </a:r>
            <a:r>
              <a:rPr lang="en-US" noProof="0" dirty="0" smtClean="0">
                <a:solidFill>
                  <a:srgbClr val="0000FF"/>
                </a:solidFill>
              </a:rPr>
              <a:t>ags </a:t>
            </a:r>
            <a:r>
              <a:rPr lang="en-US" noProof="0" dirty="0">
                <a:solidFill>
                  <a:srgbClr val="0000FF"/>
                </a:solidFill>
              </a:rPr>
              <a:t>(labels)</a:t>
            </a:r>
          </a:p>
          <a:p>
            <a:pPr lvl="1"/>
            <a:r>
              <a:rPr lang="en-US" noProof="0" dirty="0">
                <a:solidFill>
                  <a:srgbClr val="0000FF"/>
                </a:solidFill>
              </a:rPr>
              <a:t>N</a:t>
            </a:r>
            <a:r>
              <a:rPr lang="en-US" noProof="0" dirty="0" smtClean="0">
                <a:solidFill>
                  <a:srgbClr val="0000FF"/>
                </a:solidFill>
              </a:rPr>
              <a:t>umbering</a:t>
            </a:r>
            <a:endParaRPr lang="en-US" noProof="0" dirty="0">
              <a:solidFill>
                <a:srgbClr val="0000FF"/>
              </a:solidFill>
            </a:endParaRPr>
          </a:p>
          <a:p>
            <a:r>
              <a:rPr lang="en-US" noProof="0" dirty="0"/>
              <a:t>Development of a good categorization structure is </a:t>
            </a:r>
            <a:r>
              <a:rPr lang="en-US" noProof="0" dirty="0" smtClean="0"/>
              <a:t>critical</a:t>
            </a:r>
            <a:endParaRPr lang="en-US" noProof="0" dirty="0"/>
          </a:p>
          <a:p>
            <a:r>
              <a:rPr lang="en-US" noProof="0" dirty="0"/>
              <a:t>Categorizations can be reused between </a:t>
            </a:r>
            <a:r>
              <a:rPr lang="en-US" noProof="0" dirty="0" smtClean="0"/>
              <a:t>projects</a:t>
            </a:r>
            <a:endParaRPr lang="en-US" noProof="0" dirty="0"/>
          </a:p>
          <a:p>
            <a:r>
              <a:rPr lang="en-US" noProof="0" dirty="0"/>
              <a:t>Categorization schemas depend </a:t>
            </a:r>
            <a:r>
              <a:rPr lang="en-US" noProof="0" dirty="0" smtClean="0"/>
              <a:t>on:</a:t>
            </a:r>
            <a:endParaRPr lang="en-US" noProof="0" dirty="0"/>
          </a:p>
          <a:p>
            <a:pPr lvl="1"/>
            <a:r>
              <a:rPr lang="en-US" noProof="0" dirty="0" err="1" smtClean="0">
                <a:solidFill>
                  <a:srgbClr val="0000FF"/>
                </a:solidFill>
              </a:rPr>
              <a:t>Doftware</a:t>
            </a:r>
            <a:r>
              <a:rPr lang="en-US" noProof="0" dirty="0" smtClean="0">
                <a:solidFill>
                  <a:srgbClr val="0000FF"/>
                </a:solidFill>
              </a:rPr>
              <a:t> </a:t>
            </a:r>
            <a:r>
              <a:rPr lang="en-US" noProof="0" dirty="0">
                <a:solidFill>
                  <a:srgbClr val="0000FF"/>
                </a:solidFill>
              </a:rPr>
              <a:t>development methodology.</a:t>
            </a:r>
          </a:p>
          <a:p>
            <a:pPr lvl="1"/>
            <a:r>
              <a:rPr lang="en-US" noProof="0" dirty="0" smtClean="0">
                <a:solidFill>
                  <a:srgbClr val="0000FF"/>
                </a:solidFill>
              </a:rPr>
              <a:t>Problem </a:t>
            </a:r>
            <a:r>
              <a:rPr lang="en-US" noProof="0" dirty="0">
                <a:solidFill>
                  <a:srgbClr val="0000FF"/>
                </a:solidFill>
              </a:rPr>
              <a:t>domain.</a:t>
            </a:r>
          </a:p>
          <a:p>
            <a:pPr lvl="1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136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Trace</a:t>
            </a:r>
          </a:p>
        </p:txBody>
      </p:sp>
      <p:sp>
        <p:nvSpPr>
          <p:cNvPr id="1609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Requirements do not stand </a:t>
            </a:r>
            <a:r>
              <a:rPr lang="en-US" noProof="0" dirty="0" smtClean="0"/>
              <a:t>alone</a:t>
            </a:r>
            <a:endParaRPr lang="en-US" noProof="0" dirty="0"/>
          </a:p>
          <a:p>
            <a:endParaRPr lang="en-US" noProof="0" dirty="0"/>
          </a:p>
          <a:p>
            <a:r>
              <a:rPr lang="en-US" noProof="0" dirty="0"/>
              <a:t>During the requirements process we identify:</a:t>
            </a:r>
          </a:p>
          <a:p>
            <a:pPr lvl="1"/>
            <a:r>
              <a:rPr lang="en-US" noProof="0" dirty="0"/>
              <a:t>Requirements that complement other requirements</a:t>
            </a:r>
          </a:p>
          <a:p>
            <a:pPr lvl="1"/>
            <a:r>
              <a:rPr lang="en-US" noProof="0" dirty="0"/>
              <a:t>Requirements that contradict other requirements</a:t>
            </a:r>
          </a:p>
          <a:p>
            <a:pPr lvl="1"/>
            <a:r>
              <a:rPr lang="en-US" noProof="0" dirty="0"/>
              <a:t>Requirements </a:t>
            </a:r>
            <a:r>
              <a:rPr lang="en-US" noProof="0" dirty="0" smtClean="0"/>
              <a:t>derived </a:t>
            </a:r>
            <a:r>
              <a:rPr lang="en-US" noProof="0" dirty="0"/>
              <a:t>from other requirements</a:t>
            </a:r>
          </a:p>
          <a:p>
            <a:endParaRPr lang="en-US" noProof="0" dirty="0"/>
          </a:p>
          <a:p>
            <a:r>
              <a:rPr lang="en-US" noProof="0" dirty="0"/>
              <a:t>A tools has </a:t>
            </a:r>
            <a:r>
              <a:rPr lang="en-US" noProof="0" dirty="0" smtClean="0"/>
              <a:t>to:</a:t>
            </a:r>
            <a:endParaRPr lang="en-US" noProof="0" dirty="0"/>
          </a:p>
          <a:p>
            <a:pPr lvl="1"/>
            <a:r>
              <a:rPr lang="en-US" noProof="0" dirty="0"/>
              <a:t>Record connections</a:t>
            </a:r>
          </a:p>
          <a:p>
            <a:pPr lvl="1"/>
            <a:r>
              <a:rPr lang="en-US" noProof="0" dirty="0"/>
              <a:t>Present connections</a:t>
            </a:r>
          </a:p>
          <a:p>
            <a:pPr lvl="1"/>
            <a:r>
              <a:rPr lang="en-US" noProof="0" dirty="0"/>
              <a:t>Allow a “What if?” analysis of a possible change.</a:t>
            </a:r>
          </a:p>
        </p:txBody>
      </p:sp>
    </p:spTree>
    <p:extLst>
      <p:ext uri="{BB962C8B-B14F-4D97-AF65-F5344CB8AC3E}">
        <p14:creationId xmlns:p14="http://schemas.microsoft.com/office/powerpoint/2010/main" val="6534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Problems with the waterfall</a:t>
            </a:r>
          </a:p>
        </p:txBody>
      </p:sp>
      <p:sp>
        <p:nvSpPr>
          <p:cNvPr id="2083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10000"/>
              </a:lnSpc>
              <a:spcBef>
                <a:spcPct val="40000"/>
              </a:spcBef>
              <a:buClr>
                <a:srgbClr val="C00000"/>
              </a:buClr>
            </a:pPr>
            <a:r>
              <a:rPr lang="en-US" noProof="0" dirty="0"/>
              <a:t>Late appearance of actual </a:t>
            </a:r>
            <a:r>
              <a:rPr lang="en-US" noProof="0" dirty="0" smtClean="0"/>
              <a:t>code</a:t>
            </a:r>
            <a:endParaRPr lang="en-US" noProof="0" dirty="0"/>
          </a:p>
          <a:p>
            <a:pPr lvl="1">
              <a:lnSpc>
                <a:spcPct val="110000"/>
              </a:lnSpc>
              <a:spcBef>
                <a:spcPct val="40000"/>
              </a:spcBef>
              <a:buClr>
                <a:srgbClr val="C00000"/>
              </a:buClr>
            </a:pPr>
            <a:r>
              <a:rPr lang="en-US" noProof="0" dirty="0"/>
              <a:t>Lack of support for requirements change — and more generally for extendibility and </a:t>
            </a:r>
            <a:r>
              <a:rPr lang="en-US" noProof="0" dirty="0" smtClean="0"/>
              <a:t>reusability</a:t>
            </a:r>
            <a:endParaRPr lang="en-US" noProof="0" dirty="0"/>
          </a:p>
          <a:p>
            <a:pPr lvl="1">
              <a:lnSpc>
                <a:spcPct val="110000"/>
              </a:lnSpc>
              <a:spcBef>
                <a:spcPct val="40000"/>
              </a:spcBef>
              <a:buClr>
                <a:srgbClr val="C00000"/>
              </a:buClr>
            </a:pPr>
            <a:r>
              <a:rPr lang="en-US" noProof="0" dirty="0"/>
              <a:t>Lack of support for the maintenance </a:t>
            </a:r>
            <a:r>
              <a:rPr lang="en-US" noProof="0" dirty="0" smtClean="0"/>
              <a:t>activity</a:t>
            </a:r>
            <a:endParaRPr lang="en-US" noProof="0" dirty="0"/>
          </a:p>
          <a:p>
            <a:pPr lvl="1">
              <a:lnSpc>
                <a:spcPct val="110000"/>
              </a:lnSpc>
              <a:spcBef>
                <a:spcPct val="40000"/>
              </a:spcBef>
              <a:buClr>
                <a:srgbClr val="C00000"/>
              </a:buClr>
            </a:pPr>
            <a:r>
              <a:rPr lang="en-US" noProof="0" dirty="0"/>
              <a:t>Division of </a:t>
            </a:r>
            <a:r>
              <a:rPr lang="en-US" noProof="0" dirty="0" smtClean="0"/>
              <a:t>labor hampering total quality management</a:t>
            </a:r>
            <a:endParaRPr lang="en-US" noProof="0" dirty="0"/>
          </a:p>
          <a:p>
            <a:pPr lvl="1">
              <a:lnSpc>
                <a:spcPct val="110000"/>
              </a:lnSpc>
              <a:spcBef>
                <a:spcPct val="40000"/>
              </a:spcBef>
              <a:buClr>
                <a:srgbClr val="C00000"/>
              </a:buClr>
            </a:pPr>
            <a:r>
              <a:rPr lang="en-US" noProof="0" dirty="0"/>
              <a:t>Impedance </a:t>
            </a:r>
            <a:r>
              <a:rPr lang="en-US" noProof="0" dirty="0" smtClean="0"/>
              <a:t>mismatches</a:t>
            </a:r>
            <a:endParaRPr lang="en-US" noProof="0" dirty="0"/>
          </a:p>
          <a:p>
            <a:pPr lvl="1">
              <a:lnSpc>
                <a:spcPct val="110000"/>
              </a:lnSpc>
              <a:spcBef>
                <a:spcPct val="40000"/>
              </a:spcBef>
              <a:buClr>
                <a:srgbClr val="C00000"/>
              </a:buClr>
            </a:pPr>
            <a:r>
              <a:rPr lang="en-US" dirty="0" smtClean="0"/>
              <a:t>Purely s</a:t>
            </a:r>
            <a:r>
              <a:rPr lang="en-US" noProof="0" dirty="0" err="1" smtClean="0"/>
              <a:t>ynchronous</a:t>
            </a:r>
            <a:r>
              <a:rPr lang="en-US" noProof="0" dirty="0" smtClean="0"/>
              <a:t> model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572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Example of a trace</a:t>
            </a:r>
          </a:p>
        </p:txBody>
      </p:sp>
      <p:sp>
        <p:nvSpPr>
          <p:cNvPr id="1610755" name="Rectangle 3"/>
          <p:cNvSpPr>
            <a:spLocks noGrp="1" noChangeArrowheads="1"/>
          </p:cNvSpPr>
          <p:nvPr>
            <p:ph idx="1"/>
          </p:nvPr>
        </p:nvSpPr>
        <p:spPr>
          <a:xfrm>
            <a:off x="249238" y="1409700"/>
            <a:ext cx="8594729" cy="5113336"/>
          </a:xfrm>
        </p:spPr>
        <p:txBody>
          <a:bodyPr/>
          <a:lstStyle/>
          <a:p>
            <a:r>
              <a:rPr lang="en-US" noProof="0" dirty="0" smtClean="0"/>
              <a:t>Customer: Access to the server should be available at any time.</a:t>
            </a:r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r>
              <a:rPr lang="en-US" noProof="0" dirty="0" smtClean="0"/>
              <a:t>Manager: The system has to have a 99.999% availability.</a:t>
            </a:r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r>
              <a:rPr lang="en-US" noProof="0" dirty="0" smtClean="0"/>
              <a:t>Hardware Maintainer: The software must run in a distributed environment with a seamless failover functionality and no single point of fail.</a:t>
            </a:r>
            <a:endParaRPr lang="en-US" noProof="0" dirty="0"/>
          </a:p>
        </p:txBody>
      </p:sp>
      <p:sp>
        <p:nvSpPr>
          <p:cNvPr id="1610756" name="AutoShape 4"/>
          <p:cNvSpPr>
            <a:spLocks noChangeArrowheads="1"/>
          </p:cNvSpPr>
          <p:nvPr/>
        </p:nvSpPr>
        <p:spPr bwMode="auto">
          <a:xfrm>
            <a:off x="3497263" y="2273213"/>
            <a:ext cx="1638300" cy="39705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66FF99"/>
          </a:solidFill>
          <a:ln w="19050" algn="ctr">
            <a:solidFill>
              <a:srgbClr val="00CC66"/>
            </a:solidFill>
            <a:miter lim="800000"/>
            <a:headEnd type="none" w="lg" len="lg"/>
            <a:tailEnd type="none" w="lg" len="lg"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en-US" dirty="0">
              <a:solidFill>
                <a:srgbClr val="000000"/>
              </a:solidFill>
              <a:latin typeface="AA-Constantia" panose="02030602050306030303" pitchFamily="18" charset="0"/>
            </a:endParaRPr>
          </a:p>
        </p:txBody>
      </p:sp>
      <p:sp>
        <p:nvSpPr>
          <p:cNvPr id="1610758" name="AutoShape 6"/>
          <p:cNvSpPr>
            <a:spLocks noChangeArrowheads="1"/>
          </p:cNvSpPr>
          <p:nvPr/>
        </p:nvSpPr>
        <p:spPr bwMode="auto">
          <a:xfrm>
            <a:off x="3500438" y="4046450"/>
            <a:ext cx="1638300" cy="39705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66FF99"/>
          </a:solidFill>
          <a:ln w="19050" algn="ctr">
            <a:solidFill>
              <a:srgbClr val="00CC66"/>
            </a:solidFill>
            <a:miter lim="800000"/>
            <a:headEnd type="none" w="lg" len="lg"/>
            <a:tailEnd type="none" w="lg" len="lg"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en-US" dirty="0">
              <a:solidFill>
                <a:srgbClr val="000000"/>
              </a:solidFill>
              <a:latin typeface="AA-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51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Merge</a:t>
            </a:r>
            <a:endParaRPr lang="en-US" noProof="0" dirty="0"/>
          </a:p>
        </p:txBody>
      </p:sp>
      <p:sp>
        <p:nvSpPr>
          <p:cNvPr id="1610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lvl="0" indent="0"/>
            <a:r>
              <a:rPr lang="en-US" noProof="0" dirty="0">
                <a:solidFill>
                  <a:srgbClr val="0000FF"/>
                </a:solidFill>
              </a:rPr>
              <a:t>Many sources for requirements</a:t>
            </a:r>
          </a:p>
          <a:p>
            <a:pPr lvl="1"/>
            <a:r>
              <a:rPr lang="en-US" noProof="0" dirty="0">
                <a:solidFill>
                  <a:srgbClr val="0000FF"/>
                </a:solidFill>
              </a:rPr>
              <a:t>At least one for every stakeholder</a:t>
            </a:r>
          </a:p>
          <a:p>
            <a:pPr marL="0" lvl="0" indent="0"/>
            <a:endParaRPr lang="en-US" noProof="0" dirty="0">
              <a:solidFill>
                <a:srgbClr val="0000FF"/>
              </a:solidFill>
            </a:endParaRPr>
          </a:p>
          <a:p>
            <a:pPr marL="0" lvl="0" indent="0"/>
            <a:r>
              <a:rPr lang="en-US" noProof="0" dirty="0">
                <a:solidFill>
                  <a:srgbClr val="0000FF"/>
                </a:solidFill>
              </a:rPr>
              <a:t>A single document should be produced</a:t>
            </a:r>
          </a:p>
          <a:p>
            <a:pPr marL="0" lvl="0" indent="0"/>
            <a:endParaRPr lang="en-US" noProof="0" dirty="0">
              <a:solidFill>
                <a:srgbClr val="0000FF"/>
              </a:solidFill>
            </a:endParaRPr>
          </a:p>
          <a:p>
            <a:pPr marL="0" lvl="0" indent="0"/>
            <a:r>
              <a:rPr lang="en-US" noProof="0" dirty="0">
                <a:solidFill>
                  <a:srgbClr val="0000FF"/>
                </a:solidFill>
              </a:rPr>
              <a:t>A tool can support this process:</a:t>
            </a:r>
          </a:p>
          <a:p>
            <a:pPr lvl="1"/>
            <a:r>
              <a:rPr lang="en-US" noProof="0" dirty="0">
                <a:solidFill>
                  <a:srgbClr val="0000FF"/>
                </a:solidFill>
              </a:rPr>
              <a:t>Showing differences between documents.</a:t>
            </a:r>
          </a:p>
          <a:p>
            <a:pPr lvl="1"/>
            <a:r>
              <a:rPr lang="en-US" noProof="0" dirty="0">
                <a:solidFill>
                  <a:srgbClr val="0000FF"/>
                </a:solidFill>
              </a:rPr>
              <a:t>Identifying similarities between documents.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669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Present</a:t>
            </a:r>
          </a:p>
        </p:txBody>
      </p:sp>
      <p:sp>
        <p:nvSpPr>
          <p:cNvPr id="1612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The final requirements document has to</a:t>
            </a:r>
          </a:p>
          <a:p>
            <a:pPr lvl="1"/>
            <a:r>
              <a:rPr lang="en-US" noProof="0" dirty="0"/>
              <a:t>F</a:t>
            </a:r>
            <a:r>
              <a:rPr lang="en-US" noProof="0" dirty="0" smtClean="0"/>
              <a:t>orm </a:t>
            </a:r>
            <a:r>
              <a:rPr lang="en-US" noProof="0" dirty="0"/>
              <a:t>the contractual basis between client and supplier.</a:t>
            </a:r>
          </a:p>
          <a:p>
            <a:pPr lvl="1"/>
            <a:r>
              <a:rPr lang="en-US" noProof="0" dirty="0"/>
              <a:t>B</a:t>
            </a:r>
            <a:r>
              <a:rPr lang="en-US" noProof="0" dirty="0" smtClean="0"/>
              <a:t>e well-structured and understandable</a:t>
            </a:r>
            <a:endParaRPr lang="en-US" noProof="0" dirty="0"/>
          </a:p>
          <a:p>
            <a:pPr>
              <a:buFont typeface="Wingdings" pitchFamily="2" charset="2"/>
              <a:buChar char="§"/>
            </a:pPr>
            <a:endParaRPr lang="en-US" noProof="0" dirty="0"/>
          </a:p>
          <a:p>
            <a:pPr marL="0" indent="0"/>
            <a:r>
              <a:rPr lang="en-US" noProof="0" dirty="0"/>
              <a:t>The tools should be able to </a:t>
            </a:r>
            <a:r>
              <a:rPr lang="en-US" noProof="0" dirty="0" smtClean="0"/>
              <a:t>generate </a:t>
            </a:r>
            <a:r>
              <a:rPr lang="en-US" noProof="0" dirty="0"/>
              <a:t>a current version of the requirements document </a:t>
            </a:r>
            <a:r>
              <a:rPr lang="en-US" noProof="0" dirty="0" smtClean="0"/>
              <a:t>automatically at </a:t>
            </a:r>
            <a:r>
              <a:rPr lang="en-US" noProof="0" dirty="0"/>
              <a:t>any time.</a:t>
            </a:r>
          </a:p>
          <a:p>
            <a:endParaRPr lang="en-US" noProof="0" dirty="0"/>
          </a:p>
          <a:p>
            <a:pPr>
              <a:buFont typeface="Wingdings" pitchFamily="2" charset="2"/>
              <a:buChar char="§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361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EIS: Outgoing link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Example outgoing link:</a:t>
            </a:r>
          </a:p>
          <a:p>
            <a:r>
              <a:rPr lang="en-US" noProof="0" dirty="0" smtClean="0"/>
              <a:t>	</a:t>
            </a:r>
            <a:r>
              <a:rPr lang="en-US" b="1" noProof="0" dirty="0" smtClean="0">
                <a:solidFill>
                  <a:srgbClr val="002060"/>
                </a:solidFill>
              </a:rPr>
              <a:t>note</a:t>
            </a:r>
          </a:p>
          <a:p>
            <a:r>
              <a:rPr lang="en-US" noProof="0" dirty="0" smtClean="0"/>
              <a:t>		EIS: "name=Project Requirement", </a:t>
            </a:r>
          </a:p>
          <a:p>
            <a:r>
              <a:rPr lang="en-US" noProof="0" dirty="0" smtClean="0"/>
              <a:t>		"</a:t>
            </a:r>
            <a:r>
              <a:rPr lang="en-US" noProof="0" dirty="0" err="1" smtClean="0"/>
              <a:t>src</a:t>
            </a:r>
            <a:r>
              <a:rPr lang="en-US" noProof="0" dirty="0" smtClean="0"/>
              <a:t>=$(PROJ)/docs/requirements.pdf", </a:t>
            </a:r>
          </a:p>
          <a:p>
            <a:r>
              <a:rPr lang="en-US" noProof="0" dirty="0" smtClean="0"/>
              <a:t>		"protocol=PDF",</a:t>
            </a:r>
          </a:p>
          <a:p>
            <a:r>
              <a:rPr lang="en-US" noProof="0" dirty="0" smtClean="0"/>
              <a:t>		"</a:t>
            </a:r>
            <a:r>
              <a:rPr lang="en-US" noProof="0" dirty="0" err="1" smtClean="0"/>
              <a:t>nameddest</a:t>
            </a:r>
            <a:r>
              <a:rPr lang="en-US" noProof="0" dirty="0" smtClean="0"/>
              <a:t>=4.1", "tag=requirement“</a:t>
            </a:r>
          </a:p>
          <a:p>
            <a:endParaRPr lang="en-US" noProof="0" dirty="0" smtClean="0"/>
          </a:p>
          <a:p>
            <a:r>
              <a:rPr lang="en-US" noProof="0" dirty="0" smtClean="0"/>
              <a:t>Information tool:</a:t>
            </a:r>
          </a:p>
          <a:p>
            <a:endParaRPr lang="en-US" noProof="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3109" y="4600578"/>
            <a:ext cx="7349965" cy="1793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16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EIS: incoming link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New form of URI; examples:</a:t>
            </a:r>
          </a:p>
          <a:p>
            <a:endParaRPr lang="en-US" noProof="0" dirty="0" smtClean="0"/>
          </a:p>
          <a:p>
            <a:r>
              <a:rPr lang="en-US" sz="2000" noProof="0" dirty="0" err="1" smtClean="0">
                <a:hlinkClick r:id="rId3" tooltip="eiffel:?class=STRING_8&amp;feature=is_equal"/>
              </a:rPr>
              <a:t>eiffel</a:t>
            </a:r>
            <a:r>
              <a:rPr lang="en-US" sz="2000" noProof="0" dirty="0" smtClean="0">
                <a:hlinkClick r:id="rId3" tooltip="eiffel:?class=STRING_8&amp;feature=is_equal"/>
              </a:rPr>
              <a:t>:?class=STRING_8&amp;feature=</a:t>
            </a:r>
            <a:r>
              <a:rPr lang="en-US" sz="2000" noProof="0" dirty="0" err="1" smtClean="0">
                <a:hlinkClick r:id="rId3" tooltip="eiffel:?class=STRING_8&amp;feature=is_equal"/>
              </a:rPr>
              <a:t>is_equal</a:t>
            </a:r>
            <a:r>
              <a:rPr lang="en-US" sz="2000" noProof="0" dirty="0" smtClean="0">
                <a:hlinkClick r:id="rId3" tooltip="eiffel:?class=STRING_8&amp;feature=is_equal"/>
              </a:rPr>
              <a:t> </a:t>
            </a:r>
            <a:r>
              <a:rPr lang="en-US" sz="2000" noProof="0" dirty="0" smtClean="0"/>
              <a:t> </a:t>
            </a:r>
          </a:p>
          <a:p>
            <a:r>
              <a:rPr lang="en-US" sz="2000" noProof="0" dirty="0" err="1" smtClean="0">
                <a:hlinkClick r:id="rId4" tooltip="eiffel:?cluster=elks&amp;class=STRING_8&amp;feature=is_equal"/>
              </a:rPr>
              <a:t>eiffel</a:t>
            </a:r>
            <a:r>
              <a:rPr lang="en-US" sz="2000" noProof="0" dirty="0" smtClean="0">
                <a:hlinkClick r:id="rId4" tooltip="eiffel:?cluster=elks&amp;class=STRING_8&amp;feature=is_equal"/>
              </a:rPr>
              <a:t>:?cluster=</a:t>
            </a:r>
            <a:r>
              <a:rPr lang="en-US" sz="2000" noProof="0" dirty="0" err="1" smtClean="0">
                <a:hlinkClick r:id="rId4" tooltip="eiffel:?cluster=elks&amp;class=STRING_8&amp;feature=is_equal"/>
              </a:rPr>
              <a:t>elks&amp;class</a:t>
            </a:r>
            <a:r>
              <a:rPr lang="en-US" sz="2000" noProof="0" dirty="0" smtClean="0">
                <a:hlinkClick r:id="rId4" tooltip="eiffel:?cluster=elks&amp;class=STRING_8&amp;feature=is_equal"/>
              </a:rPr>
              <a:t>=STRING_8&amp;feature=</a:t>
            </a:r>
            <a:r>
              <a:rPr lang="en-US" sz="2000" noProof="0" dirty="0" err="1" smtClean="0">
                <a:hlinkClick r:id="rId4" tooltip="eiffel:?cluster=elks&amp;class=STRING_8&amp;feature=is_equal"/>
              </a:rPr>
              <a:t>is_equal</a:t>
            </a:r>
            <a:r>
              <a:rPr lang="en-US" sz="2000" noProof="0" dirty="0" smtClean="0">
                <a:hlinkClick r:id="rId4" tooltip="eiffel:?cluster=elks&amp;class=STRING_8&amp;feature=is_equal"/>
              </a:rPr>
              <a:t> </a:t>
            </a:r>
            <a:r>
              <a:rPr lang="en-US" sz="2000" noProof="0" dirty="0" smtClean="0"/>
              <a:t> </a:t>
            </a:r>
          </a:p>
          <a:p>
            <a:r>
              <a:rPr lang="en-US" sz="2000" noProof="0" dirty="0" err="1" smtClean="0">
                <a:hlinkClick r:id="rId5" tooltip="eiffel:?target=base&amp;cluster=elks&amp;class=STRING_8&amp;feature=is_equal"/>
              </a:rPr>
              <a:t>eiffel</a:t>
            </a:r>
            <a:r>
              <a:rPr lang="en-US" sz="2000" noProof="0" dirty="0" smtClean="0">
                <a:hlinkClick r:id="rId5" tooltip="eiffel:?target=base&amp;cluster=elks&amp;class=STRING_8&amp;feature=is_equal"/>
              </a:rPr>
              <a:t>:?target=</a:t>
            </a:r>
            <a:r>
              <a:rPr lang="en-US" sz="2000" noProof="0" dirty="0" err="1" smtClean="0">
                <a:hlinkClick r:id="rId5" tooltip="eiffel:?target=base&amp;cluster=elks&amp;class=STRING_8&amp;feature=is_equal"/>
              </a:rPr>
              <a:t>base&amp;cluster</a:t>
            </a:r>
            <a:r>
              <a:rPr lang="en-US" sz="2000" noProof="0" dirty="0" smtClean="0">
                <a:hlinkClick r:id="rId5" tooltip="eiffel:?target=base&amp;cluster=elks&amp;class=STRING_8&amp;feature=is_equal"/>
              </a:rPr>
              <a:t>=</a:t>
            </a:r>
            <a:r>
              <a:rPr lang="en-US" sz="2000" noProof="0" dirty="0" err="1" smtClean="0">
                <a:hlinkClick r:id="rId5" tooltip="eiffel:?target=base&amp;cluster=elks&amp;class=STRING_8&amp;feature=is_equal"/>
              </a:rPr>
              <a:t>elks&amp;class</a:t>
            </a:r>
            <a:r>
              <a:rPr lang="en-US" sz="2000" noProof="0" dirty="0" smtClean="0">
                <a:hlinkClick r:id="rId5" tooltip="eiffel:?target=base&amp;cluster=elks&amp;class=STRING_8&amp;feature=is_equal"/>
              </a:rPr>
              <a:t>=STRING_8&amp;feature=</a:t>
            </a:r>
            <a:r>
              <a:rPr lang="en-US" sz="2000" noProof="0" dirty="0" err="1" smtClean="0">
                <a:hlinkClick r:id="rId5" tooltip="eiffel:?target=base&amp;cluster=elks&amp;class=STRING_8&amp;feature=is_equal"/>
              </a:rPr>
              <a:t>is_equal</a:t>
            </a:r>
            <a:r>
              <a:rPr lang="en-US" sz="2000" noProof="0" dirty="0" smtClean="0">
                <a:hlinkClick r:id="rId5" tooltip="eiffel:?target=base&amp;cluster=elks&amp;class=STRING_8&amp;feature=is_equal"/>
              </a:rPr>
              <a:t> </a:t>
            </a:r>
            <a:r>
              <a:rPr lang="en-US" sz="2000" noProof="0" dirty="0" smtClean="0"/>
              <a:t> </a:t>
            </a:r>
          </a:p>
          <a:p>
            <a:r>
              <a:rPr lang="en-US" sz="2000" noProof="0" dirty="0" err="1" smtClean="0">
                <a:hlinkClick r:id="rId6" tooltip="eiffel:?class=STRING_8"/>
              </a:rPr>
              <a:t>eiffel</a:t>
            </a:r>
            <a:r>
              <a:rPr lang="en-US" sz="2000" noProof="0" dirty="0" smtClean="0">
                <a:hlinkClick r:id="rId6" tooltip="eiffel:?class=STRING_8"/>
              </a:rPr>
              <a:t>:?class=STRING_8 </a:t>
            </a:r>
            <a:r>
              <a:rPr lang="en-US" sz="2000" noProof="0" dirty="0" smtClean="0"/>
              <a:t> </a:t>
            </a:r>
          </a:p>
          <a:p>
            <a:r>
              <a:rPr lang="en-US" sz="2000" noProof="0" dirty="0" err="1" smtClean="0">
                <a:hlinkClick r:id="rId7" tooltip="eiffel:?cluster=elks"/>
              </a:rPr>
              <a:t>eiffel</a:t>
            </a:r>
            <a:r>
              <a:rPr lang="en-US" sz="2000" noProof="0" dirty="0" smtClean="0">
                <a:hlinkClick r:id="rId7" tooltip="eiffel:?cluster=elks"/>
              </a:rPr>
              <a:t>:?cluster=elks </a:t>
            </a:r>
            <a:r>
              <a:rPr lang="en-US" sz="2000" noProof="0" dirty="0" smtClean="0"/>
              <a:t> </a:t>
            </a:r>
          </a:p>
          <a:p>
            <a:endParaRPr lang="en-US" noProof="0" dirty="0" smtClean="0"/>
          </a:p>
          <a:p>
            <a:endParaRPr lang="en-US" noProof="0" dirty="0" smtClean="0"/>
          </a:p>
          <a:p>
            <a:r>
              <a:rPr lang="en-US" noProof="0" dirty="0" smtClean="0"/>
              <a:t>Search for “EIS”  at </a:t>
            </a:r>
            <a:r>
              <a:rPr lang="en-US" noProof="0" dirty="0" smtClean="0">
                <a:hlinkClick r:id="rId8"/>
              </a:rPr>
              <a:t>http://docs.eiffel.com</a:t>
            </a:r>
            <a:endParaRPr lang="en-US" noProof="0" dirty="0" smtClean="0"/>
          </a:p>
          <a:p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75033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TextBox 5"/>
          <p:cNvSpPr txBox="1"/>
          <p:nvPr/>
        </p:nvSpPr>
        <p:spPr>
          <a:xfrm>
            <a:off x="0" y="0"/>
            <a:ext cx="76200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>
              <a:latin typeface="AA-Constantia" panose="02030602050306030303" pitchFamily="18" charset="0"/>
            </a:endParaRPr>
          </a:p>
        </p:txBody>
      </p:sp>
      <p:sp>
        <p:nvSpPr>
          <p:cNvPr id="112230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04800" y="1117600"/>
            <a:ext cx="8612188" cy="5171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rtl="0" fontAlgn="base">
              <a:spcBef>
                <a:spcPct val="60000"/>
              </a:spcBef>
              <a:spcAft>
                <a:spcPct val="0"/>
              </a:spcAft>
              <a:buClr>
                <a:srgbClr val="8B0000"/>
              </a:buClr>
            </a:pPr>
            <a:r>
              <a:rPr lang="en-US" sz="7500" b="1" kern="1200" dirty="0">
                <a:solidFill>
                  <a:srgbClr val="993300"/>
                </a:solidFill>
                <a:latin typeface="AA-Constantia" panose="02030602050306030303" pitchFamily="18" charset="0"/>
                <a:ea typeface="+mn-ea"/>
                <a:cs typeface="Arial" charset="0"/>
              </a:rPr>
              <a:t>- 1 –</a:t>
            </a:r>
            <a:br>
              <a:rPr lang="en-US" sz="7500" b="1" kern="1200" dirty="0">
                <a:solidFill>
                  <a:srgbClr val="993300"/>
                </a:solidFill>
                <a:latin typeface="AA-Constantia" panose="02030602050306030303" pitchFamily="18" charset="0"/>
                <a:ea typeface="+mn-ea"/>
                <a:cs typeface="Arial" charset="0"/>
              </a:rPr>
            </a:br>
            <a:r>
              <a:rPr lang="en-US" sz="7500" b="1" kern="1200" dirty="0">
                <a:solidFill>
                  <a:srgbClr val="993300"/>
                </a:solidFill>
                <a:latin typeface="AA-Constantia" panose="02030602050306030303" pitchFamily="18" charset="0"/>
                <a:ea typeface="+mn-ea"/>
                <a:cs typeface="Arial" charset="0"/>
              </a:rPr>
              <a:t/>
            </a:r>
            <a:br>
              <a:rPr lang="en-US" sz="7500" b="1" kern="1200" dirty="0">
                <a:solidFill>
                  <a:srgbClr val="993300"/>
                </a:solidFill>
                <a:latin typeface="AA-Constantia" panose="02030602050306030303" pitchFamily="18" charset="0"/>
                <a:ea typeface="+mn-ea"/>
                <a:cs typeface="Arial" charset="0"/>
              </a:rPr>
            </a:br>
            <a:r>
              <a:rPr lang="en-US" sz="7500" b="1" kern="1200" dirty="0">
                <a:solidFill>
                  <a:srgbClr val="993300"/>
                </a:solidFill>
                <a:latin typeface="AA-Constantia" panose="02030602050306030303" pitchFamily="18" charset="0"/>
                <a:ea typeface="+mn-ea"/>
                <a:cs typeface="Arial" charset="0"/>
              </a:rPr>
              <a:t>Overview of the requirements task</a:t>
            </a:r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69630" y="1073456"/>
            <a:ext cx="8612188" cy="5027612"/>
          </a:xfrm>
          <a:prstGeom prst="roundRect">
            <a:avLst/>
          </a:prstGeom>
          <a:solidFill>
            <a:srgbClr val="FFCC99"/>
          </a:solidFill>
          <a:ln w="22225">
            <a:solidFill>
              <a:srgbClr val="990000"/>
            </a:solidFill>
            <a:miter lim="800000"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254000"/>
            <a:bevelB w="381000"/>
          </a:sp3d>
        </p:spPr>
        <p:txBody>
          <a:bodyPr/>
          <a:lstStyle/>
          <a:p>
            <a:pPr marL="342900" indent="-342900" algn="ctr" rtl="0" fontAlgn="base">
              <a:spcBef>
                <a:spcPct val="20000"/>
              </a:spcBef>
              <a:spcAft>
                <a:spcPct val="0"/>
              </a:spcAft>
            </a:pPr>
            <a:r>
              <a:rPr lang="en-US" sz="6200" b="1" kern="1200" dirty="0">
                <a:solidFill>
                  <a:srgbClr val="993300"/>
                </a:solidFill>
                <a:latin typeface="AA-Constantia" panose="02030602050306030303" pitchFamily="18" charset="0"/>
                <a:cs typeface="Arial" charset="0"/>
              </a:rPr>
              <a:t>- </a:t>
            </a:r>
            <a:r>
              <a:rPr lang="en-US" sz="6200" b="1" kern="1200" dirty="0" smtClean="0">
                <a:solidFill>
                  <a:srgbClr val="993300"/>
                </a:solidFill>
                <a:latin typeface="AA-Constantia" panose="02030602050306030303" pitchFamily="18" charset="0"/>
                <a:cs typeface="Arial" charset="0"/>
              </a:rPr>
              <a:t>5 </a:t>
            </a:r>
            <a:r>
              <a:rPr lang="en-US" sz="6200" b="1" kern="1200" dirty="0">
                <a:solidFill>
                  <a:srgbClr val="993300"/>
                </a:solidFill>
                <a:latin typeface="AA-Constantia" panose="02030602050306030303" pitchFamily="18" charset="0"/>
                <a:cs typeface="Arial" charset="0"/>
              </a:rPr>
              <a:t>-</a:t>
            </a:r>
          </a:p>
          <a:p>
            <a:pPr marL="342900" indent="-342900" algn="ctr">
              <a:spcBef>
                <a:spcPct val="60000"/>
              </a:spcBef>
            </a:pPr>
            <a:r>
              <a:rPr lang="en-US" sz="4800" b="1" dirty="0" smtClean="0">
                <a:solidFill>
                  <a:srgbClr val="993300"/>
                </a:solidFill>
                <a:latin typeface="AA-Constantia" panose="02030602050306030303" pitchFamily="18" charset="0"/>
                <a:cs typeface="Arial" charset="0"/>
              </a:rPr>
              <a:t>Object-Oriented</a:t>
            </a:r>
            <a:br>
              <a:rPr lang="en-US" sz="4800" b="1" dirty="0" smtClean="0">
                <a:solidFill>
                  <a:srgbClr val="993300"/>
                </a:solidFill>
                <a:latin typeface="AA-Constantia" panose="02030602050306030303" pitchFamily="18" charset="0"/>
                <a:cs typeface="Arial" charset="0"/>
              </a:rPr>
            </a:br>
            <a:r>
              <a:rPr lang="en-US" sz="4800" b="1" dirty="0" smtClean="0">
                <a:solidFill>
                  <a:srgbClr val="993300"/>
                </a:solidFill>
                <a:latin typeface="AA-Constantia" panose="02030602050306030303" pitchFamily="18" charset="0"/>
                <a:cs typeface="Arial" charset="0"/>
              </a:rPr>
              <a:t>Requirements Analysis</a:t>
            </a:r>
            <a:br>
              <a:rPr lang="en-US" sz="4800" b="1" dirty="0" smtClean="0">
                <a:solidFill>
                  <a:srgbClr val="993300"/>
                </a:solidFill>
                <a:latin typeface="AA-Constantia" panose="02030602050306030303" pitchFamily="18" charset="0"/>
                <a:cs typeface="Arial" charset="0"/>
              </a:rPr>
            </a:br>
            <a:r>
              <a:rPr lang="en-US" sz="4800" b="1" dirty="0" smtClean="0">
                <a:solidFill>
                  <a:srgbClr val="993300"/>
                </a:solidFill>
                <a:latin typeface="AA-Constantia" panose="02030602050306030303" pitchFamily="18" charset="0"/>
                <a:cs typeface="Arial" charset="0"/>
              </a:rPr>
              <a:t>&amp; Abstract Data Types</a:t>
            </a:r>
          </a:p>
        </p:txBody>
      </p:sp>
    </p:spTree>
    <p:extLst>
      <p:ext uri="{BB962C8B-B14F-4D97-AF65-F5344CB8AC3E}">
        <p14:creationId xmlns:p14="http://schemas.microsoft.com/office/powerpoint/2010/main" val="40040283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22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2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2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22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2306" grpId="0"/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4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Analysis classes</a:t>
            </a:r>
          </a:p>
        </p:txBody>
      </p:sp>
      <p:sp>
        <p:nvSpPr>
          <p:cNvPr id="1726466" name="Rectangle 2"/>
          <p:cNvSpPr>
            <a:spLocks noGrp="1" noChangeArrowheads="1"/>
          </p:cNvSpPr>
          <p:nvPr>
            <p:ph idx="1"/>
          </p:nvPr>
        </p:nvSpPr>
        <p:spPr>
          <a:xfrm>
            <a:off x="249238" y="723899"/>
            <a:ext cx="8594729" cy="5991225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682625" algn="l"/>
              </a:tabLst>
            </a:pPr>
            <a:r>
              <a:rPr lang="en-US" sz="1400" b="1" noProof="0" dirty="0">
                <a:solidFill>
                  <a:schemeClr val="accent2"/>
                </a:solidFill>
              </a:rPr>
              <a:t>deferred class</a:t>
            </a:r>
            <a:r>
              <a:rPr lang="en-US" sz="1400" i="1" noProof="0" dirty="0"/>
              <a:t/>
            </a:r>
            <a:br>
              <a:rPr lang="en-US" sz="1400" i="1" noProof="0" dirty="0"/>
            </a:br>
            <a:r>
              <a:rPr lang="en-US" sz="1400" i="1" noProof="0" dirty="0"/>
              <a:t>	</a:t>
            </a:r>
            <a:r>
              <a:rPr lang="en-US" sz="1400" i="1" noProof="0" dirty="0">
                <a:solidFill>
                  <a:srgbClr val="0000FF"/>
                </a:solidFill>
              </a:rPr>
              <a:t>VAT</a:t>
            </a:r>
            <a:r>
              <a:rPr lang="en-US" sz="1400" noProof="0" dirty="0"/>
              <a:t> </a:t>
            </a:r>
          </a:p>
          <a:p>
            <a:pPr>
              <a:lnSpc>
                <a:spcPct val="80000"/>
              </a:lnSpc>
              <a:tabLst>
                <a:tab pos="682625" algn="l"/>
              </a:tabLst>
            </a:pPr>
            <a:endParaRPr lang="en-US" sz="800" b="1" noProof="0" dirty="0"/>
          </a:p>
          <a:p>
            <a:pPr>
              <a:lnSpc>
                <a:spcPct val="80000"/>
              </a:lnSpc>
              <a:tabLst>
                <a:tab pos="682625" algn="l"/>
              </a:tabLst>
            </a:pPr>
            <a:r>
              <a:rPr lang="en-US" sz="1400" b="1" noProof="0" dirty="0">
                <a:solidFill>
                  <a:schemeClr val="accent2"/>
                </a:solidFill>
              </a:rPr>
              <a:t>inherit</a:t>
            </a:r>
            <a:r>
              <a:rPr lang="en-US" sz="1400" b="1" noProof="0" dirty="0"/>
              <a:t/>
            </a:r>
            <a:br>
              <a:rPr lang="en-US" sz="1400" b="1" noProof="0" dirty="0"/>
            </a:br>
            <a:endParaRPr lang="en-US" sz="800" b="1" noProof="0" dirty="0"/>
          </a:p>
          <a:p>
            <a:pPr>
              <a:lnSpc>
                <a:spcPct val="80000"/>
              </a:lnSpc>
              <a:tabLst>
                <a:tab pos="682625" algn="l"/>
              </a:tabLst>
            </a:pPr>
            <a:r>
              <a:rPr lang="en-US" sz="1400" noProof="0" dirty="0"/>
              <a:t>	</a:t>
            </a:r>
            <a:r>
              <a:rPr lang="en-US" sz="1400" i="1" noProof="0" dirty="0">
                <a:solidFill>
                  <a:srgbClr val="0000FF"/>
                </a:solidFill>
              </a:rPr>
              <a:t>TANK</a:t>
            </a:r>
            <a:r>
              <a:rPr lang="en-US" sz="1400" noProof="0" dirty="0"/>
              <a:t>		</a:t>
            </a:r>
          </a:p>
          <a:p>
            <a:pPr>
              <a:lnSpc>
                <a:spcPct val="80000"/>
              </a:lnSpc>
              <a:tabLst>
                <a:tab pos="682625" algn="l"/>
              </a:tabLst>
            </a:pPr>
            <a:endParaRPr lang="en-US" sz="800" noProof="0" dirty="0"/>
          </a:p>
          <a:p>
            <a:pPr>
              <a:lnSpc>
                <a:spcPct val="80000"/>
              </a:lnSpc>
              <a:tabLst>
                <a:tab pos="682625" algn="l"/>
              </a:tabLst>
            </a:pPr>
            <a:r>
              <a:rPr lang="en-US" sz="1400" b="1" noProof="0" dirty="0">
                <a:solidFill>
                  <a:schemeClr val="accent2"/>
                </a:solidFill>
              </a:rPr>
              <a:t>feature</a:t>
            </a:r>
            <a:r>
              <a:rPr lang="en-US" sz="1400" b="1" noProof="0" dirty="0"/>
              <a:t/>
            </a:r>
            <a:br>
              <a:rPr lang="en-US" sz="1400" b="1" noProof="0" dirty="0"/>
            </a:br>
            <a:endParaRPr lang="en-US" sz="800" b="1" noProof="0" dirty="0"/>
          </a:p>
          <a:p>
            <a:pPr>
              <a:lnSpc>
                <a:spcPct val="80000"/>
              </a:lnSpc>
              <a:tabLst>
                <a:tab pos="682625" algn="l"/>
              </a:tabLst>
            </a:pPr>
            <a:r>
              <a:rPr lang="en-US" sz="1400" b="1" noProof="0" dirty="0"/>
              <a:t>	</a:t>
            </a:r>
            <a:r>
              <a:rPr lang="en-US" sz="1400" i="1" noProof="0" dirty="0" err="1">
                <a:solidFill>
                  <a:srgbClr val="006400"/>
                </a:solidFill>
              </a:rPr>
              <a:t>in_valve</a:t>
            </a:r>
            <a:r>
              <a:rPr lang="en-US" sz="1400" noProof="0" dirty="0"/>
              <a:t>, </a:t>
            </a:r>
            <a:r>
              <a:rPr lang="en-US" sz="1400" i="1" noProof="0" dirty="0" err="1">
                <a:solidFill>
                  <a:srgbClr val="006400"/>
                </a:solidFill>
              </a:rPr>
              <a:t>out_valve</a:t>
            </a:r>
            <a:r>
              <a:rPr lang="en-US" sz="1400" noProof="0" dirty="0"/>
              <a:t>: </a:t>
            </a:r>
            <a:r>
              <a:rPr lang="en-US" sz="1400" i="1" noProof="0" dirty="0">
                <a:solidFill>
                  <a:srgbClr val="0000FF"/>
                </a:solidFill>
              </a:rPr>
              <a:t>VALVE</a:t>
            </a:r>
            <a:r>
              <a:rPr lang="en-US" sz="1400" noProof="0" dirty="0"/>
              <a:t/>
            </a:r>
            <a:br>
              <a:rPr lang="en-US" sz="1400" noProof="0" dirty="0"/>
            </a:br>
            <a:r>
              <a:rPr lang="en-US" sz="800" b="1" noProof="0" dirty="0"/>
              <a:t>	</a:t>
            </a:r>
          </a:p>
          <a:p>
            <a:pPr>
              <a:lnSpc>
                <a:spcPct val="80000"/>
              </a:lnSpc>
              <a:tabLst>
                <a:tab pos="682625" algn="l"/>
              </a:tabLst>
            </a:pPr>
            <a:r>
              <a:rPr lang="en-US" sz="1400" noProof="0" dirty="0"/>
              <a:t>	</a:t>
            </a:r>
            <a:r>
              <a:rPr lang="en-US" sz="1400" i="1" noProof="0" dirty="0">
                <a:solidFill>
                  <a:srgbClr val="006400"/>
                </a:solidFill>
              </a:rPr>
              <a:t>fill</a:t>
            </a:r>
            <a:r>
              <a:rPr lang="en-US" sz="1400" noProof="0" dirty="0"/>
              <a:t> </a:t>
            </a:r>
            <a:br>
              <a:rPr lang="en-US" sz="1400" noProof="0" dirty="0"/>
            </a:br>
            <a:r>
              <a:rPr lang="en-US" sz="1400" noProof="0" dirty="0"/>
              <a:t>		</a:t>
            </a:r>
            <a:r>
              <a:rPr lang="en-US" sz="1400" noProof="0" dirty="0" smtClean="0"/>
              <a:t>	</a:t>
            </a:r>
            <a:r>
              <a:rPr lang="en-US" sz="1400" noProof="0" dirty="0" smtClean="0">
                <a:solidFill>
                  <a:srgbClr val="993300"/>
                </a:solidFill>
              </a:rPr>
              <a:t>-- </a:t>
            </a:r>
            <a:r>
              <a:rPr lang="en-US" sz="1400" noProof="0" dirty="0">
                <a:solidFill>
                  <a:srgbClr val="993300"/>
                </a:solidFill>
              </a:rPr>
              <a:t>Fill the vat.</a:t>
            </a:r>
            <a:endParaRPr lang="en-US" sz="1400" i="1" noProof="0" dirty="0">
              <a:solidFill>
                <a:srgbClr val="993300"/>
              </a:solidFill>
            </a:endParaRPr>
          </a:p>
          <a:p>
            <a:pPr>
              <a:lnSpc>
                <a:spcPct val="80000"/>
              </a:lnSpc>
              <a:tabLst>
                <a:tab pos="682625" algn="l"/>
              </a:tabLst>
            </a:pPr>
            <a:r>
              <a:rPr lang="en-US" sz="1400" noProof="0" dirty="0"/>
              <a:t>	</a:t>
            </a:r>
            <a:r>
              <a:rPr lang="en-US" sz="1400" noProof="0" dirty="0" smtClean="0"/>
              <a:t>	</a:t>
            </a:r>
            <a:r>
              <a:rPr lang="en-US" sz="1400" b="1" noProof="0" dirty="0" smtClean="0">
                <a:solidFill>
                  <a:schemeClr val="accent2"/>
                </a:solidFill>
              </a:rPr>
              <a:t>require</a:t>
            </a:r>
            <a:r>
              <a:rPr lang="en-US" sz="1400" noProof="0" dirty="0"/>
              <a:t/>
            </a:r>
            <a:br>
              <a:rPr lang="en-US" sz="1400" noProof="0" dirty="0"/>
            </a:br>
            <a:r>
              <a:rPr lang="en-US" sz="1400" noProof="0" dirty="0"/>
              <a:t>		</a:t>
            </a:r>
            <a:r>
              <a:rPr lang="en-US" sz="1400" noProof="0" dirty="0" smtClean="0"/>
              <a:t>	</a:t>
            </a:r>
            <a:r>
              <a:rPr lang="en-US" sz="1400" i="1" noProof="0" dirty="0" err="1" smtClean="0">
                <a:solidFill>
                  <a:srgbClr val="006400"/>
                </a:solidFill>
              </a:rPr>
              <a:t>in_valve</a:t>
            </a:r>
            <a:r>
              <a:rPr lang="en-US" sz="1400" i="1" noProof="0" dirty="0" err="1" smtClean="0"/>
              <a:t>.</a:t>
            </a:r>
            <a:r>
              <a:rPr lang="en-US" sz="1400" i="1" noProof="0" dirty="0" err="1" smtClean="0">
                <a:solidFill>
                  <a:srgbClr val="006400"/>
                </a:solidFill>
              </a:rPr>
              <a:t>open</a:t>
            </a:r>
            <a:endParaRPr lang="en-US" sz="1400" i="1" noProof="0" dirty="0">
              <a:solidFill>
                <a:srgbClr val="006400"/>
              </a:solidFill>
            </a:endParaRPr>
          </a:p>
          <a:p>
            <a:pPr>
              <a:lnSpc>
                <a:spcPct val="80000"/>
              </a:lnSpc>
              <a:tabLst>
                <a:tab pos="682625" algn="l"/>
              </a:tabLst>
            </a:pPr>
            <a:r>
              <a:rPr lang="en-US" sz="1400" i="1" noProof="0" dirty="0"/>
              <a:t>			</a:t>
            </a:r>
            <a:r>
              <a:rPr lang="en-US" sz="1400" i="1" noProof="0" dirty="0" err="1">
                <a:solidFill>
                  <a:srgbClr val="006400"/>
                </a:solidFill>
              </a:rPr>
              <a:t>out_valve</a:t>
            </a:r>
            <a:r>
              <a:rPr lang="en-US" sz="1400" i="1" noProof="0" dirty="0" err="1"/>
              <a:t>.</a:t>
            </a:r>
            <a:r>
              <a:rPr lang="en-US" sz="1400" i="1" noProof="0" dirty="0" err="1">
                <a:solidFill>
                  <a:srgbClr val="006400"/>
                </a:solidFill>
              </a:rPr>
              <a:t>closed</a:t>
            </a:r>
            <a:endParaRPr lang="en-US" sz="1400" i="1" noProof="0" dirty="0">
              <a:solidFill>
                <a:srgbClr val="006400"/>
              </a:solidFill>
            </a:endParaRPr>
          </a:p>
          <a:p>
            <a:pPr>
              <a:lnSpc>
                <a:spcPct val="80000"/>
              </a:lnSpc>
              <a:tabLst>
                <a:tab pos="682625" algn="l"/>
              </a:tabLst>
            </a:pPr>
            <a:r>
              <a:rPr lang="en-US" sz="1400" i="1" noProof="0" dirty="0"/>
              <a:t>		</a:t>
            </a:r>
            <a:r>
              <a:rPr lang="en-US" sz="1400" b="1" noProof="0" dirty="0">
                <a:solidFill>
                  <a:schemeClr val="accent2"/>
                </a:solidFill>
              </a:rPr>
              <a:t>deferred</a:t>
            </a:r>
            <a:r>
              <a:rPr lang="en-US" sz="1400" noProof="0" dirty="0"/>
              <a:t/>
            </a:r>
            <a:br>
              <a:rPr lang="en-US" sz="1400" noProof="0" dirty="0"/>
            </a:br>
            <a:r>
              <a:rPr lang="en-US" sz="1400" noProof="0" dirty="0"/>
              <a:t>	</a:t>
            </a:r>
            <a:r>
              <a:rPr lang="en-US" sz="1400" noProof="0" dirty="0" smtClean="0"/>
              <a:t>	</a:t>
            </a:r>
            <a:r>
              <a:rPr lang="en-US" sz="1400" b="1" noProof="0" dirty="0" smtClean="0">
                <a:solidFill>
                  <a:schemeClr val="accent2"/>
                </a:solidFill>
              </a:rPr>
              <a:t>ensure</a:t>
            </a:r>
            <a:r>
              <a:rPr lang="en-US" sz="1400" i="1" noProof="0" dirty="0"/>
              <a:t/>
            </a:r>
            <a:br>
              <a:rPr lang="en-US" sz="1400" i="1" noProof="0" dirty="0"/>
            </a:br>
            <a:r>
              <a:rPr lang="en-US" sz="1400" i="1" noProof="0" dirty="0"/>
              <a:t>		</a:t>
            </a:r>
            <a:r>
              <a:rPr lang="en-US" sz="1400" i="1" noProof="0" dirty="0" smtClean="0"/>
              <a:t>	</a:t>
            </a:r>
            <a:r>
              <a:rPr lang="en-US" sz="1400" i="1" noProof="0" dirty="0" err="1" smtClean="0">
                <a:solidFill>
                  <a:srgbClr val="006400"/>
                </a:solidFill>
              </a:rPr>
              <a:t>in_valve</a:t>
            </a:r>
            <a:r>
              <a:rPr lang="en-US" sz="1400" i="1" noProof="0" dirty="0" err="1" smtClean="0"/>
              <a:t>.</a:t>
            </a:r>
            <a:r>
              <a:rPr lang="en-US" sz="1400" i="1" noProof="0" dirty="0" err="1" smtClean="0">
                <a:solidFill>
                  <a:srgbClr val="006400"/>
                </a:solidFill>
              </a:rPr>
              <a:t>closed</a:t>
            </a:r>
            <a:endParaRPr lang="en-US" sz="1400" i="1" noProof="0" dirty="0">
              <a:solidFill>
                <a:srgbClr val="006400"/>
              </a:solidFill>
            </a:endParaRPr>
          </a:p>
          <a:p>
            <a:pPr>
              <a:lnSpc>
                <a:spcPct val="80000"/>
              </a:lnSpc>
              <a:tabLst>
                <a:tab pos="682625" algn="l"/>
              </a:tabLst>
            </a:pPr>
            <a:r>
              <a:rPr lang="en-US" sz="1400" i="1" noProof="0" dirty="0"/>
              <a:t>		</a:t>
            </a:r>
            <a:r>
              <a:rPr lang="en-US" sz="1400" i="1" noProof="0" dirty="0" smtClean="0"/>
              <a:t>	</a:t>
            </a:r>
            <a:r>
              <a:rPr lang="en-US" sz="1400" i="1" noProof="0" dirty="0" err="1" smtClean="0">
                <a:solidFill>
                  <a:srgbClr val="006400"/>
                </a:solidFill>
              </a:rPr>
              <a:t>out_valve</a:t>
            </a:r>
            <a:r>
              <a:rPr lang="en-US" sz="1400" i="1" noProof="0" dirty="0" err="1" smtClean="0"/>
              <a:t>.</a:t>
            </a:r>
            <a:r>
              <a:rPr lang="en-US" sz="1400" i="1" noProof="0" dirty="0" err="1" smtClean="0">
                <a:solidFill>
                  <a:srgbClr val="006400"/>
                </a:solidFill>
              </a:rPr>
              <a:t>closed</a:t>
            </a:r>
            <a:endParaRPr lang="en-US" sz="1400" i="1" noProof="0" dirty="0">
              <a:solidFill>
                <a:srgbClr val="006400"/>
              </a:solidFill>
            </a:endParaRPr>
          </a:p>
          <a:p>
            <a:pPr>
              <a:lnSpc>
                <a:spcPct val="80000"/>
              </a:lnSpc>
              <a:tabLst>
                <a:tab pos="682625" algn="l"/>
              </a:tabLst>
            </a:pPr>
            <a:r>
              <a:rPr lang="en-US" sz="1400" i="1" noProof="0" dirty="0"/>
              <a:t>		</a:t>
            </a:r>
            <a:r>
              <a:rPr lang="en-US" sz="1400" i="1" noProof="0" dirty="0" smtClean="0"/>
              <a:t>	</a:t>
            </a:r>
            <a:r>
              <a:rPr lang="en-US" sz="1400" i="1" noProof="0" dirty="0" err="1" smtClean="0">
                <a:solidFill>
                  <a:srgbClr val="006400"/>
                </a:solidFill>
              </a:rPr>
              <a:t>is_full</a:t>
            </a:r>
            <a:endParaRPr lang="en-US" sz="1400" b="1" i="1" noProof="0" dirty="0">
              <a:solidFill>
                <a:srgbClr val="006400"/>
              </a:solidFill>
            </a:endParaRPr>
          </a:p>
          <a:p>
            <a:pPr>
              <a:lnSpc>
                <a:spcPct val="80000"/>
              </a:lnSpc>
              <a:tabLst>
                <a:tab pos="682625" algn="l"/>
              </a:tabLst>
            </a:pPr>
            <a:r>
              <a:rPr lang="en-US" sz="1400" i="1" noProof="0"/>
              <a:t>	</a:t>
            </a:r>
            <a:r>
              <a:rPr lang="en-US" sz="1400" i="1" noProof="0" smtClean="0"/>
              <a:t>	</a:t>
            </a:r>
            <a:r>
              <a:rPr lang="en-US" sz="1400" b="1" noProof="0" smtClean="0">
                <a:solidFill>
                  <a:schemeClr val="accent2"/>
                </a:solidFill>
              </a:rPr>
              <a:t>end</a:t>
            </a:r>
            <a:endParaRPr lang="en-US" sz="1400" b="1" i="1" noProof="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tabLst>
                <a:tab pos="682625" algn="l"/>
              </a:tabLst>
            </a:pPr>
            <a:endParaRPr lang="en-US" sz="800" noProof="0" dirty="0"/>
          </a:p>
          <a:p>
            <a:pPr>
              <a:lnSpc>
                <a:spcPct val="80000"/>
              </a:lnSpc>
              <a:tabLst>
                <a:tab pos="682625" algn="l"/>
              </a:tabLst>
            </a:pPr>
            <a:r>
              <a:rPr lang="en-US" sz="1400" noProof="0" dirty="0"/>
              <a:t>	</a:t>
            </a:r>
            <a:r>
              <a:rPr lang="en-US" sz="1400" i="1" noProof="0" dirty="0">
                <a:solidFill>
                  <a:srgbClr val="006400"/>
                </a:solidFill>
              </a:rPr>
              <a:t>empty</a:t>
            </a:r>
            <a:r>
              <a:rPr lang="en-US" sz="1400" noProof="0" dirty="0"/>
              <a:t>, </a:t>
            </a:r>
            <a:r>
              <a:rPr lang="en-US" sz="1400" i="1" noProof="0" dirty="0" err="1">
                <a:solidFill>
                  <a:srgbClr val="006400"/>
                </a:solidFill>
              </a:rPr>
              <a:t>is_full</a:t>
            </a:r>
            <a:r>
              <a:rPr lang="en-US" sz="1400" noProof="0" dirty="0"/>
              <a:t>, </a:t>
            </a:r>
            <a:r>
              <a:rPr lang="en-US" sz="1400" i="1" noProof="0" dirty="0" err="1">
                <a:solidFill>
                  <a:srgbClr val="006400"/>
                </a:solidFill>
              </a:rPr>
              <a:t>is_empty</a:t>
            </a:r>
            <a:r>
              <a:rPr lang="en-US" sz="1400" noProof="0" dirty="0"/>
              <a:t>, </a:t>
            </a:r>
            <a:r>
              <a:rPr lang="en-US" sz="1400" i="1" noProof="0" dirty="0">
                <a:solidFill>
                  <a:srgbClr val="006400"/>
                </a:solidFill>
              </a:rPr>
              <a:t>gauge</a:t>
            </a:r>
            <a:r>
              <a:rPr lang="en-US" sz="1400" noProof="0" dirty="0"/>
              <a:t>, </a:t>
            </a:r>
            <a:r>
              <a:rPr lang="en-US" sz="1400" i="1" noProof="0" dirty="0">
                <a:solidFill>
                  <a:srgbClr val="006400"/>
                </a:solidFill>
              </a:rPr>
              <a:t>maximum</a:t>
            </a:r>
            <a:r>
              <a:rPr lang="en-US" sz="1400" noProof="0" dirty="0"/>
              <a:t>, </a:t>
            </a:r>
            <a:r>
              <a:rPr lang="en-US" sz="1400" noProof="0" dirty="0">
                <a:solidFill>
                  <a:srgbClr val="993300"/>
                </a:solidFill>
              </a:rPr>
              <a:t>... [Other features]</a:t>
            </a:r>
            <a:r>
              <a:rPr lang="en-US" sz="1400" i="1" noProof="0" dirty="0">
                <a:solidFill>
                  <a:srgbClr val="993300"/>
                </a:solidFill>
              </a:rPr>
              <a:t> ...</a:t>
            </a:r>
          </a:p>
          <a:p>
            <a:pPr>
              <a:lnSpc>
                <a:spcPct val="80000"/>
              </a:lnSpc>
              <a:tabLst>
                <a:tab pos="682625" algn="l"/>
              </a:tabLst>
            </a:pPr>
            <a:endParaRPr lang="en-US" sz="800" noProof="0" dirty="0"/>
          </a:p>
          <a:p>
            <a:pPr>
              <a:lnSpc>
                <a:spcPct val="80000"/>
              </a:lnSpc>
              <a:tabLst>
                <a:tab pos="682625" algn="l"/>
              </a:tabLst>
            </a:pPr>
            <a:r>
              <a:rPr lang="en-US" sz="1400" b="1" noProof="0" dirty="0">
                <a:solidFill>
                  <a:schemeClr val="accent2"/>
                </a:solidFill>
              </a:rPr>
              <a:t>invariant</a:t>
            </a:r>
            <a:r>
              <a:rPr lang="en-US" sz="1400" b="1" noProof="0" dirty="0"/>
              <a:t/>
            </a:r>
            <a:br>
              <a:rPr lang="en-US" sz="1400" b="1" noProof="0" dirty="0"/>
            </a:br>
            <a:endParaRPr lang="en-US" sz="800" b="1" noProof="0" dirty="0"/>
          </a:p>
          <a:p>
            <a:pPr>
              <a:lnSpc>
                <a:spcPct val="80000"/>
              </a:lnSpc>
              <a:tabLst>
                <a:tab pos="682625" algn="l"/>
              </a:tabLst>
            </a:pPr>
            <a:r>
              <a:rPr lang="en-US" sz="1400" noProof="0" dirty="0"/>
              <a:t>	</a:t>
            </a:r>
            <a:r>
              <a:rPr lang="en-US" sz="1400" i="1" noProof="0" dirty="0" err="1">
                <a:solidFill>
                  <a:srgbClr val="006400"/>
                </a:solidFill>
              </a:rPr>
              <a:t>is_full</a:t>
            </a:r>
            <a:r>
              <a:rPr lang="en-US" sz="1400" noProof="0" dirty="0"/>
              <a:t> = (</a:t>
            </a:r>
            <a:r>
              <a:rPr lang="en-US" sz="1400" i="1" noProof="0" dirty="0">
                <a:solidFill>
                  <a:srgbClr val="006400"/>
                </a:solidFill>
              </a:rPr>
              <a:t>gauge</a:t>
            </a:r>
            <a:r>
              <a:rPr lang="en-US" sz="1400" noProof="0" dirty="0"/>
              <a:t> &gt;= 0.97 * </a:t>
            </a:r>
            <a:r>
              <a:rPr lang="en-US" sz="1400" i="1" noProof="0" dirty="0">
                <a:solidFill>
                  <a:srgbClr val="006400"/>
                </a:solidFill>
              </a:rPr>
              <a:t>maximum</a:t>
            </a:r>
            <a:r>
              <a:rPr lang="en-US" sz="1400" noProof="0" dirty="0"/>
              <a:t>)  </a:t>
            </a:r>
            <a:r>
              <a:rPr lang="en-US" sz="1400" b="1" noProof="0" dirty="0">
                <a:solidFill>
                  <a:schemeClr val="accent2"/>
                </a:solidFill>
              </a:rPr>
              <a:t>and</a:t>
            </a:r>
            <a:r>
              <a:rPr lang="en-US" sz="1400" b="1" noProof="0" dirty="0"/>
              <a:t>  </a:t>
            </a:r>
            <a:r>
              <a:rPr lang="en-US" sz="1400" noProof="0" dirty="0"/>
              <a:t>(</a:t>
            </a:r>
            <a:r>
              <a:rPr lang="en-US" sz="1400" i="1" noProof="0" dirty="0">
                <a:solidFill>
                  <a:srgbClr val="006400"/>
                </a:solidFill>
              </a:rPr>
              <a:t>gauge</a:t>
            </a:r>
            <a:r>
              <a:rPr lang="en-US" sz="1400" noProof="0" dirty="0"/>
              <a:t> &lt;= 1.03 * </a:t>
            </a:r>
            <a:r>
              <a:rPr lang="en-US" sz="1400" i="1" noProof="0" dirty="0">
                <a:solidFill>
                  <a:srgbClr val="006400"/>
                </a:solidFill>
              </a:rPr>
              <a:t>maximum</a:t>
            </a:r>
            <a:r>
              <a:rPr lang="en-US" sz="1400" noProof="0" dirty="0"/>
              <a:t>)</a:t>
            </a:r>
          </a:p>
          <a:p>
            <a:pPr>
              <a:lnSpc>
                <a:spcPct val="80000"/>
              </a:lnSpc>
              <a:tabLst>
                <a:tab pos="682625" algn="l"/>
              </a:tabLst>
            </a:pPr>
            <a:endParaRPr lang="en-US" sz="800" noProof="0" dirty="0"/>
          </a:p>
          <a:p>
            <a:pPr>
              <a:lnSpc>
                <a:spcPct val="80000"/>
              </a:lnSpc>
              <a:tabLst>
                <a:tab pos="682625" algn="l"/>
              </a:tabLst>
            </a:pPr>
            <a:r>
              <a:rPr lang="en-US" sz="1400" b="1" noProof="0" dirty="0">
                <a:solidFill>
                  <a:schemeClr val="accent2"/>
                </a:solidFill>
              </a:rPr>
              <a:t>end</a:t>
            </a:r>
            <a:endParaRPr lang="en-US" sz="1400" noProof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75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is object-oriented analysis?</a:t>
            </a:r>
          </a:p>
        </p:txBody>
      </p:sp>
      <p:sp>
        <p:nvSpPr>
          <p:cNvPr id="1733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Clr>
                <a:srgbClr val="3333FF"/>
              </a:buClr>
              <a:buFont typeface="Wingdings" panose="05000000000000000000" pitchFamily="2" charset="2"/>
              <a:buChar char="§"/>
            </a:pPr>
            <a:r>
              <a:rPr lang="en-US" b="1" noProof="0" dirty="0">
                <a:solidFill>
                  <a:srgbClr val="993300"/>
                </a:solidFill>
              </a:rPr>
              <a:t>Classes</a:t>
            </a:r>
            <a:r>
              <a:rPr lang="en-US" noProof="0" dirty="0"/>
              <a:t> around object types (not just physical objects but also important concepts of the application domain)</a:t>
            </a:r>
          </a:p>
          <a:p>
            <a:pPr marL="342900" indent="-342900">
              <a:buClr>
                <a:srgbClr val="3333FF"/>
              </a:buClr>
              <a:buFont typeface="Wingdings" panose="05000000000000000000" pitchFamily="2" charset="2"/>
              <a:buChar char="§"/>
            </a:pPr>
            <a:r>
              <a:rPr lang="en-US" b="1" noProof="0" dirty="0">
                <a:solidFill>
                  <a:srgbClr val="993300"/>
                </a:solidFill>
              </a:rPr>
              <a:t>Abstract Data Types</a:t>
            </a:r>
            <a:r>
              <a:rPr lang="en-US" noProof="0" dirty="0"/>
              <a:t> approach</a:t>
            </a:r>
          </a:p>
          <a:p>
            <a:pPr marL="342900" indent="-342900">
              <a:buClr>
                <a:srgbClr val="3333FF"/>
              </a:buClr>
              <a:buFont typeface="Wingdings" panose="05000000000000000000" pitchFamily="2" charset="2"/>
              <a:buChar char="§"/>
            </a:pPr>
            <a:r>
              <a:rPr lang="en-US" b="1" noProof="0" dirty="0">
                <a:solidFill>
                  <a:srgbClr val="993300"/>
                </a:solidFill>
              </a:rPr>
              <a:t>Deferred</a:t>
            </a:r>
            <a:r>
              <a:rPr lang="en-US" noProof="0" dirty="0"/>
              <a:t> classes and features</a:t>
            </a:r>
          </a:p>
          <a:p>
            <a:pPr marL="342900" indent="-342900">
              <a:buClr>
                <a:srgbClr val="3333FF"/>
              </a:buClr>
              <a:buFont typeface="Wingdings" panose="05000000000000000000" pitchFamily="2" charset="2"/>
              <a:buChar char="§"/>
            </a:pPr>
            <a:r>
              <a:rPr lang="en-US" noProof="0" dirty="0"/>
              <a:t>Inter-component relations: “</a:t>
            </a:r>
            <a:r>
              <a:rPr lang="en-US" b="1" noProof="0" dirty="0">
                <a:solidFill>
                  <a:srgbClr val="993300"/>
                </a:solidFill>
              </a:rPr>
              <a:t>client</a:t>
            </a:r>
            <a:r>
              <a:rPr lang="en-US" noProof="0" dirty="0"/>
              <a:t>” and inheritance</a:t>
            </a:r>
          </a:p>
          <a:p>
            <a:pPr marL="342900" indent="-342900">
              <a:buClr>
                <a:srgbClr val="3333FF"/>
              </a:buClr>
              <a:buFont typeface="Wingdings" panose="05000000000000000000" pitchFamily="2" charset="2"/>
              <a:buChar char="§"/>
            </a:pPr>
            <a:r>
              <a:rPr lang="en-US" noProof="0" dirty="0"/>
              <a:t>Distinction between </a:t>
            </a:r>
            <a:r>
              <a:rPr lang="en-US" b="1" noProof="0" dirty="0">
                <a:solidFill>
                  <a:srgbClr val="993300"/>
                </a:solidFill>
              </a:rPr>
              <a:t>reference</a:t>
            </a:r>
            <a:r>
              <a:rPr lang="en-US" noProof="0" dirty="0"/>
              <a:t> and </a:t>
            </a:r>
            <a:r>
              <a:rPr lang="en-US" b="1" noProof="0" dirty="0">
                <a:solidFill>
                  <a:srgbClr val="993300"/>
                </a:solidFill>
              </a:rPr>
              <a:t>expanded</a:t>
            </a:r>
            <a:r>
              <a:rPr lang="en-US" noProof="0" dirty="0"/>
              <a:t> clients</a:t>
            </a:r>
          </a:p>
          <a:p>
            <a:pPr marL="342900" indent="-342900">
              <a:buClr>
                <a:srgbClr val="3333FF"/>
              </a:buClr>
              <a:buFont typeface="Wingdings" panose="05000000000000000000" pitchFamily="2" charset="2"/>
              <a:buChar char="§"/>
            </a:pPr>
            <a:r>
              <a:rPr lang="en-US" b="1" noProof="0" dirty="0">
                <a:solidFill>
                  <a:srgbClr val="993300"/>
                </a:solidFill>
              </a:rPr>
              <a:t>Inheritance</a:t>
            </a:r>
            <a:r>
              <a:rPr lang="en-US" noProof="0" dirty="0"/>
              <a:t> — single, multiple and repeated for classification.</a:t>
            </a:r>
          </a:p>
          <a:p>
            <a:pPr marL="342900" indent="-342900">
              <a:buClr>
                <a:srgbClr val="3333FF"/>
              </a:buClr>
              <a:buFont typeface="Wingdings" panose="05000000000000000000" pitchFamily="2" charset="2"/>
              <a:buChar char="§"/>
            </a:pPr>
            <a:r>
              <a:rPr lang="en-US" b="1" noProof="0" dirty="0">
                <a:solidFill>
                  <a:srgbClr val="993300"/>
                </a:solidFill>
              </a:rPr>
              <a:t>Contracts</a:t>
            </a:r>
            <a:r>
              <a:rPr lang="en-US" noProof="0" dirty="0"/>
              <a:t> to capture the </a:t>
            </a:r>
            <a:r>
              <a:rPr lang="en-US" i="1" noProof="0" dirty="0"/>
              <a:t>semantics</a:t>
            </a:r>
            <a:r>
              <a:rPr lang="en-US" noProof="0" dirty="0"/>
              <a:t> of systems: properties other than structural. </a:t>
            </a:r>
          </a:p>
          <a:p>
            <a:pPr marL="342900" indent="-342900">
              <a:buClr>
                <a:srgbClr val="3333FF"/>
              </a:buClr>
              <a:buFont typeface="Wingdings" panose="05000000000000000000" pitchFamily="2" charset="2"/>
              <a:buChar char="§"/>
            </a:pPr>
            <a:r>
              <a:rPr lang="en-US" b="1" noProof="0" dirty="0">
                <a:solidFill>
                  <a:srgbClr val="993300"/>
                </a:solidFill>
              </a:rPr>
              <a:t>Libraries</a:t>
            </a:r>
            <a:r>
              <a:rPr lang="en-US" noProof="0" dirty="0"/>
              <a:t> of reusable classes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489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4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Analysis classes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323850" y="981075"/>
            <a:ext cx="8424863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400">
                <a:solidFill>
                  <a:srgbClr val="3333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8B0000"/>
              </a:buClr>
              <a:buSzPct val="80000"/>
              <a:buFont typeface="Wingdings" pitchFamily="2" charset="2"/>
              <a:buChar char="Ø"/>
              <a:defRPr sz="2400">
                <a:solidFill>
                  <a:srgbClr val="3333FF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rgbClr val="3333FF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rgbClr val="3333FF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rgbClr val="3333FF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rgbClr val="3333FF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rgbClr val="3333FF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rgbClr val="3333FF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rgbClr val="3333FF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deferred class</a:t>
            </a:r>
            <a: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/>
            </a:r>
            <a:b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</a:br>
            <a: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VAT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AA-Constantia" panose="02030602050306030303" pitchFamily="18" charset="0"/>
              <a:ea typeface="+mn-ea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inherit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/>
            </a:r>
            <a:b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</a:br>
            <a:endParaRPr kumimoji="0" 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AA-Constantia" panose="02030602050306030303" pitchFamily="18" charset="0"/>
              <a:ea typeface="+mn-ea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	</a:t>
            </a:r>
            <a: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TANK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		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AA-Constantia" panose="02030602050306030303" pitchFamily="18" charset="0"/>
              <a:ea typeface="+mn-ea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feature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/>
            </a:r>
            <a:b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</a:br>
            <a:endParaRPr kumimoji="0" 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AA-Constantia" panose="02030602050306030303" pitchFamily="18" charset="0"/>
              <a:ea typeface="+mn-ea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	</a:t>
            </a:r>
            <a:r>
              <a:rPr kumimoji="0" lang="en-US" sz="1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6400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in_valve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, </a:t>
            </a:r>
            <a:r>
              <a:rPr kumimoji="0" lang="en-US" sz="1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6400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out_valve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: </a:t>
            </a:r>
            <a: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VALVE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/>
            </a:r>
            <a:b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</a:b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	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	</a:t>
            </a:r>
            <a: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srgbClr val="006400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fill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 </a:t>
            </a:r>
            <a:b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</a:b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		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-- Fill the vat.</a:t>
            </a:r>
            <a:endParaRPr kumimoji="0" lang="en-US" sz="1400" b="0" i="1" u="none" strike="noStrike" kern="0" cap="none" spc="0" normalizeH="0" baseline="0" noProof="0" dirty="0" smtClean="0">
              <a:ln>
                <a:noFill/>
              </a:ln>
              <a:solidFill>
                <a:srgbClr val="993300"/>
              </a:solidFill>
              <a:effectLst/>
              <a:uLnTx/>
              <a:uFillTx/>
              <a:latin typeface="AA-Constantia" panose="02030602050306030303" pitchFamily="18" charset="0"/>
              <a:ea typeface="+mn-ea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		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require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/>
            </a:r>
            <a:b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</a:b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		</a:t>
            </a:r>
            <a:r>
              <a:rPr kumimoji="0" lang="en-US" sz="1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6400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in_valve</a:t>
            </a:r>
            <a:r>
              <a:rPr kumimoji="0" lang="en-US" sz="1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.</a:t>
            </a:r>
            <a:r>
              <a:rPr kumimoji="0" lang="en-US" sz="1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6400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open</a:t>
            </a:r>
            <a:endParaRPr kumimoji="0" lang="en-US" sz="1400" b="0" i="1" u="none" strike="noStrike" kern="0" cap="none" spc="0" normalizeH="0" baseline="0" noProof="0" dirty="0" smtClean="0">
              <a:ln>
                <a:noFill/>
              </a:ln>
              <a:solidFill>
                <a:srgbClr val="006400"/>
              </a:solidFill>
              <a:effectLst/>
              <a:uLnTx/>
              <a:uFillTx/>
              <a:latin typeface="AA-Constantia" panose="02030602050306030303" pitchFamily="18" charset="0"/>
              <a:ea typeface="+mn-ea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			</a:t>
            </a:r>
            <a:r>
              <a:rPr kumimoji="0" lang="en-US" sz="1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6400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out_valve</a:t>
            </a:r>
            <a:r>
              <a:rPr kumimoji="0" lang="en-US" sz="1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.</a:t>
            </a:r>
            <a:r>
              <a:rPr kumimoji="0" lang="en-US" sz="1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6400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closed</a:t>
            </a:r>
            <a:endParaRPr kumimoji="0" lang="en-US" sz="1400" b="0" i="1" u="none" strike="noStrike" kern="0" cap="none" spc="0" normalizeH="0" baseline="0" noProof="0" dirty="0" smtClean="0">
              <a:ln>
                <a:noFill/>
              </a:ln>
              <a:solidFill>
                <a:srgbClr val="006400"/>
              </a:solidFill>
              <a:effectLst/>
              <a:uLnTx/>
              <a:uFillTx/>
              <a:latin typeface="AA-Constantia" panose="02030602050306030303" pitchFamily="18" charset="0"/>
              <a:ea typeface="+mn-ea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		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deferred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/>
            </a:r>
            <a:b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</a:b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	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ensure</a:t>
            </a:r>
            <a: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/>
            </a:r>
            <a:b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</a:br>
            <a: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		</a:t>
            </a:r>
            <a:r>
              <a:rPr kumimoji="0" lang="en-US" sz="1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6400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in_valve</a:t>
            </a:r>
            <a:r>
              <a:rPr kumimoji="0" lang="en-US" sz="1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.</a:t>
            </a:r>
            <a:r>
              <a:rPr kumimoji="0" lang="en-US" sz="1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6400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closed</a:t>
            </a:r>
            <a:endParaRPr kumimoji="0" lang="en-US" sz="1400" b="0" i="1" u="none" strike="noStrike" kern="0" cap="none" spc="0" normalizeH="0" baseline="0" noProof="0" dirty="0" smtClean="0">
              <a:ln>
                <a:noFill/>
              </a:ln>
              <a:solidFill>
                <a:srgbClr val="006400"/>
              </a:solidFill>
              <a:effectLst/>
              <a:uLnTx/>
              <a:uFillTx/>
              <a:latin typeface="AA-Constantia" panose="02030602050306030303" pitchFamily="18" charset="0"/>
              <a:ea typeface="+mn-ea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			</a:t>
            </a:r>
            <a:r>
              <a:rPr kumimoji="0" lang="en-US" sz="1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6400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out_valve</a:t>
            </a:r>
            <a:r>
              <a:rPr kumimoji="0" lang="en-US" sz="1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.</a:t>
            </a:r>
            <a:r>
              <a:rPr kumimoji="0" lang="en-US" sz="1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6400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closed</a:t>
            </a:r>
            <a:endParaRPr kumimoji="0" lang="en-US" sz="1400" b="0" i="1" u="none" strike="noStrike" kern="0" cap="none" spc="0" normalizeH="0" baseline="0" noProof="0" dirty="0" smtClean="0">
              <a:ln>
                <a:noFill/>
              </a:ln>
              <a:solidFill>
                <a:srgbClr val="006400"/>
              </a:solidFill>
              <a:effectLst/>
              <a:uLnTx/>
              <a:uFillTx/>
              <a:latin typeface="AA-Constantia" panose="02030602050306030303" pitchFamily="18" charset="0"/>
              <a:ea typeface="+mn-ea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			</a:t>
            </a:r>
            <a:r>
              <a:rPr kumimoji="0" lang="en-US" sz="1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6400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is_full</a:t>
            </a:r>
            <a:endParaRPr kumimoji="0" lang="en-US" sz="1400" b="1" i="1" u="none" strike="noStrike" kern="0" cap="none" spc="0" normalizeH="0" baseline="0" noProof="0" dirty="0" smtClean="0">
              <a:ln>
                <a:noFill/>
              </a:ln>
              <a:solidFill>
                <a:srgbClr val="006400"/>
              </a:solidFill>
              <a:effectLst/>
              <a:uLnTx/>
              <a:uFillTx/>
              <a:latin typeface="AA-Constantia" panose="02030602050306030303" pitchFamily="18" charset="0"/>
              <a:ea typeface="+mn-ea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		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end</a:t>
            </a:r>
            <a:endParaRPr kumimoji="0" lang="en-US" sz="1400" b="1" i="1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A-Constantia" panose="02030602050306030303" pitchFamily="18" charset="0"/>
              <a:ea typeface="+mn-ea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AA-Constantia" panose="02030602050306030303" pitchFamily="18" charset="0"/>
              <a:ea typeface="+mn-ea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	</a:t>
            </a:r>
            <a: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srgbClr val="006400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empty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, </a:t>
            </a:r>
            <a:r>
              <a:rPr kumimoji="0" lang="en-US" sz="1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6400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is_full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, </a:t>
            </a:r>
            <a:r>
              <a:rPr kumimoji="0" lang="en-US" sz="1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6400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is_empty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, </a:t>
            </a:r>
            <a: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srgbClr val="006400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gauge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, </a:t>
            </a:r>
            <a: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srgbClr val="006400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maximum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,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...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[Other features]</a:t>
            </a:r>
            <a: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 ...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AA-Constantia" panose="02030602050306030303" pitchFamily="18" charset="0"/>
              <a:ea typeface="+mn-ea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invariant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/>
            </a:r>
            <a:b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</a:br>
            <a:endParaRPr kumimoji="0" 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AA-Constantia" panose="02030602050306030303" pitchFamily="18" charset="0"/>
              <a:ea typeface="+mn-ea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	</a:t>
            </a:r>
            <a:r>
              <a:rPr kumimoji="0" lang="en-US" sz="1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6400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is_full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 = (</a:t>
            </a:r>
            <a: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srgbClr val="006400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gauge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 &gt;= 0.97 * </a:t>
            </a:r>
            <a: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srgbClr val="006400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maximum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)  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and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  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(</a:t>
            </a:r>
            <a: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srgbClr val="006400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gauge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 &lt;= 1.03 * </a:t>
            </a:r>
            <a: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srgbClr val="006400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maximum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AA-Constantia" panose="02030602050306030303" pitchFamily="18" charset="0"/>
              <a:ea typeface="+mn-ea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end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A-Constantia" panose="02030602050306030303" pitchFamily="18" charset="0"/>
              <a:ea typeface="+mn-ea"/>
              <a:cs typeface="Arial"/>
            </a:endParaRPr>
          </a:p>
        </p:txBody>
      </p:sp>
      <p:sp>
        <p:nvSpPr>
          <p:cNvPr id="18" name="Rounded Rectangular Callout 17"/>
          <p:cNvSpPr/>
          <p:nvPr/>
        </p:nvSpPr>
        <p:spPr bwMode="auto">
          <a:xfrm>
            <a:off x="4913624" y="2661314"/>
            <a:ext cx="1596788" cy="361666"/>
          </a:xfrm>
          <a:prstGeom prst="wedgeRoundRectCallout">
            <a:avLst>
              <a:gd name="adj1" fmla="val -133150"/>
              <a:gd name="adj2" fmla="val 172439"/>
              <a:gd name="adj3" fmla="val 16667"/>
            </a:avLst>
          </a:prstGeom>
          <a:solidFill>
            <a:srgbClr val="FFFFFF">
              <a:lumMod val="85000"/>
            </a:srgbClr>
          </a:solidFill>
          <a:ln w="19050" cap="flat" cmpd="sng" algn="ctr">
            <a:solidFill>
              <a:srgbClr val="993300"/>
            </a:solidFill>
            <a:prstDash val="solid"/>
            <a:round/>
            <a:headEnd type="stealth" w="lg" len="lg"/>
            <a:tailEnd type="stealth" w="lg" len="lg"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A-Constantia" panose="02030602050306030303" pitchFamily="18" charset="0"/>
                <a:cs typeface="Arial"/>
              </a:rPr>
              <a:t>Precondition</a:t>
            </a:r>
          </a:p>
        </p:txBody>
      </p:sp>
      <p:sp>
        <p:nvSpPr>
          <p:cNvPr id="19" name="Rounded Rectangular Callout 18"/>
          <p:cNvSpPr/>
          <p:nvPr/>
        </p:nvSpPr>
        <p:spPr bwMode="auto">
          <a:xfrm>
            <a:off x="5031905" y="4107975"/>
            <a:ext cx="2190466" cy="302525"/>
          </a:xfrm>
          <a:prstGeom prst="wedgeRoundRectCallout">
            <a:avLst>
              <a:gd name="adj1" fmla="val -109442"/>
              <a:gd name="adj2" fmla="val 30816"/>
              <a:gd name="adj3" fmla="val 16667"/>
            </a:avLst>
          </a:prstGeom>
          <a:solidFill>
            <a:srgbClr val="FFC000"/>
          </a:solidFill>
          <a:ln w="19050" cap="flat" cmpd="sng" algn="ctr">
            <a:solidFill>
              <a:srgbClr val="993300"/>
            </a:solidFill>
            <a:prstDash val="solid"/>
            <a:round/>
            <a:headEnd type="stealth" w="lg" len="lg"/>
            <a:tailEnd type="stealth" w="lg" len="lg"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AA-Constantia" panose="02030602050306030303" pitchFamily="18" charset="0"/>
                <a:cs typeface="Arial"/>
              </a:rPr>
              <a:t>Postcondition</a:t>
            </a:r>
          </a:p>
        </p:txBody>
      </p:sp>
      <p:sp>
        <p:nvSpPr>
          <p:cNvPr id="20" name="Rounded Rectangular Callout 19"/>
          <p:cNvSpPr/>
          <p:nvPr/>
        </p:nvSpPr>
        <p:spPr bwMode="auto">
          <a:xfrm>
            <a:off x="6171070" y="4934456"/>
            <a:ext cx="2190466" cy="338919"/>
          </a:xfrm>
          <a:prstGeom prst="wedgeRoundRectCallout">
            <a:avLst>
              <a:gd name="adj1" fmla="val -65827"/>
              <a:gd name="adj2" fmla="val 185150"/>
              <a:gd name="adj3" fmla="val 16667"/>
            </a:avLst>
          </a:prstGeom>
          <a:solidFill>
            <a:srgbClr val="FFFF00"/>
          </a:solidFill>
          <a:ln w="19050" cap="flat" cmpd="sng" algn="ctr">
            <a:solidFill>
              <a:srgbClr val="993300"/>
            </a:solidFill>
            <a:prstDash val="solid"/>
            <a:round/>
            <a:headEnd type="stealth" w="lg" len="lg"/>
            <a:tailEnd type="stealth" w="lg" len="lg"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AA-Constantia" panose="02030602050306030303" pitchFamily="18" charset="0"/>
                <a:cs typeface="Arial"/>
              </a:rPr>
              <a:t>Class invariant</a:t>
            </a:r>
          </a:p>
        </p:txBody>
      </p:sp>
      <p:sp>
        <p:nvSpPr>
          <p:cNvPr id="21" name="Rounded Rectangular Callout 20"/>
          <p:cNvSpPr/>
          <p:nvPr/>
        </p:nvSpPr>
        <p:spPr bwMode="auto">
          <a:xfrm>
            <a:off x="4900578" y="3502925"/>
            <a:ext cx="3441510" cy="302525"/>
          </a:xfrm>
          <a:prstGeom prst="wedgeRoundRectCallout">
            <a:avLst>
              <a:gd name="adj1" fmla="val -125012"/>
              <a:gd name="adj2" fmla="val 64651"/>
              <a:gd name="adj3" fmla="val 16667"/>
            </a:avLst>
          </a:prstGeom>
          <a:solidFill>
            <a:srgbClr val="2D2D8A">
              <a:lumMod val="20000"/>
              <a:lumOff val="80000"/>
            </a:srgbClr>
          </a:solidFill>
          <a:ln w="19050" cap="flat" cmpd="sng" algn="ctr">
            <a:solidFill>
              <a:srgbClr val="993300"/>
            </a:solidFill>
            <a:prstDash val="solid"/>
            <a:round/>
            <a:headEnd type="stealth" w="lg" len="lg"/>
            <a:tailEnd type="stealth" w="lg" len="lg"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A-Constantia" panose="02030602050306030303" pitchFamily="18" charset="0"/>
                <a:cs typeface="Arial"/>
              </a:rPr>
              <a:t>Specified, not implemented</a:t>
            </a:r>
          </a:p>
        </p:txBody>
      </p:sp>
    </p:spTree>
    <p:extLst>
      <p:ext uri="{BB962C8B-B14F-4D97-AF65-F5344CB8AC3E}">
        <p14:creationId xmlns:p14="http://schemas.microsoft.com/office/powerpoint/2010/main" val="158897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O-O requirements analysis is not</a:t>
            </a:r>
          </a:p>
        </p:txBody>
      </p:sp>
      <p:sp>
        <p:nvSpPr>
          <p:cNvPr id="1734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Use cases</a:t>
            </a:r>
          </a:p>
          <a:p>
            <a:endParaRPr lang="en-US" noProof="0" dirty="0"/>
          </a:p>
          <a:p>
            <a:r>
              <a:rPr lang="en-US" noProof="0" dirty="0"/>
              <a:t>(Not appropriate as requirements statement mechanism)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r>
              <a:rPr lang="en-US" noProof="0" dirty="0"/>
              <a:t>Use cases are to requirements what tests are to specification and design</a:t>
            </a:r>
          </a:p>
        </p:txBody>
      </p:sp>
    </p:spTree>
    <p:extLst>
      <p:ext uri="{BB962C8B-B14F-4D97-AF65-F5344CB8AC3E}">
        <p14:creationId xmlns:p14="http://schemas.microsoft.com/office/powerpoint/2010/main" val="38000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the waterfall: division of labor</a:t>
            </a:r>
            <a:endParaRPr lang="en-US" noProof="0" dirty="0"/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3563938" y="963608"/>
            <a:ext cx="2087562" cy="120032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 err="1" smtClean="0">
                <a:solidFill>
                  <a:srgbClr val="000000"/>
                </a:solidFill>
                <a:latin typeface="AA-Constantia" panose="02030602050306030303" pitchFamily="18" charset="0"/>
                <a:cs typeface="Arial"/>
              </a:rPr>
              <a:t>RequirementsAnalysts</a:t>
            </a:r>
            <a:r>
              <a:rPr lang="en-US" sz="2400" dirty="0" smtClean="0">
                <a:solidFill>
                  <a:srgbClr val="000000"/>
                </a:solidFill>
                <a:latin typeface="AA-Constantia" panose="02030602050306030303" pitchFamily="18" charset="0"/>
                <a:cs typeface="Arial"/>
              </a:rPr>
              <a:t>, consultants</a:t>
            </a:r>
            <a:endParaRPr lang="en-US" sz="2400" dirty="0">
              <a:solidFill>
                <a:srgbClr val="000000"/>
              </a:solidFill>
              <a:latin typeface="AA-Constantia" panose="02030602050306030303" pitchFamily="18" charset="0"/>
              <a:cs typeface="Arial"/>
            </a:endParaRP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3563938" y="2658160"/>
            <a:ext cx="2087562" cy="457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AA-Constantia" panose="02030602050306030303" pitchFamily="18" charset="0"/>
                <a:cs typeface="Arial"/>
              </a:rPr>
              <a:t>Designers</a:t>
            </a: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3563938" y="3594785"/>
            <a:ext cx="2087562" cy="457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AA-Constantia" panose="02030602050306030303" pitchFamily="18" charset="0"/>
                <a:cs typeface="Arial"/>
              </a:rPr>
              <a:t>Implementers</a:t>
            </a:r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3563938" y="4529823"/>
            <a:ext cx="2087562" cy="457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AA-Constantia" panose="02030602050306030303" pitchFamily="18" charset="0"/>
                <a:cs typeface="Arial"/>
              </a:rPr>
              <a:t>Testers</a:t>
            </a: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3563938" y="5466448"/>
            <a:ext cx="2087562" cy="457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AA-Constantia" panose="02030602050306030303" pitchFamily="18" charset="0"/>
                <a:cs typeface="Arial"/>
              </a:rPr>
              <a:t>Customers</a:t>
            </a:r>
          </a:p>
        </p:txBody>
      </p:sp>
      <p:sp>
        <p:nvSpPr>
          <p:cNvPr id="28" name="Line 8"/>
          <p:cNvSpPr>
            <a:spLocks noChangeShapeType="1"/>
          </p:cNvSpPr>
          <p:nvPr/>
        </p:nvSpPr>
        <p:spPr bwMode="auto">
          <a:xfrm>
            <a:off x="4572000" y="2170798"/>
            <a:ext cx="0" cy="431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A-Constantia" panose="02030602050306030303" pitchFamily="18" charset="0"/>
              <a:cs typeface="Arial"/>
            </a:endParaRPr>
          </a:p>
        </p:txBody>
      </p:sp>
      <p:sp>
        <p:nvSpPr>
          <p:cNvPr id="29" name="Line 9"/>
          <p:cNvSpPr>
            <a:spLocks noChangeShapeType="1"/>
          </p:cNvSpPr>
          <p:nvPr/>
        </p:nvSpPr>
        <p:spPr bwMode="auto">
          <a:xfrm>
            <a:off x="4572000" y="3161398"/>
            <a:ext cx="0" cy="431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A-Constantia" panose="02030602050306030303" pitchFamily="18" charset="0"/>
              <a:cs typeface="Arial"/>
            </a:endParaRPr>
          </a:p>
        </p:txBody>
      </p:sp>
      <p:sp>
        <p:nvSpPr>
          <p:cNvPr id="30" name="Line 10"/>
          <p:cNvSpPr>
            <a:spLocks noChangeShapeType="1"/>
          </p:cNvSpPr>
          <p:nvPr/>
        </p:nvSpPr>
        <p:spPr bwMode="auto">
          <a:xfrm>
            <a:off x="4572000" y="4098023"/>
            <a:ext cx="0" cy="431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A-Constantia" panose="02030602050306030303" pitchFamily="18" charset="0"/>
              <a:cs typeface="Arial"/>
            </a:endParaRPr>
          </a:p>
        </p:txBody>
      </p:sp>
      <p:sp>
        <p:nvSpPr>
          <p:cNvPr id="31" name="Line 11"/>
          <p:cNvSpPr>
            <a:spLocks noChangeShapeType="1"/>
          </p:cNvSpPr>
          <p:nvPr/>
        </p:nvSpPr>
        <p:spPr bwMode="auto">
          <a:xfrm>
            <a:off x="4572000" y="5034648"/>
            <a:ext cx="0" cy="431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A-Constantia" panose="02030602050306030303" pitchFamily="18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893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The mathematical basis: abstract </a:t>
            </a:r>
            <a:r>
              <a:rPr lang="en-US" noProof="0" dirty="0"/>
              <a:t>d</a:t>
            </a:r>
            <a:r>
              <a:rPr lang="en-US" noProof="0" dirty="0" smtClean="0"/>
              <a:t>ata </a:t>
            </a:r>
            <a:r>
              <a:rPr lang="en-US" noProof="0" dirty="0"/>
              <a:t>t</a:t>
            </a:r>
            <a:r>
              <a:rPr lang="en-US" noProof="0" dirty="0" smtClean="0"/>
              <a:t>ypes</a:t>
            </a:r>
            <a:endParaRPr lang="en-US" noProof="0" dirty="0"/>
          </a:p>
        </p:txBody>
      </p:sp>
      <p:sp>
        <p:nvSpPr>
          <p:cNvPr id="69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A formal way of describing </a:t>
            </a:r>
            <a:r>
              <a:rPr lang="en-US" noProof="0" dirty="0" smtClean="0"/>
              <a:t>object structures</a:t>
            </a:r>
            <a:endParaRPr lang="en-US" noProof="0" dirty="0"/>
          </a:p>
          <a:p>
            <a:r>
              <a:rPr lang="en-US" noProof="0" dirty="0"/>
              <a:t>Benefits:</a:t>
            </a:r>
          </a:p>
          <a:p>
            <a:pPr lvl="1"/>
            <a:r>
              <a:rPr lang="en-US" noProof="0" dirty="0"/>
              <a:t>Modular, precise description of a wide range of problems</a:t>
            </a:r>
          </a:p>
          <a:p>
            <a:pPr lvl="1"/>
            <a:r>
              <a:rPr lang="en-US" noProof="0" dirty="0"/>
              <a:t>Enables proofs</a:t>
            </a:r>
          </a:p>
          <a:p>
            <a:pPr lvl="1"/>
            <a:r>
              <a:rPr lang="en-US" noProof="0" dirty="0"/>
              <a:t>Basis for object technology</a:t>
            </a:r>
          </a:p>
          <a:p>
            <a:pPr lvl="1"/>
            <a:r>
              <a:rPr lang="en-US" noProof="0" dirty="0"/>
              <a:t>Basis for object-oriented requirements</a:t>
            </a:r>
          </a:p>
        </p:txBody>
      </p:sp>
    </p:spTree>
    <p:extLst>
      <p:ext uri="{BB962C8B-B14F-4D97-AF65-F5344CB8AC3E}">
        <p14:creationId xmlns:p14="http://schemas.microsoft.com/office/powerpoint/2010/main" val="429488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smtClean="0"/>
              <a:t>What are </a:t>
            </a:r>
            <a:r>
              <a:rPr lang="en-US" noProof="0" dirty="0" smtClean="0"/>
              <a:t>object-oriented requirements?</a:t>
            </a:r>
          </a:p>
        </p:txBody>
      </p:sp>
      <p:sp>
        <p:nvSpPr>
          <p:cNvPr id="962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>
              <a:buFont typeface="Wingdings" panose="05000000000000000000" pitchFamily="2" charset="2"/>
              <a:buChar char="§"/>
            </a:pPr>
            <a:r>
              <a:rPr lang="en-US" b="1" noProof="0" dirty="0" smtClean="0">
                <a:solidFill>
                  <a:srgbClr val="993300"/>
                </a:solidFill>
              </a:rPr>
              <a:t>Classes</a:t>
            </a:r>
            <a:r>
              <a:rPr lang="en-US" noProof="0" dirty="0" smtClean="0"/>
              <a:t> around object types (not just physical objects but also important concepts of the application domain)</a:t>
            </a:r>
          </a:p>
          <a:p>
            <a:pPr marL="342900" indent="-342900" eaLnBrk="1" hangingPunct="1">
              <a:buFont typeface="Wingdings" panose="05000000000000000000" pitchFamily="2" charset="2"/>
              <a:buChar char="§"/>
            </a:pPr>
            <a:r>
              <a:rPr lang="en-US" b="1" noProof="0" dirty="0" smtClean="0">
                <a:solidFill>
                  <a:srgbClr val="993300"/>
                </a:solidFill>
              </a:rPr>
              <a:t>Abstract Data Types</a:t>
            </a:r>
            <a:r>
              <a:rPr lang="en-US" noProof="0" dirty="0" smtClean="0"/>
              <a:t> approach</a:t>
            </a:r>
          </a:p>
          <a:p>
            <a:pPr marL="342900" indent="-342900" eaLnBrk="1" hangingPunct="1">
              <a:buFont typeface="Wingdings" panose="05000000000000000000" pitchFamily="2" charset="2"/>
              <a:buChar char="§"/>
            </a:pPr>
            <a:r>
              <a:rPr lang="en-US" b="1" noProof="0" dirty="0" smtClean="0">
                <a:solidFill>
                  <a:srgbClr val="993300"/>
                </a:solidFill>
              </a:rPr>
              <a:t>Deferred</a:t>
            </a:r>
            <a:r>
              <a:rPr lang="en-US" noProof="0" dirty="0" smtClean="0"/>
              <a:t> classes and features</a:t>
            </a:r>
          </a:p>
          <a:p>
            <a:pPr marL="342900" indent="-342900" eaLnBrk="1" hangingPunct="1">
              <a:buFont typeface="Wingdings" panose="05000000000000000000" pitchFamily="2" charset="2"/>
              <a:buChar char="§"/>
            </a:pPr>
            <a:r>
              <a:rPr lang="en-US" noProof="0" dirty="0" smtClean="0"/>
              <a:t>Inter-component relations: “</a:t>
            </a:r>
            <a:r>
              <a:rPr lang="en-US" b="1" noProof="0" dirty="0" smtClean="0">
                <a:solidFill>
                  <a:srgbClr val="993300"/>
                </a:solidFill>
              </a:rPr>
              <a:t>client</a:t>
            </a:r>
            <a:r>
              <a:rPr lang="en-US" noProof="0" dirty="0" smtClean="0"/>
              <a:t>” and inheritance</a:t>
            </a:r>
          </a:p>
          <a:p>
            <a:pPr marL="342900" indent="-342900" eaLnBrk="1" hangingPunct="1">
              <a:buFont typeface="Wingdings" panose="05000000000000000000" pitchFamily="2" charset="2"/>
              <a:buChar char="§"/>
            </a:pPr>
            <a:r>
              <a:rPr lang="en-US" noProof="0" dirty="0" smtClean="0"/>
              <a:t>Distinction between </a:t>
            </a:r>
            <a:r>
              <a:rPr lang="en-US" b="1" noProof="0" dirty="0" smtClean="0">
                <a:solidFill>
                  <a:srgbClr val="993300"/>
                </a:solidFill>
              </a:rPr>
              <a:t>reference</a:t>
            </a:r>
            <a:r>
              <a:rPr lang="en-US" noProof="0" dirty="0" smtClean="0"/>
              <a:t> and </a:t>
            </a:r>
            <a:r>
              <a:rPr lang="en-US" b="1" noProof="0" dirty="0" smtClean="0">
                <a:solidFill>
                  <a:srgbClr val="993300"/>
                </a:solidFill>
              </a:rPr>
              <a:t>expanded</a:t>
            </a:r>
            <a:r>
              <a:rPr lang="en-US" noProof="0" dirty="0" smtClean="0"/>
              <a:t> clients</a:t>
            </a:r>
          </a:p>
          <a:p>
            <a:pPr marL="342900" indent="-342900" eaLnBrk="1" hangingPunct="1">
              <a:buFont typeface="Wingdings" panose="05000000000000000000" pitchFamily="2" charset="2"/>
              <a:buChar char="§"/>
            </a:pPr>
            <a:r>
              <a:rPr lang="en-US" b="1" noProof="0" dirty="0" smtClean="0">
                <a:solidFill>
                  <a:srgbClr val="993300"/>
                </a:solidFill>
              </a:rPr>
              <a:t>Inheritance</a:t>
            </a:r>
            <a:r>
              <a:rPr lang="en-US" noProof="0" dirty="0" smtClean="0"/>
              <a:t> — single, multiple and repeated for classification.</a:t>
            </a:r>
          </a:p>
          <a:p>
            <a:pPr marL="342900" indent="-342900" eaLnBrk="1" hangingPunct="1">
              <a:buFont typeface="Wingdings" panose="05000000000000000000" pitchFamily="2" charset="2"/>
              <a:buChar char="§"/>
            </a:pPr>
            <a:r>
              <a:rPr lang="en-US" b="1" noProof="0" dirty="0" smtClean="0">
                <a:solidFill>
                  <a:srgbClr val="993300"/>
                </a:solidFill>
              </a:rPr>
              <a:t>Contracts</a:t>
            </a:r>
            <a:r>
              <a:rPr lang="en-US" noProof="0" dirty="0" smtClean="0"/>
              <a:t> to capture the </a:t>
            </a:r>
            <a:r>
              <a:rPr lang="en-US" i="1" noProof="0" dirty="0" smtClean="0"/>
              <a:t>semantics</a:t>
            </a:r>
            <a:r>
              <a:rPr lang="en-US" noProof="0" dirty="0" smtClean="0"/>
              <a:t> of systems: properties other than structural. </a:t>
            </a:r>
          </a:p>
          <a:p>
            <a:pPr marL="342900" indent="-342900" eaLnBrk="1" hangingPunct="1">
              <a:buFont typeface="Wingdings" panose="05000000000000000000" pitchFamily="2" charset="2"/>
              <a:buChar char="§"/>
            </a:pPr>
            <a:r>
              <a:rPr lang="en-US" b="1" noProof="0" dirty="0" smtClean="0">
                <a:solidFill>
                  <a:srgbClr val="993300"/>
                </a:solidFill>
              </a:rPr>
              <a:t>Libraries</a:t>
            </a:r>
            <a:r>
              <a:rPr lang="en-US" noProof="0" dirty="0" smtClean="0"/>
              <a:t> of reusable classes</a:t>
            </a:r>
          </a:p>
          <a:p>
            <a:pPr eaLnBrk="1" hangingPunct="1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97039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O-O analysis</a:t>
            </a:r>
          </a:p>
        </p:txBody>
      </p:sp>
      <p:sp>
        <p:nvSpPr>
          <p:cNvPr id="972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noProof="0" dirty="0" smtClean="0"/>
              <a:t>Same benefits as O-O programming, in particular extendibility and reusability</a:t>
            </a:r>
          </a:p>
          <a:p>
            <a:pPr marL="0" indent="0" eaLnBrk="1" hangingPunct="1"/>
            <a:endParaRPr lang="en-US" noProof="0" dirty="0" smtClean="0"/>
          </a:p>
          <a:p>
            <a:pPr marL="0" indent="0" eaLnBrk="1" hangingPunct="1"/>
            <a:r>
              <a:rPr lang="en-US" noProof="0" dirty="0" smtClean="0"/>
              <a:t>Direct modeling of the problem domain</a:t>
            </a:r>
          </a:p>
          <a:p>
            <a:pPr marL="0" indent="0" eaLnBrk="1" hangingPunct="1"/>
            <a:endParaRPr lang="en-US" noProof="0" dirty="0" smtClean="0"/>
          </a:p>
          <a:p>
            <a:pPr marL="0" indent="0" eaLnBrk="1" hangingPunct="1"/>
            <a:r>
              <a:rPr lang="en-US" noProof="0" dirty="0" smtClean="0"/>
              <a:t>Seamlessness and reversibility with the continuation of the project (design, implementation, maintenance)</a:t>
            </a:r>
          </a:p>
          <a:p>
            <a:pPr marL="0" indent="0" eaLnBrk="1" hangingPunct="1"/>
            <a:endParaRPr lang="en-US" noProof="0" dirty="0" smtClean="0"/>
          </a:p>
          <a:p>
            <a:pPr marL="0" indent="0" eaLnBrk="1" hangingPunct="1"/>
            <a:r>
              <a:rPr lang="en-US" noProof="0" dirty="0" smtClean="0"/>
              <a:t>To be continued: we need abstract data types before continuing the discussion of O-O analysis. See lecture 3.</a:t>
            </a:r>
          </a:p>
        </p:txBody>
      </p:sp>
    </p:spTree>
    <p:extLst>
      <p:ext uri="{BB962C8B-B14F-4D97-AF65-F5344CB8AC3E}">
        <p14:creationId xmlns:p14="http://schemas.microsoft.com/office/powerpoint/2010/main" val="376610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4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Analysis classes</a:t>
            </a: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323850" y="981075"/>
            <a:ext cx="8424863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400">
                <a:solidFill>
                  <a:srgbClr val="3333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8B0000"/>
              </a:buClr>
              <a:buSzPct val="80000"/>
              <a:buFont typeface="Wingdings" pitchFamily="2" charset="2"/>
              <a:buChar char="Ø"/>
              <a:defRPr sz="2400">
                <a:solidFill>
                  <a:srgbClr val="3333FF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rgbClr val="3333FF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rgbClr val="3333FF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rgbClr val="3333FF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rgbClr val="3333FF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rgbClr val="3333FF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rgbClr val="3333FF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rgbClr val="3333FF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deferred class</a:t>
            </a:r>
            <a: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/>
            </a:r>
            <a:b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</a:br>
            <a: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	</a:t>
            </a:r>
            <a: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VAT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AA-Constantia" panose="02030602050306030303" pitchFamily="18" charset="0"/>
              <a:ea typeface="+mn-ea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inherit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/>
            </a:r>
            <a:b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</a:br>
            <a:endParaRPr kumimoji="0" 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AA-Constantia" panose="02030602050306030303" pitchFamily="18" charset="0"/>
              <a:ea typeface="+mn-ea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	</a:t>
            </a:r>
            <a: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TANK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		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AA-Constantia" panose="02030602050306030303" pitchFamily="18" charset="0"/>
              <a:ea typeface="+mn-ea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feature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/>
            </a:r>
            <a:b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</a:br>
            <a:endParaRPr kumimoji="0" 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AA-Constantia" panose="02030602050306030303" pitchFamily="18" charset="0"/>
              <a:ea typeface="+mn-ea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	</a:t>
            </a:r>
            <a:r>
              <a:rPr kumimoji="0" lang="en-US" sz="1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6400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in_valve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, </a:t>
            </a:r>
            <a:r>
              <a:rPr kumimoji="0" lang="en-US" sz="1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6400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out_valve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: </a:t>
            </a:r>
            <a: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VALVE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/>
            </a:r>
            <a:b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</a:b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	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	</a:t>
            </a:r>
            <a: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srgbClr val="006400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fill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 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is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/>
            </a:r>
            <a:b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</a:b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		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-- Fill the vat.</a:t>
            </a:r>
            <a:endParaRPr kumimoji="0" lang="en-US" sz="1400" b="0" i="1" u="none" strike="noStrike" kern="0" cap="none" spc="0" normalizeH="0" baseline="0" noProof="0" dirty="0" smtClean="0">
              <a:ln>
                <a:noFill/>
              </a:ln>
              <a:solidFill>
                <a:srgbClr val="993300"/>
              </a:solidFill>
              <a:effectLst/>
              <a:uLnTx/>
              <a:uFillTx/>
              <a:latin typeface="AA-Constantia" panose="02030602050306030303" pitchFamily="18" charset="0"/>
              <a:ea typeface="+mn-ea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		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require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/>
            </a:r>
            <a:b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</a:b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		</a:t>
            </a:r>
            <a:r>
              <a:rPr kumimoji="0" lang="en-US" sz="1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6400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in_valve</a:t>
            </a:r>
            <a:r>
              <a:rPr kumimoji="0" lang="en-US" sz="1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.</a:t>
            </a:r>
            <a:r>
              <a:rPr kumimoji="0" lang="en-US" sz="1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6400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open</a:t>
            </a:r>
            <a:endParaRPr kumimoji="0" lang="en-US" sz="1400" b="0" i="1" u="none" strike="noStrike" kern="0" cap="none" spc="0" normalizeH="0" baseline="0" noProof="0" dirty="0" smtClean="0">
              <a:ln>
                <a:noFill/>
              </a:ln>
              <a:solidFill>
                <a:srgbClr val="006400"/>
              </a:solidFill>
              <a:effectLst/>
              <a:uLnTx/>
              <a:uFillTx/>
              <a:latin typeface="AA-Constantia" panose="02030602050306030303" pitchFamily="18" charset="0"/>
              <a:ea typeface="+mn-ea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			</a:t>
            </a:r>
            <a:r>
              <a:rPr kumimoji="0" lang="en-US" sz="1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6400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out_valve</a:t>
            </a:r>
            <a:r>
              <a:rPr kumimoji="0" lang="en-US" sz="1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.</a:t>
            </a:r>
            <a:r>
              <a:rPr kumimoji="0" lang="en-US" sz="1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6400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closed</a:t>
            </a:r>
            <a:endParaRPr kumimoji="0" lang="en-US" sz="1400" b="0" i="1" u="none" strike="noStrike" kern="0" cap="none" spc="0" normalizeH="0" baseline="0" noProof="0" dirty="0" smtClean="0">
              <a:ln>
                <a:noFill/>
              </a:ln>
              <a:solidFill>
                <a:srgbClr val="006400"/>
              </a:solidFill>
              <a:effectLst/>
              <a:uLnTx/>
              <a:uFillTx/>
              <a:latin typeface="AA-Constantia" panose="02030602050306030303" pitchFamily="18" charset="0"/>
              <a:ea typeface="+mn-ea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		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deferred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/>
            </a:r>
            <a:b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</a:b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	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ensure</a:t>
            </a:r>
            <a: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/>
            </a:r>
            <a:b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</a:br>
            <a: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		</a:t>
            </a:r>
            <a:r>
              <a:rPr kumimoji="0" lang="en-US" sz="1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6400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in_valve</a:t>
            </a:r>
            <a:r>
              <a:rPr kumimoji="0" lang="en-US" sz="1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.</a:t>
            </a:r>
            <a:r>
              <a:rPr kumimoji="0" lang="en-US" sz="1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6400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closed</a:t>
            </a:r>
            <a:endParaRPr kumimoji="0" lang="en-US" sz="1400" b="0" i="1" u="none" strike="noStrike" kern="0" cap="none" spc="0" normalizeH="0" baseline="0" noProof="0" dirty="0" smtClean="0">
              <a:ln>
                <a:noFill/>
              </a:ln>
              <a:solidFill>
                <a:srgbClr val="006400"/>
              </a:solidFill>
              <a:effectLst/>
              <a:uLnTx/>
              <a:uFillTx/>
              <a:latin typeface="AA-Constantia" panose="02030602050306030303" pitchFamily="18" charset="0"/>
              <a:ea typeface="+mn-ea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			</a:t>
            </a:r>
            <a:r>
              <a:rPr kumimoji="0" lang="en-US" sz="1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6400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out_valve</a:t>
            </a:r>
            <a:r>
              <a:rPr kumimoji="0" lang="en-US" sz="1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.</a:t>
            </a:r>
            <a:r>
              <a:rPr kumimoji="0" lang="en-US" sz="1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6400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closed</a:t>
            </a:r>
            <a:endParaRPr kumimoji="0" lang="en-US" sz="1400" b="0" i="1" u="none" strike="noStrike" kern="0" cap="none" spc="0" normalizeH="0" baseline="0" noProof="0" dirty="0" smtClean="0">
              <a:ln>
                <a:noFill/>
              </a:ln>
              <a:solidFill>
                <a:srgbClr val="006400"/>
              </a:solidFill>
              <a:effectLst/>
              <a:uLnTx/>
              <a:uFillTx/>
              <a:latin typeface="AA-Constantia" panose="02030602050306030303" pitchFamily="18" charset="0"/>
              <a:ea typeface="+mn-ea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			</a:t>
            </a:r>
            <a:r>
              <a:rPr kumimoji="0" lang="en-US" sz="1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6400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is_full</a:t>
            </a:r>
            <a:endParaRPr kumimoji="0" lang="en-US" sz="1400" b="1" i="1" u="none" strike="noStrike" kern="0" cap="none" spc="0" normalizeH="0" baseline="0" noProof="0" dirty="0" smtClean="0">
              <a:ln>
                <a:noFill/>
              </a:ln>
              <a:solidFill>
                <a:srgbClr val="006400"/>
              </a:solidFill>
              <a:effectLst/>
              <a:uLnTx/>
              <a:uFillTx/>
              <a:latin typeface="AA-Constantia" panose="02030602050306030303" pitchFamily="18" charset="0"/>
              <a:ea typeface="+mn-ea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		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end</a:t>
            </a:r>
            <a:endParaRPr kumimoji="0" lang="en-US" sz="1400" b="1" i="1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A-Constantia" panose="02030602050306030303" pitchFamily="18" charset="0"/>
              <a:ea typeface="+mn-ea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AA-Constantia" panose="02030602050306030303" pitchFamily="18" charset="0"/>
              <a:ea typeface="+mn-ea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	</a:t>
            </a:r>
            <a: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srgbClr val="006400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empty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, </a:t>
            </a:r>
            <a:r>
              <a:rPr kumimoji="0" lang="en-US" sz="1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6400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is_full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, </a:t>
            </a:r>
            <a:r>
              <a:rPr kumimoji="0" lang="en-US" sz="1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6400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is_empty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, </a:t>
            </a:r>
            <a: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srgbClr val="006400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gauge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, </a:t>
            </a:r>
            <a: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srgbClr val="006400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maximum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,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...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[Other features]</a:t>
            </a:r>
            <a: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 ...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AA-Constantia" panose="02030602050306030303" pitchFamily="18" charset="0"/>
              <a:ea typeface="+mn-ea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invariant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/>
            </a:r>
            <a:b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</a:br>
            <a:endParaRPr kumimoji="0" 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AA-Constantia" panose="02030602050306030303" pitchFamily="18" charset="0"/>
              <a:ea typeface="+mn-ea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	</a:t>
            </a:r>
            <a:r>
              <a:rPr kumimoji="0" lang="en-US" sz="1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6400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is_full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 = (</a:t>
            </a:r>
            <a: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srgbClr val="006400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gauge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 &gt;= 0.97 * </a:t>
            </a:r>
            <a: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srgbClr val="006400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maximum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)  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and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  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(</a:t>
            </a:r>
            <a: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srgbClr val="006400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gauge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 &lt;= 1.03 * </a:t>
            </a:r>
            <a: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srgbClr val="006400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maximum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AA-Constantia" panose="02030602050306030303" pitchFamily="18" charset="0"/>
              <a:ea typeface="+mn-ea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end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A-Constantia" panose="02030602050306030303" pitchFamily="18" charset="0"/>
              <a:ea typeface="+mn-ea"/>
              <a:cs typeface="Arial"/>
            </a:endParaRPr>
          </a:p>
        </p:txBody>
      </p:sp>
      <p:sp>
        <p:nvSpPr>
          <p:cNvPr id="18" name="Rounded Rectangular Callout 17"/>
          <p:cNvSpPr/>
          <p:nvPr/>
        </p:nvSpPr>
        <p:spPr bwMode="auto">
          <a:xfrm>
            <a:off x="4883624" y="2616579"/>
            <a:ext cx="1596788" cy="361666"/>
          </a:xfrm>
          <a:prstGeom prst="wedgeRoundRectCallout">
            <a:avLst>
              <a:gd name="adj1" fmla="val -133150"/>
              <a:gd name="adj2" fmla="val 172439"/>
              <a:gd name="adj3" fmla="val 16667"/>
            </a:avLst>
          </a:prstGeom>
          <a:solidFill>
            <a:srgbClr val="FFFFFF">
              <a:lumMod val="85000"/>
            </a:srgbClr>
          </a:solidFill>
          <a:ln w="19050" cap="flat" cmpd="sng" algn="ctr">
            <a:solidFill>
              <a:srgbClr val="993300"/>
            </a:solidFill>
            <a:prstDash val="solid"/>
            <a:round/>
            <a:headEnd type="stealth" w="lg" len="lg"/>
            <a:tailEnd type="stealth" w="lg" len="lg"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A-Constantia" panose="02030602050306030303" pitchFamily="18" charset="0"/>
                <a:cs typeface="Arial"/>
              </a:rPr>
              <a:t>Precondition</a:t>
            </a:r>
          </a:p>
        </p:txBody>
      </p:sp>
      <p:sp>
        <p:nvSpPr>
          <p:cNvPr id="19" name="Rounded Rectangular Callout 18"/>
          <p:cNvSpPr/>
          <p:nvPr/>
        </p:nvSpPr>
        <p:spPr bwMode="auto">
          <a:xfrm>
            <a:off x="5048914" y="4178867"/>
            <a:ext cx="2190466" cy="302525"/>
          </a:xfrm>
          <a:prstGeom prst="wedgeRoundRectCallout">
            <a:avLst>
              <a:gd name="adj1" fmla="val -109442"/>
              <a:gd name="adj2" fmla="val 30816"/>
              <a:gd name="adj3" fmla="val 16667"/>
            </a:avLst>
          </a:prstGeom>
          <a:solidFill>
            <a:srgbClr val="FFC000"/>
          </a:solidFill>
          <a:ln w="19050" cap="flat" cmpd="sng" algn="ctr">
            <a:solidFill>
              <a:srgbClr val="993300"/>
            </a:solidFill>
            <a:prstDash val="solid"/>
            <a:round/>
            <a:headEnd type="stealth" w="lg" len="lg"/>
            <a:tailEnd type="stealth" w="lg" len="lg"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AA-Constantia" panose="02030602050306030303" pitchFamily="18" charset="0"/>
                <a:cs typeface="Arial"/>
              </a:rPr>
              <a:t>Postcondition</a:t>
            </a:r>
          </a:p>
        </p:txBody>
      </p:sp>
      <p:sp>
        <p:nvSpPr>
          <p:cNvPr id="20" name="Rounded Rectangular Callout 19"/>
          <p:cNvSpPr/>
          <p:nvPr/>
        </p:nvSpPr>
        <p:spPr bwMode="auto">
          <a:xfrm>
            <a:off x="6604379" y="4910920"/>
            <a:ext cx="2190466" cy="338919"/>
          </a:xfrm>
          <a:prstGeom prst="wedgeRoundRectCallout">
            <a:avLst>
              <a:gd name="adj1" fmla="val -65827"/>
              <a:gd name="adj2" fmla="val 185150"/>
              <a:gd name="adj3" fmla="val 16667"/>
            </a:avLst>
          </a:prstGeom>
          <a:solidFill>
            <a:srgbClr val="FFFF00"/>
          </a:solidFill>
          <a:ln w="19050" cap="flat" cmpd="sng" algn="ctr">
            <a:solidFill>
              <a:srgbClr val="993300"/>
            </a:solidFill>
            <a:prstDash val="solid"/>
            <a:round/>
            <a:headEnd type="stealth" w="lg" len="lg"/>
            <a:tailEnd type="stealth" w="lg" len="lg"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AA-Constantia" panose="02030602050306030303" pitchFamily="18" charset="0"/>
                <a:cs typeface="Arial"/>
              </a:rPr>
              <a:t>Class invariant</a:t>
            </a:r>
          </a:p>
        </p:txBody>
      </p:sp>
      <p:sp>
        <p:nvSpPr>
          <p:cNvPr id="21" name="Rounded Rectangular Callout 20"/>
          <p:cNvSpPr/>
          <p:nvPr/>
        </p:nvSpPr>
        <p:spPr bwMode="auto">
          <a:xfrm>
            <a:off x="4883624" y="3502925"/>
            <a:ext cx="3441510" cy="302525"/>
          </a:xfrm>
          <a:prstGeom prst="wedgeRoundRectCallout">
            <a:avLst>
              <a:gd name="adj1" fmla="val -125012"/>
              <a:gd name="adj2" fmla="val 64651"/>
              <a:gd name="adj3" fmla="val 16667"/>
            </a:avLst>
          </a:prstGeom>
          <a:solidFill>
            <a:srgbClr val="2D2D8A">
              <a:lumMod val="20000"/>
              <a:lumOff val="80000"/>
            </a:srgbClr>
          </a:solidFill>
          <a:ln w="19050" cap="flat" cmpd="sng" algn="ctr">
            <a:solidFill>
              <a:srgbClr val="993300"/>
            </a:solidFill>
            <a:prstDash val="solid"/>
            <a:round/>
            <a:headEnd type="stealth" w="lg" len="lg"/>
            <a:tailEnd type="stealth" w="lg" len="lg"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A-Constantia" panose="02030602050306030303" pitchFamily="18" charset="0"/>
                <a:cs typeface="Arial"/>
              </a:rPr>
              <a:t>Specified, not implemented</a:t>
            </a:r>
          </a:p>
        </p:txBody>
      </p:sp>
    </p:spTree>
    <p:extLst>
      <p:ext uri="{BB962C8B-B14F-4D97-AF65-F5344CB8AC3E}">
        <p14:creationId xmlns:p14="http://schemas.microsoft.com/office/powerpoint/2010/main" val="271064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Television station example</a:t>
            </a:r>
          </a:p>
        </p:txBody>
      </p:sp>
      <p:sp>
        <p:nvSpPr>
          <p:cNvPr id="1728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b="1" noProof="0" dirty="0"/>
          </a:p>
          <a:p>
            <a:endParaRPr lang="en-US" b="1" noProof="0" dirty="0"/>
          </a:p>
          <a:p>
            <a:r>
              <a:rPr lang="en-US" b="1" noProof="0" dirty="0">
                <a:solidFill>
                  <a:srgbClr val="002060"/>
                </a:solidFill>
              </a:rPr>
              <a:t>class</a:t>
            </a:r>
            <a:r>
              <a:rPr lang="en-US" b="1" noProof="0" dirty="0"/>
              <a:t> </a:t>
            </a:r>
            <a:r>
              <a:rPr lang="en-US" i="1" noProof="0" dirty="0"/>
              <a:t>SCHEDULE</a:t>
            </a:r>
            <a:r>
              <a:rPr lang="en-US" noProof="0" dirty="0"/>
              <a:t> </a:t>
            </a:r>
            <a:r>
              <a:rPr lang="en-US" b="1" noProof="0" dirty="0">
                <a:solidFill>
                  <a:srgbClr val="002060"/>
                </a:solidFill>
              </a:rPr>
              <a:t>feature</a:t>
            </a:r>
          </a:p>
          <a:p>
            <a:r>
              <a:rPr lang="en-US" b="1" noProof="0" dirty="0"/>
              <a:t>	</a:t>
            </a:r>
            <a:r>
              <a:rPr lang="en-US" i="1" noProof="0" dirty="0"/>
              <a:t>segments</a:t>
            </a:r>
            <a:r>
              <a:rPr lang="en-US" noProof="0" dirty="0"/>
              <a:t>:</a:t>
            </a:r>
            <a:r>
              <a:rPr lang="en-US" i="1" noProof="0" dirty="0"/>
              <a:t> LIST </a:t>
            </a:r>
            <a:r>
              <a:rPr lang="en-US" i="1" noProof="0" dirty="0" smtClean="0"/>
              <a:t> </a:t>
            </a:r>
            <a:r>
              <a:rPr lang="en-US" noProof="0" dirty="0" smtClean="0"/>
              <a:t>[</a:t>
            </a:r>
            <a:r>
              <a:rPr lang="en-US" i="1" noProof="0" dirty="0"/>
              <a:t>SEGMENT</a:t>
            </a:r>
            <a:r>
              <a:rPr lang="en-US" noProof="0" dirty="0"/>
              <a:t>]</a:t>
            </a:r>
            <a:endParaRPr lang="en-US" i="1" noProof="0" dirty="0"/>
          </a:p>
          <a:p>
            <a:r>
              <a:rPr lang="en-US" b="1" noProof="0" dirty="0">
                <a:solidFill>
                  <a:srgbClr val="002060"/>
                </a:solidFill>
              </a:rPr>
              <a:t>end</a:t>
            </a:r>
          </a:p>
          <a:p>
            <a:endParaRPr lang="en-US" noProof="0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548755" y="564747"/>
            <a:ext cx="2361565" cy="420956"/>
          </a:xfrm>
          <a:prstGeom prst="roundRect">
            <a:avLst/>
          </a:prstGeom>
          <a:solidFill>
            <a:srgbClr val="FFFF00"/>
          </a:solidFill>
          <a:ln w="19050" algn="ctr">
            <a:solidFill>
              <a:srgbClr val="C00000"/>
            </a:solidFill>
            <a:miter lim="800000"/>
            <a:headEnd type="none" w="lg" len="lg"/>
            <a:tailEnd type="none" w="lg" len="lg"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</a:sp3d>
        </p:spPr>
        <p:txBody>
          <a:bodyPr wrap="square" lIns="36000" tIns="36000" rIns="36000" bIns="36000">
            <a:spAutoFit/>
          </a:bodyPr>
          <a:lstStyle/>
          <a:p>
            <a:r>
              <a:rPr lang="en-US" sz="2000" b="1" i="1" dirty="0" smtClean="0">
                <a:solidFill>
                  <a:srgbClr val="000000"/>
                </a:solidFill>
                <a:latin typeface="AA-Constantia" panose="02030602050306030303" pitchFamily="18" charset="0"/>
              </a:rPr>
              <a:t>Source: OOSC</a:t>
            </a:r>
            <a:endParaRPr lang="en-US" sz="2000" b="1" i="1" dirty="0">
              <a:solidFill>
                <a:srgbClr val="000000"/>
              </a:solidFill>
              <a:latin typeface="AA-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44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Schedules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79388" y="1011238"/>
            <a:ext cx="4210050" cy="5038725"/>
          </a:xfrm>
          <a:prstGeom prst="rect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400">
                <a:solidFill>
                  <a:srgbClr val="3333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8B0000"/>
              </a:buClr>
              <a:buSzPct val="80000"/>
              <a:buFont typeface="Wingdings" pitchFamily="2" charset="2"/>
              <a:buChar char="Ø"/>
              <a:defRPr sz="2400">
                <a:solidFill>
                  <a:srgbClr val="3333FF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rgbClr val="3333FF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rgbClr val="3333FF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rgbClr val="3333FF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rgbClr val="3333FF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rgbClr val="3333FF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rgbClr val="3333FF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rgbClr val="3333FF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note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A-Constantia" panose="02030602050306030303" pitchFamily="18" charset="0"/>
              <a:ea typeface="+mn-ea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	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description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: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/>
            </a:r>
            <a:b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</a:b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	“ 24-hour TV schedules”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deferred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 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class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 SCHEDULE 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feature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800" b="0" i="1" u="none" strike="noStrike" kern="0" cap="none" spc="0" normalizeH="0" baseline="0" noProof="0" dirty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AA-Constantia" panose="02030602050306030303" pitchFamily="18" charset="0"/>
              <a:ea typeface="+mn-ea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	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segments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: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 LIST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[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SEGMENT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]</a:t>
            </a:r>
            <a:endParaRPr kumimoji="0" lang="en-US" sz="1800" b="0" i="1" u="none" strike="noStrike" kern="0" cap="none" spc="0" normalizeH="0" baseline="0" noProof="0" dirty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AA-Constantia" panose="02030602050306030303" pitchFamily="18" charset="0"/>
              <a:ea typeface="+mn-ea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		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-- Successive segments</a:t>
            </a:r>
            <a:endParaRPr kumimoji="0" lang="en-US" sz="1800" b="0" i="1" u="none" strike="noStrike" kern="0" cap="none" spc="0" normalizeH="0" baseline="0" noProof="0" dirty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AA-Constantia" panose="02030602050306030303" pitchFamily="18" charset="0"/>
              <a:ea typeface="+mn-ea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		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deferred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/>
            </a:r>
            <a:b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</a:b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	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end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800" b="0" i="1" u="none" strike="noStrike" kern="0" cap="none" spc="0" normalizeH="0" baseline="0" noProof="0" dirty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AA-Constantia" panose="02030602050306030303" pitchFamily="18" charset="0"/>
              <a:ea typeface="+mn-ea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	</a:t>
            </a:r>
            <a:r>
              <a:rPr kumimoji="0" lang="en-US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air_time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 :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 DATE 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/>
            </a:r>
            <a:b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</a:b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	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-- 24-hour period</a:t>
            </a:r>
            <a:b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</a:b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	     -- for this schedule</a:t>
            </a:r>
            <a:b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</a:b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	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deferred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/>
            </a:r>
            <a:b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</a:b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	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end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	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AA-Constantia" panose="02030602050306030303" pitchFamily="18" charset="0"/>
              <a:ea typeface="+mn-ea"/>
              <a:cs typeface="Arial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4576763" y="1011238"/>
            <a:ext cx="4270375" cy="5038725"/>
          </a:xfrm>
          <a:prstGeom prst="rect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b="1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	</a:t>
            </a:r>
            <a:r>
              <a:rPr lang="en-US" i="1" dirty="0" err="1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set_air_time</a:t>
            </a:r>
            <a:r>
              <a:rPr lang="en-US" b="1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 </a:t>
            </a:r>
            <a:r>
              <a:rPr lang="en-US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(</a:t>
            </a:r>
            <a:r>
              <a:rPr lang="en-US" i="1" dirty="0" smtClean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t</a:t>
            </a:r>
            <a:r>
              <a:rPr lang="en-US" sz="1400" i="1" dirty="0" smtClean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 </a:t>
            </a:r>
            <a:r>
              <a:rPr lang="en-US" dirty="0" smtClean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:</a:t>
            </a:r>
            <a:r>
              <a:rPr lang="en-US" i="1" dirty="0" smtClean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 </a:t>
            </a:r>
            <a:r>
              <a:rPr lang="en-US" i="1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DATE</a:t>
            </a:r>
            <a:r>
              <a:rPr lang="en-US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)</a:t>
            </a:r>
            <a:endParaRPr lang="en-US" i="1" dirty="0">
              <a:solidFill>
                <a:srgbClr val="3333FF"/>
              </a:solidFill>
              <a:latin typeface="AA-Constantia" panose="02030602050306030303" pitchFamily="18" charset="0"/>
              <a:cs typeface="Arial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b="1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		    </a:t>
            </a:r>
            <a:r>
              <a:rPr lang="en-US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-- Assign schedule to</a:t>
            </a:r>
            <a:br>
              <a:rPr lang="en-US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</a:br>
            <a:r>
              <a:rPr lang="en-US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	      -- be broadcast at time </a:t>
            </a:r>
            <a:r>
              <a:rPr lang="en-US" i="1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t</a:t>
            </a:r>
            <a:r>
              <a:rPr lang="en-US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.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		</a:t>
            </a:r>
            <a:r>
              <a:rPr lang="en-US" b="1" dirty="0">
                <a:solidFill>
                  <a:srgbClr val="002060"/>
                </a:solidFill>
                <a:latin typeface="AA-Constantia" panose="02030602050306030303" pitchFamily="18" charset="0"/>
                <a:cs typeface="Arial"/>
              </a:rPr>
              <a:t>require</a:t>
            </a:r>
          </a:p>
          <a:p>
            <a:pPr marL="342900" indent="-342900" fontAlgn="base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b="1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		     </a:t>
            </a:r>
            <a:r>
              <a:rPr lang="en-US" i="1" dirty="0" err="1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t</a:t>
            </a:r>
            <a:r>
              <a:rPr lang="en-US" sz="3200" dirty="0" err="1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.</a:t>
            </a:r>
            <a:r>
              <a:rPr lang="en-US" i="1" dirty="0" err="1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in_future</a:t>
            </a:r>
            <a:endParaRPr lang="en-US" i="1" dirty="0">
              <a:solidFill>
                <a:srgbClr val="3333FF"/>
              </a:solidFill>
              <a:latin typeface="AA-Constantia" panose="02030602050306030303" pitchFamily="18" charset="0"/>
              <a:cs typeface="Arial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i="1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		</a:t>
            </a:r>
            <a:r>
              <a:rPr lang="en-US" b="1" dirty="0">
                <a:solidFill>
                  <a:srgbClr val="002060"/>
                </a:solidFill>
                <a:latin typeface="AA-Constantia" panose="02030602050306030303" pitchFamily="18" charset="0"/>
                <a:cs typeface="Arial"/>
              </a:rPr>
              <a:t>deferred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b="1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		</a:t>
            </a:r>
            <a:r>
              <a:rPr lang="en-US" b="1" dirty="0">
                <a:solidFill>
                  <a:srgbClr val="002060"/>
                </a:solidFill>
                <a:latin typeface="AA-Constantia" panose="02030602050306030303" pitchFamily="18" charset="0"/>
                <a:cs typeface="Arial"/>
              </a:rPr>
              <a:t>ensure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b="1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		      </a:t>
            </a:r>
            <a:r>
              <a:rPr lang="en-US" i="1" dirty="0" err="1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air_time</a:t>
            </a:r>
            <a:r>
              <a:rPr lang="en-US" b="1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 </a:t>
            </a:r>
            <a:r>
              <a:rPr lang="en-US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=</a:t>
            </a:r>
            <a:r>
              <a:rPr lang="en-US" i="1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 t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i="1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		</a:t>
            </a:r>
            <a:r>
              <a:rPr lang="en-US" b="1" dirty="0">
                <a:solidFill>
                  <a:srgbClr val="002060"/>
                </a:solidFill>
                <a:latin typeface="AA-Constantia" panose="02030602050306030303" pitchFamily="18" charset="0"/>
                <a:cs typeface="Arial"/>
              </a:rPr>
              <a:t>end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b="1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	</a:t>
            </a:r>
            <a:r>
              <a:rPr lang="en-US" i="1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print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b="1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		     </a:t>
            </a:r>
            <a:r>
              <a:rPr lang="en-US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-- Produce paper version.</a:t>
            </a:r>
            <a:endParaRPr lang="en-US" i="1" dirty="0">
              <a:solidFill>
                <a:srgbClr val="3333FF"/>
              </a:solidFill>
              <a:latin typeface="AA-Constantia" panose="02030602050306030303" pitchFamily="18" charset="0"/>
              <a:cs typeface="Arial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		</a:t>
            </a:r>
            <a:r>
              <a:rPr lang="en-US" b="1" dirty="0">
                <a:solidFill>
                  <a:srgbClr val="002060"/>
                </a:solidFill>
                <a:latin typeface="AA-Constantia" panose="02030602050306030303" pitchFamily="18" charset="0"/>
                <a:cs typeface="Arial"/>
              </a:rPr>
              <a:t>deferred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b="1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		</a:t>
            </a:r>
            <a:r>
              <a:rPr lang="en-US" b="1" dirty="0">
                <a:solidFill>
                  <a:srgbClr val="002060"/>
                </a:solidFill>
                <a:latin typeface="AA-Constantia" panose="02030602050306030303" pitchFamily="18" charset="0"/>
                <a:cs typeface="Arial"/>
              </a:rPr>
              <a:t>end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b="1" dirty="0">
                <a:solidFill>
                  <a:srgbClr val="002060"/>
                </a:solidFill>
                <a:latin typeface="AA-Constantia" panose="02030602050306030303" pitchFamily="18" charset="0"/>
                <a:cs typeface="Arial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19709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Contracts</a:t>
            </a:r>
          </a:p>
        </p:txBody>
      </p:sp>
      <p:sp>
        <p:nvSpPr>
          <p:cNvPr id="1780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Feature precondition: condition imposed on the rest of the world</a:t>
            </a:r>
          </a:p>
          <a:p>
            <a:endParaRPr lang="en-US" noProof="0" dirty="0"/>
          </a:p>
          <a:p>
            <a:r>
              <a:rPr lang="en-US" noProof="0" dirty="0"/>
              <a:t>Feature </a:t>
            </a:r>
            <a:r>
              <a:rPr lang="en-US" noProof="0" dirty="0" err="1"/>
              <a:t>postcondition</a:t>
            </a:r>
            <a:r>
              <a:rPr lang="en-US" noProof="0" dirty="0"/>
              <a:t>: condition guaranteed to the rest of the world</a:t>
            </a:r>
          </a:p>
          <a:p>
            <a:endParaRPr lang="en-US" noProof="0" dirty="0"/>
          </a:p>
          <a:p>
            <a:r>
              <a:rPr lang="en-US" noProof="0" dirty="0"/>
              <a:t>Class invariant: Consistency constraint maintained throughout on all instances of the class</a:t>
            </a:r>
          </a:p>
        </p:txBody>
      </p:sp>
    </p:spTree>
    <p:extLst>
      <p:ext uri="{BB962C8B-B14F-4D97-AF65-F5344CB8AC3E}">
        <p14:creationId xmlns:p14="http://schemas.microsoft.com/office/powerpoint/2010/main" val="264988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Why contracts</a:t>
            </a:r>
          </a:p>
        </p:txBody>
      </p:sp>
      <p:sp>
        <p:nvSpPr>
          <p:cNvPr id="1782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Specify semantics, but abstractly!</a:t>
            </a:r>
          </a:p>
          <a:p>
            <a:endParaRPr lang="en-US" noProof="0" dirty="0"/>
          </a:p>
          <a:p>
            <a:r>
              <a:rPr lang="en-US" noProof="0" dirty="0"/>
              <a:t>(Remember basic dilemma of requirements:</a:t>
            </a:r>
          </a:p>
          <a:p>
            <a:pPr lvl="1"/>
            <a:r>
              <a:rPr lang="en-US" noProof="0" dirty="0"/>
              <a:t>Committing too early to an implementation</a:t>
            </a:r>
            <a:br>
              <a:rPr lang="en-US" noProof="0" dirty="0"/>
            </a:br>
            <a:r>
              <a:rPr lang="en-US" noProof="0" dirty="0"/>
              <a:t>		</a:t>
            </a:r>
            <a:r>
              <a:rPr lang="en-US" noProof="0" dirty="0" err="1">
                <a:solidFill>
                  <a:srgbClr val="993300"/>
                </a:solidFill>
              </a:rPr>
              <a:t>Overspecification</a:t>
            </a:r>
            <a:r>
              <a:rPr lang="en-US" noProof="0" dirty="0"/>
              <a:t>!</a:t>
            </a:r>
          </a:p>
          <a:p>
            <a:pPr lvl="1"/>
            <a:endParaRPr lang="en-US" noProof="0" dirty="0"/>
          </a:p>
          <a:p>
            <a:pPr lvl="1"/>
            <a:r>
              <a:rPr lang="en-US" noProof="0" dirty="0"/>
              <a:t>Missing parts of the problem</a:t>
            </a:r>
            <a:br>
              <a:rPr lang="en-US" noProof="0" dirty="0"/>
            </a:br>
            <a:r>
              <a:rPr lang="en-US" noProof="0" dirty="0"/>
              <a:t>		</a:t>
            </a:r>
            <a:r>
              <a:rPr lang="en-US" noProof="0" dirty="0" err="1">
                <a:solidFill>
                  <a:srgbClr val="993300"/>
                </a:solidFill>
              </a:rPr>
              <a:t>Underspecification</a:t>
            </a:r>
            <a:r>
              <a:rPr lang="en-US" noProof="0" dirty="0"/>
              <a:t>!</a:t>
            </a:r>
          </a:p>
          <a:p>
            <a:pPr lvl="1">
              <a:buFont typeface="Wingdings" pitchFamily="2" charset="2"/>
              <a:buNone/>
            </a:pPr>
            <a:r>
              <a:rPr lang="en-US" noProof="0" dirty="0"/>
              <a:t>)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668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Segment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79387" y="1011238"/>
            <a:ext cx="4331197" cy="5137078"/>
          </a:xfrm>
          <a:prstGeom prst="rect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400">
                <a:solidFill>
                  <a:srgbClr val="3333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8B0000"/>
              </a:buClr>
              <a:buSzPct val="80000"/>
              <a:buFont typeface="Wingdings" pitchFamily="2" charset="2"/>
              <a:buChar char="Ø"/>
              <a:defRPr sz="2400">
                <a:solidFill>
                  <a:srgbClr val="3333FF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rgbClr val="3333FF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rgbClr val="3333FF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rgbClr val="3333FF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rgbClr val="3333FF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rgbClr val="3333FF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rgbClr val="3333FF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rgbClr val="3333FF"/>
                </a:solidFill>
                <a:latin typeface="+mn-lt"/>
                <a:cs typeface="+mn-cs"/>
              </a:defRPr>
            </a:lvl9pPr>
          </a:lstStyle>
          <a:p>
            <a:pPr marL="177800" marR="0" lvl="0" indent="-1778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note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A-Constantia" panose="02030602050306030303" pitchFamily="18" charset="0"/>
              <a:ea typeface="+mn-ea"/>
              <a:cs typeface="Arial"/>
            </a:endParaRPr>
          </a:p>
          <a:p>
            <a:pPr marL="177800" marR="0" lvl="0" indent="-1778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	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description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: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/>
            </a:r>
            <a:b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</a:b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“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TV program component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"</a:t>
            </a:r>
            <a:endParaRPr kumimoji="0" lang="en-US" sz="1800" b="0" i="1" u="none" strike="noStrike" kern="0" cap="none" spc="0" normalizeH="0" baseline="0" noProof="0" dirty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AA-Constantia" panose="02030602050306030303" pitchFamily="18" charset="0"/>
              <a:ea typeface="+mn-ea"/>
              <a:cs typeface="Arial"/>
            </a:endParaRPr>
          </a:p>
          <a:p>
            <a:pPr marL="177800" marR="0" lvl="0" indent="-1778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deferred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 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class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 SEGMENT 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feature</a:t>
            </a:r>
          </a:p>
          <a:p>
            <a:pPr marL="177800" marR="0" lvl="0" indent="-1778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	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schedule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: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 SCHEDULE 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deferred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 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end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/>
            </a:r>
            <a:b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</a:b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	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-- Schedule to which</a:t>
            </a:r>
            <a:b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</a:b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	-- segment belongs</a:t>
            </a:r>
            <a:endParaRPr kumimoji="0" lang="en-US" sz="1800" b="0" i="1" u="none" strike="noStrike" kern="0" cap="none" spc="0" normalizeH="0" baseline="0" noProof="0" dirty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AA-Constantia" panose="02030602050306030303" pitchFamily="18" charset="0"/>
              <a:ea typeface="+mn-ea"/>
              <a:cs typeface="Arial"/>
            </a:endParaRPr>
          </a:p>
          <a:p>
            <a:pPr marL="177800" marR="0" lvl="0" indent="-1778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	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index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: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 INTEGER 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deferred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 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end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/>
            </a:r>
            <a:b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</a:b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	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-- Position of segment in</a:t>
            </a:r>
            <a:b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</a:b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	-- its schedule</a:t>
            </a:r>
            <a:endParaRPr kumimoji="0" lang="en-US" sz="1800" b="0" i="1" u="none" strike="noStrike" kern="0" cap="none" spc="0" normalizeH="0" baseline="0" noProof="0" dirty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AA-Constantia" panose="02030602050306030303" pitchFamily="18" charset="0"/>
              <a:ea typeface="+mn-ea"/>
              <a:cs typeface="Arial"/>
            </a:endParaRPr>
          </a:p>
          <a:p>
            <a:pPr marL="177800" marR="0" lvl="0" indent="-1778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	</a:t>
            </a:r>
            <a:r>
              <a:rPr kumimoji="0" lang="en-US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starting_time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,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 </a:t>
            </a:r>
            <a:r>
              <a:rPr kumimoji="0" lang="en-US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ending_time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: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 INTEGER 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deferred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 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end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/>
            </a:r>
            <a:b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</a:b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	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-- Beginning and end of</a:t>
            </a:r>
            <a:b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</a:b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	-- scheduled air time</a:t>
            </a:r>
            <a:endParaRPr kumimoji="0" lang="en-US" sz="1800" b="0" i="1" u="none" strike="noStrike" kern="0" cap="none" spc="0" normalizeH="0" baseline="0" noProof="0" dirty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AA-Constantia" panose="02030602050306030303" pitchFamily="18" charset="0"/>
              <a:ea typeface="+mn-ea"/>
              <a:cs typeface="Arial"/>
            </a:endParaRPr>
          </a:p>
          <a:p>
            <a:pPr marL="177800" marR="0" lvl="0" indent="-1778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	next: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 SEGMENT 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deferred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 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end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/>
            </a:r>
            <a:b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</a:b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	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-- Segment to be played</a:t>
            </a:r>
            <a:b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</a:b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	-- next, if any</a:t>
            </a:r>
            <a:endParaRPr kumimoji="0" lang="en-US" sz="1800" b="0" i="1" u="none" strike="noStrike" kern="0" cap="none" spc="0" normalizeH="0" baseline="0" noProof="0" dirty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AA-Constantia" panose="02030602050306030303" pitchFamily="18" charset="0"/>
              <a:ea typeface="+mn-ea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	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AA-Constantia" panose="02030602050306030303" pitchFamily="18" charset="0"/>
              <a:ea typeface="+mn-ea"/>
              <a:cs typeface="Arial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4576763" y="931863"/>
            <a:ext cx="4369344" cy="5339283"/>
          </a:xfrm>
          <a:prstGeom prst="rect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i="1" dirty="0" smtClean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sponsor</a:t>
            </a:r>
            <a:r>
              <a:rPr lang="en-US" sz="1400" i="1" dirty="0" smtClean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 </a:t>
            </a:r>
            <a:r>
              <a:rPr lang="en-US" dirty="0" smtClean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:</a:t>
            </a:r>
            <a:r>
              <a:rPr lang="en-US" i="1" dirty="0" smtClean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 </a:t>
            </a:r>
            <a:r>
              <a:rPr lang="en-US" i="1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COMPANY </a:t>
            </a:r>
            <a:r>
              <a:rPr lang="en-US" b="1" dirty="0" smtClean="0">
                <a:solidFill>
                  <a:srgbClr val="002060"/>
                </a:solidFill>
                <a:latin typeface="AA-Constantia" panose="02030602050306030303" pitchFamily="18" charset="0"/>
                <a:cs typeface="Arial"/>
              </a:rPr>
              <a:t>deferred</a:t>
            </a:r>
            <a:r>
              <a:rPr lang="en-US" b="1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AA-Constantia" panose="02030602050306030303" pitchFamily="18" charset="0"/>
                <a:cs typeface="Arial"/>
              </a:rPr>
              <a:t>end</a:t>
            </a:r>
            <a:r>
              <a:rPr lang="en-US" b="1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/>
            </a:r>
            <a:br>
              <a:rPr lang="en-US" b="1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</a:br>
            <a:r>
              <a:rPr lang="en-US" b="1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	</a:t>
            </a:r>
            <a:r>
              <a:rPr lang="en-US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-- Segment’s principal sponsor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</a:pPr>
            <a:endParaRPr lang="en-US" i="1" dirty="0">
              <a:solidFill>
                <a:srgbClr val="3333FF"/>
              </a:solidFill>
              <a:latin typeface="AA-Constantia" panose="02030602050306030303" pitchFamily="18" charset="0"/>
              <a:cs typeface="Arial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i="1" dirty="0" smtClean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rating</a:t>
            </a:r>
            <a:r>
              <a:rPr lang="en-US" sz="1400" i="1" dirty="0" smtClean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 </a:t>
            </a:r>
            <a:r>
              <a:rPr lang="en-US" dirty="0" smtClean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:</a:t>
            </a:r>
            <a:r>
              <a:rPr lang="en-US" i="1" dirty="0" smtClean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 </a:t>
            </a:r>
            <a:r>
              <a:rPr lang="en-US" i="1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INTEGER </a:t>
            </a:r>
            <a:r>
              <a:rPr lang="en-US" b="1" dirty="0" smtClean="0">
                <a:solidFill>
                  <a:srgbClr val="002060"/>
                </a:solidFill>
                <a:latin typeface="AA-Constantia" panose="02030602050306030303" pitchFamily="18" charset="0"/>
                <a:cs typeface="Arial"/>
              </a:rPr>
              <a:t>deferred</a:t>
            </a:r>
            <a:r>
              <a:rPr lang="en-US" b="1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AA-Constantia" panose="02030602050306030303" pitchFamily="18" charset="0"/>
                <a:cs typeface="Arial"/>
              </a:rPr>
              <a:t>end</a:t>
            </a:r>
            <a:r>
              <a:rPr lang="en-US" b="1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/>
            </a:r>
            <a:br>
              <a:rPr lang="en-US" b="1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</a:br>
            <a:r>
              <a:rPr lang="en-US" b="1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	</a:t>
            </a:r>
            <a:r>
              <a:rPr lang="en-US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-- Segment’s rating (for</a:t>
            </a:r>
            <a:br>
              <a:rPr lang="en-US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</a:br>
            <a:r>
              <a:rPr lang="en-US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	-- children’s viewing etc.)</a:t>
            </a:r>
            <a:endParaRPr lang="en-US" i="1" dirty="0">
              <a:solidFill>
                <a:srgbClr val="3333FF"/>
              </a:solidFill>
              <a:latin typeface="AA-Constantia" panose="02030602050306030303" pitchFamily="18" charset="0"/>
              <a:cs typeface="Arial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b="1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	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  <a:sym typeface="Symbol" pitchFamily="18" charset="2"/>
              </a:rPr>
              <a:t>	</a:t>
            </a:r>
            <a:r>
              <a:rPr lang="en-US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 </a:t>
            </a:r>
            <a:r>
              <a:rPr lang="en-US" dirty="0" smtClean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Commands  </a:t>
            </a:r>
            <a:r>
              <a:rPr lang="en-US" i="1" dirty="0" err="1" smtClean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change_next</a:t>
            </a:r>
            <a:r>
              <a:rPr lang="en-US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,</a:t>
            </a:r>
            <a:r>
              <a:rPr lang="en-US" i="1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 </a:t>
            </a:r>
            <a:r>
              <a:rPr lang="en-US" i="1" dirty="0" err="1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set_sponsor</a:t>
            </a:r>
            <a:r>
              <a:rPr lang="en-US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,</a:t>
            </a:r>
            <a:r>
              <a:rPr lang="en-US" i="1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 </a:t>
            </a:r>
            <a:r>
              <a:rPr lang="en-US" i="1" dirty="0" err="1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set_rating</a:t>
            </a:r>
            <a:r>
              <a:rPr lang="en-US" i="1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 </a:t>
            </a:r>
            <a:r>
              <a:rPr lang="en-US" i="1" dirty="0" smtClean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 </a:t>
            </a:r>
            <a:r>
              <a:rPr lang="en-US" dirty="0" smtClean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omitted </a:t>
            </a:r>
            <a:r>
              <a:rPr lang="en-US" i="1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  <a:sym typeface="Symbol" pitchFamily="18" charset="2"/>
              </a:rPr>
              <a:t></a:t>
            </a:r>
            <a:endParaRPr lang="en-US" i="1" dirty="0">
              <a:solidFill>
                <a:srgbClr val="3333FF"/>
              </a:solidFill>
              <a:latin typeface="AA-Constantia" panose="02030602050306030303" pitchFamily="18" charset="0"/>
              <a:cs typeface="Arial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</a:pPr>
            <a:endParaRPr lang="en-US" i="1" dirty="0">
              <a:solidFill>
                <a:srgbClr val="3333FF"/>
              </a:solidFill>
              <a:latin typeface="AA-Constantia" panose="02030602050306030303" pitchFamily="18" charset="0"/>
              <a:cs typeface="Arial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i="1" dirty="0" err="1" smtClean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Minimum_duration</a:t>
            </a:r>
            <a:r>
              <a:rPr lang="en-US" sz="1400" i="1" dirty="0" smtClean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 </a:t>
            </a:r>
            <a:r>
              <a:rPr lang="en-US" dirty="0" smtClean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:</a:t>
            </a:r>
            <a:r>
              <a:rPr lang="en-US" i="1" dirty="0" smtClean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 </a:t>
            </a:r>
            <a:r>
              <a:rPr lang="en-US" i="1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INTEGER </a:t>
            </a:r>
            <a:r>
              <a:rPr lang="en-US" b="1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= </a:t>
            </a:r>
            <a:r>
              <a:rPr lang="en-US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30</a:t>
            </a:r>
            <a:r>
              <a:rPr lang="en-US" i="1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/>
            </a:r>
            <a:br>
              <a:rPr lang="en-US" i="1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</a:br>
            <a:r>
              <a:rPr lang="en-US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-- Minimum length of segments,</a:t>
            </a:r>
            <a:br>
              <a:rPr lang="en-US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</a:br>
            <a:r>
              <a:rPr lang="en-US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-- in seconds</a:t>
            </a:r>
            <a:endParaRPr lang="en-US" i="1" dirty="0">
              <a:solidFill>
                <a:srgbClr val="3333FF"/>
              </a:solidFill>
              <a:latin typeface="AA-Constantia" panose="02030602050306030303" pitchFamily="18" charset="0"/>
              <a:cs typeface="Arial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</a:pPr>
            <a:endParaRPr lang="en-US" dirty="0">
              <a:solidFill>
                <a:srgbClr val="3333FF"/>
              </a:solidFill>
              <a:latin typeface="AA-Constantia" panose="02030602050306030303" pitchFamily="18" charset="0"/>
              <a:cs typeface="Arial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i="1" dirty="0" err="1" smtClean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Maximum_interval</a:t>
            </a:r>
            <a:r>
              <a:rPr lang="en-US" i="1" dirty="0" smtClean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 </a:t>
            </a:r>
            <a:r>
              <a:rPr lang="en-US" dirty="0" smtClean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:</a:t>
            </a:r>
            <a:r>
              <a:rPr lang="en-US" i="1" dirty="0" smtClean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 </a:t>
            </a:r>
            <a:r>
              <a:rPr lang="en-US" i="1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INTEGER </a:t>
            </a:r>
            <a:r>
              <a:rPr lang="en-US" b="1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= </a:t>
            </a:r>
            <a:r>
              <a:rPr lang="en-US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2</a:t>
            </a:r>
            <a:r>
              <a:rPr lang="en-US" i="1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/>
            </a:r>
            <a:br>
              <a:rPr lang="en-US" i="1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</a:br>
            <a:r>
              <a:rPr lang="en-US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-- Maximum time between two</a:t>
            </a:r>
            <a:br>
              <a:rPr lang="en-US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</a:br>
            <a:r>
              <a:rPr lang="en-US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-- successive segments, in seconds</a:t>
            </a:r>
            <a:endParaRPr lang="en-US" i="1" dirty="0">
              <a:solidFill>
                <a:srgbClr val="3333FF"/>
              </a:solidFill>
              <a:latin typeface="AA-Constantia" panose="02030602050306030303" pitchFamily="18" charset="0"/>
              <a:cs typeface="Arial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b="1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0994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Segment (continued)</a:t>
            </a:r>
          </a:p>
        </p:txBody>
      </p:sp>
      <p:sp>
        <p:nvSpPr>
          <p:cNvPr id="1731587" name="Rectangle 3"/>
          <p:cNvSpPr>
            <a:spLocks noGrp="1" noChangeArrowheads="1"/>
          </p:cNvSpPr>
          <p:nvPr>
            <p:ph idx="1"/>
          </p:nvPr>
        </p:nvSpPr>
        <p:spPr>
          <a:ln>
            <a:solidFill>
              <a:srgbClr val="993300"/>
            </a:solidFill>
          </a:ln>
        </p:spPr>
        <p:txBody>
          <a:bodyPr/>
          <a:lstStyle/>
          <a:p>
            <a:r>
              <a:rPr lang="en-US" sz="2000" b="1" noProof="0" dirty="0">
                <a:solidFill>
                  <a:srgbClr val="002060"/>
                </a:solidFill>
              </a:rPr>
              <a:t>invariant</a:t>
            </a:r>
            <a:endParaRPr lang="en-US" sz="2000" noProof="0" dirty="0">
              <a:solidFill>
                <a:srgbClr val="002060"/>
              </a:solidFill>
            </a:endParaRP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2000" b="1" noProof="0" dirty="0"/>
              <a:t>	</a:t>
            </a:r>
            <a:r>
              <a:rPr lang="en-US" sz="2000" noProof="0" dirty="0" err="1"/>
              <a:t>in_list</a:t>
            </a:r>
            <a:r>
              <a:rPr lang="en-US" sz="2000" noProof="0" dirty="0"/>
              <a:t>:</a:t>
            </a:r>
            <a:r>
              <a:rPr lang="en-US" sz="2000" i="1" noProof="0" dirty="0"/>
              <a:t> </a:t>
            </a:r>
            <a:r>
              <a:rPr lang="en-US" sz="2000" noProof="0" dirty="0"/>
              <a:t>(</a:t>
            </a:r>
            <a:r>
              <a:rPr lang="en-US" sz="2000" i="1" noProof="0" dirty="0"/>
              <a:t>1 </a:t>
            </a:r>
            <a:r>
              <a:rPr lang="en-US" sz="2000" noProof="0" dirty="0"/>
              <a:t>&lt;=</a:t>
            </a:r>
            <a:r>
              <a:rPr lang="en-US" sz="2000" i="1" noProof="0" dirty="0"/>
              <a:t> index</a:t>
            </a:r>
            <a:r>
              <a:rPr lang="en-US" sz="2000" noProof="0" dirty="0"/>
              <a:t>)</a:t>
            </a:r>
            <a:r>
              <a:rPr lang="en-US" sz="2000" i="1" noProof="0" dirty="0"/>
              <a:t> </a:t>
            </a:r>
            <a:r>
              <a:rPr lang="en-US" sz="2000" b="1" noProof="0" dirty="0">
                <a:solidFill>
                  <a:srgbClr val="002060"/>
                </a:solidFill>
              </a:rPr>
              <a:t>and</a:t>
            </a:r>
            <a:r>
              <a:rPr lang="en-US" sz="2000" b="1" noProof="0" dirty="0"/>
              <a:t> </a:t>
            </a:r>
            <a:r>
              <a:rPr lang="en-US" sz="2000" noProof="0" dirty="0"/>
              <a:t>(</a:t>
            </a:r>
            <a:r>
              <a:rPr lang="en-US" sz="2000" i="1" noProof="0" dirty="0"/>
              <a:t>index </a:t>
            </a:r>
            <a:r>
              <a:rPr lang="en-US" sz="2000" noProof="0" dirty="0"/>
              <a:t>&lt;=</a:t>
            </a:r>
            <a:r>
              <a:rPr lang="en-US" sz="2000" i="1" noProof="0" dirty="0"/>
              <a:t> </a:t>
            </a:r>
            <a:r>
              <a:rPr lang="en-US" sz="2000" i="1" noProof="0" dirty="0" err="1"/>
              <a:t>schedule</a:t>
            </a:r>
            <a:r>
              <a:rPr lang="en-US" sz="3200" noProof="0" dirty="0" err="1"/>
              <a:t>.</a:t>
            </a:r>
            <a:r>
              <a:rPr lang="en-US" sz="2000" i="1" noProof="0" dirty="0" err="1"/>
              <a:t>segments</a:t>
            </a:r>
            <a:r>
              <a:rPr lang="en-US" sz="3200" noProof="0" dirty="0" err="1"/>
              <a:t>.</a:t>
            </a:r>
            <a:r>
              <a:rPr lang="en-US" sz="2000" i="1" noProof="0" dirty="0" err="1"/>
              <a:t>count</a:t>
            </a:r>
            <a:r>
              <a:rPr lang="en-US" sz="2000" noProof="0" dirty="0"/>
              <a:t>)</a:t>
            </a:r>
            <a:endParaRPr lang="en-US" sz="2000" i="1" noProof="0" dirty="0"/>
          </a:p>
          <a:p>
            <a:pPr>
              <a:lnSpc>
                <a:spcPct val="70000"/>
              </a:lnSpc>
              <a:spcBef>
                <a:spcPct val="30000"/>
              </a:spcBef>
            </a:pPr>
            <a:r>
              <a:rPr lang="en-US" sz="2000" noProof="0" dirty="0"/>
              <a:t>	</a:t>
            </a:r>
            <a:r>
              <a:rPr lang="en-US" sz="2000" noProof="0" dirty="0" err="1"/>
              <a:t>in_schedule</a:t>
            </a:r>
            <a:r>
              <a:rPr lang="en-US" sz="2000" noProof="0" dirty="0"/>
              <a:t>:</a:t>
            </a:r>
            <a:r>
              <a:rPr lang="en-US" sz="2000" i="1" noProof="0" dirty="0"/>
              <a:t> </a:t>
            </a:r>
            <a:r>
              <a:rPr lang="en-US" sz="2000" i="1" noProof="0" dirty="0" err="1" smtClean="0"/>
              <a:t>schedule</a:t>
            </a:r>
            <a:r>
              <a:rPr lang="en-US" sz="3200" noProof="0" dirty="0" err="1" smtClean="0"/>
              <a:t>.</a:t>
            </a:r>
            <a:r>
              <a:rPr lang="en-US" sz="2000" i="1" noProof="0" dirty="0" err="1" smtClean="0"/>
              <a:t>segments</a:t>
            </a:r>
            <a:r>
              <a:rPr lang="en-US" sz="2000" i="1" noProof="0" dirty="0" smtClean="0"/>
              <a:t> </a:t>
            </a:r>
            <a:r>
              <a:rPr lang="en-US" sz="2000" noProof="0" dirty="0" smtClean="0"/>
              <a:t>[</a:t>
            </a:r>
            <a:r>
              <a:rPr lang="en-US" sz="2000" i="1" noProof="0" dirty="0" smtClean="0"/>
              <a:t>index</a:t>
            </a:r>
            <a:r>
              <a:rPr lang="en-US" sz="2000" noProof="0" dirty="0" smtClean="0"/>
              <a:t>]</a:t>
            </a:r>
            <a:r>
              <a:rPr lang="en-US" sz="2000" i="1" noProof="0" dirty="0" smtClean="0"/>
              <a:t> </a:t>
            </a:r>
            <a:r>
              <a:rPr lang="en-US" sz="2000" noProof="0" dirty="0"/>
              <a:t>=</a:t>
            </a:r>
            <a:r>
              <a:rPr lang="en-US" sz="2000" i="1" noProof="0" dirty="0"/>
              <a:t> </a:t>
            </a:r>
            <a:r>
              <a:rPr lang="en-US" sz="2000" b="1" noProof="0" dirty="0">
                <a:solidFill>
                  <a:srgbClr val="002060"/>
                </a:solidFill>
              </a:rPr>
              <a:t>Current</a:t>
            </a:r>
          </a:p>
          <a:p>
            <a:pPr>
              <a:spcBef>
                <a:spcPct val="30000"/>
              </a:spcBef>
            </a:pPr>
            <a:r>
              <a:rPr lang="en-US" sz="2000" i="1" noProof="0" dirty="0"/>
              <a:t>	</a:t>
            </a:r>
            <a:r>
              <a:rPr lang="en-US" sz="2000" noProof="0" dirty="0" err="1"/>
              <a:t>next_in_list</a:t>
            </a:r>
            <a:r>
              <a:rPr lang="en-US" sz="2000" noProof="0" dirty="0"/>
              <a:t>:</a:t>
            </a:r>
            <a:r>
              <a:rPr lang="en-US" sz="2000" i="1" noProof="0" dirty="0"/>
              <a:t> </a:t>
            </a:r>
            <a:r>
              <a:rPr lang="en-US" sz="2000" noProof="0" dirty="0"/>
              <a:t>(</a:t>
            </a:r>
            <a:r>
              <a:rPr lang="en-US" sz="2000" i="1" noProof="0" dirty="0"/>
              <a:t>next </a:t>
            </a:r>
            <a:r>
              <a:rPr lang="en-US" sz="2000" noProof="0" dirty="0"/>
              <a:t>/=</a:t>
            </a:r>
            <a:r>
              <a:rPr lang="en-US" sz="2000" i="1" noProof="0" dirty="0"/>
              <a:t> Void </a:t>
            </a:r>
            <a:r>
              <a:rPr lang="en-US" sz="2000" noProof="0" dirty="0"/>
              <a:t>)</a:t>
            </a:r>
            <a:r>
              <a:rPr lang="en-US" sz="2000" i="1" noProof="0" dirty="0"/>
              <a:t> </a:t>
            </a:r>
            <a:r>
              <a:rPr lang="en-US" sz="2000" b="1" noProof="0" dirty="0">
                <a:solidFill>
                  <a:srgbClr val="002060"/>
                </a:solidFill>
              </a:rPr>
              <a:t>implies</a:t>
            </a:r>
            <a:r>
              <a:rPr lang="en-US" sz="2000" b="1" noProof="0" dirty="0"/>
              <a:t/>
            </a:r>
            <a:br>
              <a:rPr lang="en-US" sz="2000" b="1" noProof="0" dirty="0"/>
            </a:br>
            <a:r>
              <a:rPr lang="en-US" sz="2000" b="1" noProof="0" dirty="0"/>
              <a:t>		</a:t>
            </a:r>
            <a:r>
              <a:rPr lang="en-US" sz="2000" i="1" noProof="0" dirty="0" err="1" smtClean="0"/>
              <a:t>schedule</a:t>
            </a:r>
            <a:r>
              <a:rPr lang="en-US" sz="3200" noProof="0" dirty="0" err="1" smtClean="0"/>
              <a:t>.</a:t>
            </a:r>
            <a:r>
              <a:rPr lang="en-US" sz="2000" i="1" noProof="0" dirty="0" err="1" smtClean="0"/>
              <a:t>segments</a:t>
            </a:r>
            <a:r>
              <a:rPr lang="en-US" sz="2000" i="1" noProof="0" dirty="0" smtClean="0"/>
              <a:t> </a:t>
            </a:r>
            <a:r>
              <a:rPr lang="en-US" sz="2000" noProof="0" dirty="0"/>
              <a:t>[</a:t>
            </a:r>
            <a:r>
              <a:rPr lang="en-US" sz="2000" i="1" noProof="0" dirty="0" smtClean="0"/>
              <a:t>index </a:t>
            </a:r>
            <a:r>
              <a:rPr lang="en-US" sz="2000" i="1" noProof="0" dirty="0"/>
              <a:t>+ </a:t>
            </a:r>
            <a:r>
              <a:rPr lang="en-US" sz="2000" noProof="0" dirty="0" smtClean="0"/>
              <a:t>1]</a:t>
            </a:r>
            <a:r>
              <a:rPr lang="en-US" sz="2000" i="1" noProof="0" dirty="0" smtClean="0"/>
              <a:t> </a:t>
            </a:r>
            <a:r>
              <a:rPr lang="en-US" sz="2000" noProof="0" dirty="0"/>
              <a:t>=</a:t>
            </a:r>
            <a:r>
              <a:rPr lang="en-US" sz="2000" i="1" noProof="0" dirty="0"/>
              <a:t> </a:t>
            </a:r>
            <a:r>
              <a:rPr lang="en-US" sz="2000" i="1" noProof="0" dirty="0" smtClean="0"/>
              <a:t>next</a:t>
            </a:r>
            <a:endParaRPr lang="en-US" sz="2000" i="1" noProof="0" dirty="0"/>
          </a:p>
          <a:p>
            <a:pPr>
              <a:lnSpc>
                <a:spcPct val="70000"/>
              </a:lnSpc>
              <a:spcBef>
                <a:spcPct val="30000"/>
              </a:spcBef>
            </a:pPr>
            <a:r>
              <a:rPr lang="en-US" sz="2000" noProof="0" dirty="0"/>
              <a:t>	</a:t>
            </a:r>
            <a:r>
              <a:rPr lang="en-US" sz="2000" noProof="0" dirty="0" err="1"/>
              <a:t>no_next_iff_last</a:t>
            </a:r>
            <a:r>
              <a:rPr lang="en-US" sz="2000" noProof="0" dirty="0"/>
              <a:t>:</a:t>
            </a:r>
            <a:r>
              <a:rPr lang="en-US" sz="2000" i="1" noProof="0" dirty="0"/>
              <a:t> </a:t>
            </a:r>
            <a:r>
              <a:rPr lang="en-US" sz="2000" noProof="0" dirty="0"/>
              <a:t>(</a:t>
            </a:r>
            <a:r>
              <a:rPr lang="en-US" sz="2000" i="1" noProof="0" dirty="0"/>
              <a:t>next </a:t>
            </a:r>
            <a:r>
              <a:rPr lang="en-US" sz="2000" noProof="0" dirty="0"/>
              <a:t>=</a:t>
            </a:r>
            <a:r>
              <a:rPr lang="en-US" sz="2000" i="1" noProof="0" dirty="0"/>
              <a:t> </a:t>
            </a:r>
            <a:r>
              <a:rPr lang="en-US" sz="2000" b="1" noProof="0" dirty="0">
                <a:solidFill>
                  <a:srgbClr val="002060"/>
                </a:solidFill>
              </a:rPr>
              <a:t>Void</a:t>
            </a:r>
            <a:r>
              <a:rPr lang="en-US" sz="2000" noProof="0" dirty="0"/>
              <a:t>)</a:t>
            </a:r>
            <a:r>
              <a:rPr lang="en-US" sz="2000" i="1" noProof="0" dirty="0"/>
              <a:t> </a:t>
            </a:r>
            <a:r>
              <a:rPr lang="en-US" sz="2000" noProof="0" dirty="0"/>
              <a:t>=</a:t>
            </a:r>
            <a:r>
              <a:rPr lang="en-US" sz="2000" i="1" noProof="0" dirty="0"/>
              <a:t> </a:t>
            </a:r>
            <a:r>
              <a:rPr lang="en-US" sz="2000" noProof="0" dirty="0"/>
              <a:t>(</a:t>
            </a:r>
            <a:r>
              <a:rPr lang="en-US" sz="2000" i="1" noProof="0" dirty="0"/>
              <a:t>index </a:t>
            </a:r>
            <a:r>
              <a:rPr lang="en-US" sz="2000" noProof="0" dirty="0"/>
              <a:t>=</a:t>
            </a:r>
            <a:r>
              <a:rPr lang="en-US" sz="2000" i="1" noProof="0" dirty="0"/>
              <a:t> </a:t>
            </a:r>
            <a:r>
              <a:rPr lang="en-US" sz="2000" i="1" noProof="0" dirty="0" err="1"/>
              <a:t>schedule</a:t>
            </a:r>
            <a:r>
              <a:rPr lang="en-US" sz="3200" noProof="0" dirty="0" err="1"/>
              <a:t>.</a:t>
            </a:r>
            <a:r>
              <a:rPr lang="en-US" sz="2000" i="1" noProof="0" dirty="0" err="1"/>
              <a:t>segments</a:t>
            </a:r>
            <a:r>
              <a:rPr lang="en-US" sz="3200" noProof="0" dirty="0" err="1"/>
              <a:t>.</a:t>
            </a:r>
            <a:r>
              <a:rPr lang="en-US" sz="2000" i="1" noProof="0" dirty="0" err="1"/>
              <a:t>count</a:t>
            </a:r>
            <a:r>
              <a:rPr lang="en-US" sz="2000" noProof="0" dirty="0"/>
              <a:t>)</a:t>
            </a:r>
            <a:endParaRPr lang="en-US" sz="2000" i="1" noProof="0" dirty="0"/>
          </a:p>
          <a:p>
            <a:pPr>
              <a:spcBef>
                <a:spcPct val="30000"/>
              </a:spcBef>
            </a:pPr>
            <a:r>
              <a:rPr lang="en-US" sz="2000" noProof="0" dirty="0"/>
              <a:t>	</a:t>
            </a:r>
            <a:r>
              <a:rPr lang="en-US" sz="2000" noProof="0" dirty="0" err="1"/>
              <a:t>non_negative_rating</a:t>
            </a:r>
            <a:r>
              <a:rPr lang="en-US" sz="2000" noProof="0" dirty="0"/>
              <a:t>:</a:t>
            </a:r>
            <a:r>
              <a:rPr lang="en-US" sz="2000" i="1" noProof="0" dirty="0"/>
              <a:t> rating </a:t>
            </a:r>
            <a:r>
              <a:rPr lang="en-US" sz="2000" noProof="0" dirty="0"/>
              <a:t>&gt;=</a:t>
            </a:r>
            <a:r>
              <a:rPr lang="en-US" sz="2000" i="1" noProof="0" dirty="0"/>
              <a:t> 0</a:t>
            </a:r>
          </a:p>
          <a:p>
            <a:pPr>
              <a:spcBef>
                <a:spcPct val="30000"/>
              </a:spcBef>
            </a:pPr>
            <a:r>
              <a:rPr lang="en-US" sz="2000" i="1" noProof="0" dirty="0"/>
              <a:t>	</a:t>
            </a:r>
            <a:r>
              <a:rPr lang="en-US" sz="2000" noProof="0" dirty="0" err="1"/>
              <a:t>positive</a:t>
            </a:r>
            <a:r>
              <a:rPr lang="en-US" sz="2000" i="1" noProof="0" dirty="0" err="1"/>
              <a:t>_</a:t>
            </a:r>
            <a:r>
              <a:rPr lang="en-US" sz="2000" noProof="0" dirty="0" err="1"/>
              <a:t>times</a:t>
            </a:r>
            <a:r>
              <a:rPr lang="en-US" sz="2000" noProof="0" dirty="0"/>
              <a:t>:</a:t>
            </a:r>
            <a:r>
              <a:rPr lang="en-US" sz="2000" i="1" noProof="0" dirty="0"/>
              <a:t> </a:t>
            </a:r>
            <a:r>
              <a:rPr lang="en-US" sz="2000" noProof="0" dirty="0"/>
              <a:t>(</a:t>
            </a:r>
            <a:r>
              <a:rPr lang="en-US" sz="2000" i="1" noProof="0" dirty="0" err="1"/>
              <a:t>starting_time</a:t>
            </a:r>
            <a:r>
              <a:rPr lang="en-US" sz="2000" i="1" noProof="0" dirty="0"/>
              <a:t> </a:t>
            </a:r>
            <a:r>
              <a:rPr lang="en-US" sz="2000" noProof="0" dirty="0"/>
              <a:t>&gt;</a:t>
            </a:r>
            <a:r>
              <a:rPr lang="en-US" sz="2000" i="1" noProof="0" dirty="0"/>
              <a:t> 0 </a:t>
            </a:r>
            <a:r>
              <a:rPr lang="en-US" sz="2000" noProof="0" dirty="0"/>
              <a:t>)</a:t>
            </a:r>
            <a:r>
              <a:rPr lang="en-US" sz="2000" i="1" noProof="0" dirty="0"/>
              <a:t> </a:t>
            </a:r>
            <a:r>
              <a:rPr lang="en-US" sz="2000" b="1" noProof="0" dirty="0">
                <a:solidFill>
                  <a:srgbClr val="002060"/>
                </a:solidFill>
              </a:rPr>
              <a:t>and</a:t>
            </a:r>
            <a:r>
              <a:rPr lang="en-US" sz="2000" b="1" noProof="0" dirty="0"/>
              <a:t> </a:t>
            </a:r>
            <a:r>
              <a:rPr lang="en-US" sz="2000" noProof="0" dirty="0"/>
              <a:t>(</a:t>
            </a:r>
            <a:r>
              <a:rPr lang="en-US" sz="2000" i="1" noProof="0" dirty="0" err="1"/>
              <a:t>ending_time</a:t>
            </a:r>
            <a:r>
              <a:rPr lang="en-US" sz="2000" i="1" noProof="0" dirty="0"/>
              <a:t> </a:t>
            </a:r>
            <a:r>
              <a:rPr lang="en-US" sz="2000" noProof="0" dirty="0"/>
              <a:t>&gt;</a:t>
            </a:r>
            <a:r>
              <a:rPr lang="en-US" sz="2000" i="1" noProof="0" dirty="0"/>
              <a:t> 0</a:t>
            </a:r>
            <a:r>
              <a:rPr lang="en-US" sz="2000" noProof="0" dirty="0"/>
              <a:t>)</a:t>
            </a:r>
            <a:endParaRPr lang="en-US" sz="2000" i="1" noProof="0" dirty="0"/>
          </a:p>
          <a:p>
            <a:pPr>
              <a:spcBef>
                <a:spcPct val="30000"/>
              </a:spcBef>
            </a:pPr>
            <a:r>
              <a:rPr lang="en-US" sz="2000" noProof="0" dirty="0"/>
              <a:t>	</a:t>
            </a:r>
            <a:r>
              <a:rPr lang="en-US" sz="2000" noProof="0" dirty="0" err="1"/>
              <a:t>sufficient_duration</a:t>
            </a:r>
            <a:r>
              <a:rPr lang="en-US" sz="2000" noProof="0" dirty="0"/>
              <a:t>:</a:t>
            </a:r>
            <a:r>
              <a:rPr lang="en-US" sz="2000" i="1" noProof="0" dirty="0"/>
              <a:t/>
            </a:r>
            <a:br>
              <a:rPr lang="en-US" sz="2000" i="1" noProof="0" dirty="0"/>
            </a:br>
            <a:r>
              <a:rPr lang="en-US" sz="2000" i="1" noProof="0" dirty="0"/>
              <a:t>	</a:t>
            </a:r>
            <a:r>
              <a:rPr lang="en-US" sz="2000" i="1" noProof="0" dirty="0" err="1"/>
              <a:t>ending_time</a:t>
            </a:r>
            <a:r>
              <a:rPr lang="en-US" sz="2000" i="1" noProof="0" dirty="0"/>
              <a:t> – </a:t>
            </a:r>
            <a:r>
              <a:rPr lang="en-US" sz="2000" i="1" noProof="0" dirty="0" err="1"/>
              <a:t>starting_time</a:t>
            </a:r>
            <a:r>
              <a:rPr lang="en-US" sz="2000" i="1" noProof="0" dirty="0"/>
              <a:t> </a:t>
            </a:r>
            <a:r>
              <a:rPr lang="en-US" sz="2000" noProof="0" dirty="0"/>
              <a:t>&gt;=</a:t>
            </a:r>
            <a:r>
              <a:rPr lang="en-US" sz="2000" i="1" noProof="0" dirty="0"/>
              <a:t> </a:t>
            </a:r>
            <a:r>
              <a:rPr lang="en-US" sz="2000" i="1" noProof="0" dirty="0" err="1"/>
              <a:t>Minimum_duration</a:t>
            </a:r>
            <a:endParaRPr lang="en-US" sz="2000" i="1" noProof="0" dirty="0"/>
          </a:p>
          <a:p>
            <a:pPr>
              <a:lnSpc>
                <a:spcPct val="70000"/>
              </a:lnSpc>
              <a:spcBef>
                <a:spcPct val="30000"/>
              </a:spcBef>
            </a:pPr>
            <a:r>
              <a:rPr lang="en-US" sz="2000" i="1" noProof="0" dirty="0"/>
              <a:t>	</a:t>
            </a:r>
            <a:r>
              <a:rPr lang="en-US" sz="2000" noProof="0" dirty="0" err="1"/>
              <a:t>decent_interval</a:t>
            </a:r>
            <a:r>
              <a:rPr lang="en-US" sz="2000" i="1" noProof="0" dirty="0"/>
              <a:t> </a:t>
            </a:r>
            <a:r>
              <a:rPr lang="en-US" sz="2000" noProof="0" dirty="0"/>
              <a:t>:</a:t>
            </a:r>
            <a:r>
              <a:rPr lang="en-US" sz="2000" i="1" noProof="0" dirty="0"/>
              <a:t/>
            </a:r>
            <a:br>
              <a:rPr lang="en-US" sz="2000" i="1" noProof="0" dirty="0"/>
            </a:br>
            <a:r>
              <a:rPr lang="en-US" sz="2000" i="1" noProof="0" dirty="0"/>
              <a:t>	</a:t>
            </a:r>
            <a:r>
              <a:rPr lang="en-US" sz="2000" noProof="0" dirty="0"/>
              <a:t>(</a:t>
            </a:r>
            <a:r>
              <a:rPr lang="en-US" sz="2000" i="1" noProof="0" dirty="0" err="1"/>
              <a:t>next</a:t>
            </a:r>
            <a:r>
              <a:rPr lang="en-US" sz="3200" noProof="0" dirty="0" err="1"/>
              <a:t>.</a:t>
            </a:r>
            <a:r>
              <a:rPr lang="en-US" sz="2000" i="1" noProof="0" dirty="0" err="1"/>
              <a:t>starting_time</a:t>
            </a:r>
            <a:r>
              <a:rPr lang="en-US" sz="2000" noProof="0" dirty="0"/>
              <a:t>)</a:t>
            </a:r>
            <a:r>
              <a:rPr lang="en-US" sz="2000" i="1" noProof="0" dirty="0"/>
              <a:t> - </a:t>
            </a:r>
            <a:r>
              <a:rPr lang="en-US" sz="2000" i="1" noProof="0" dirty="0" err="1"/>
              <a:t>ending_time</a:t>
            </a:r>
            <a:r>
              <a:rPr lang="en-US" sz="2000" i="1" noProof="0" dirty="0"/>
              <a:t> </a:t>
            </a:r>
            <a:r>
              <a:rPr lang="en-US" sz="2000" noProof="0" dirty="0"/>
              <a:t>&lt;=</a:t>
            </a:r>
            <a:r>
              <a:rPr lang="en-US" sz="2000" i="1" noProof="0" dirty="0"/>
              <a:t> </a:t>
            </a:r>
            <a:r>
              <a:rPr lang="en-US" sz="2000" i="1" noProof="0" dirty="0" err="1"/>
              <a:t>Maximum_interval</a:t>
            </a:r>
            <a:endParaRPr lang="en-US" sz="2000" i="1" noProof="0" dirty="0"/>
          </a:p>
          <a:p>
            <a:r>
              <a:rPr lang="en-US" sz="2000" b="1" noProof="0" dirty="0" smtClean="0">
                <a:solidFill>
                  <a:srgbClr val="002060"/>
                </a:solidFill>
              </a:rPr>
              <a:t>end</a:t>
            </a:r>
            <a:endParaRPr lang="en-US" sz="2000" b="1" noProof="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48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Lifecycle: “impedance mismatches”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684213" y="874713"/>
            <a:ext cx="2627312" cy="2636837"/>
            <a:chOff x="476" y="572"/>
            <a:chExt cx="1588" cy="1642"/>
          </a:xfrm>
        </p:grpSpPr>
        <p:pic>
          <p:nvPicPr>
            <p:cNvPr id="286723" name="Picture 3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67" y="572"/>
              <a:ext cx="1296" cy="1383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86726" name="Text Box 6"/>
            <p:cNvSpPr txBox="1">
              <a:spLocks noChangeArrowheads="1"/>
            </p:cNvSpPr>
            <p:nvPr/>
          </p:nvSpPr>
          <p:spPr bwMode="auto">
            <a:xfrm>
              <a:off x="476" y="2024"/>
              <a:ext cx="1588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i="1" dirty="0" smtClean="0">
                  <a:solidFill>
                    <a:srgbClr val="A50021"/>
                  </a:solidFill>
                  <a:latin typeface="AA-Constantia" panose="02030602050306030303" pitchFamily="18" charset="0"/>
                </a:rPr>
                <a:t>1. As </a:t>
              </a:r>
              <a:r>
                <a:rPr lang="en-US" sz="1400" i="1" dirty="0">
                  <a:solidFill>
                    <a:srgbClr val="A50021"/>
                  </a:solidFill>
                  <a:latin typeface="AA-Constantia" panose="02030602050306030303" pitchFamily="18" charset="0"/>
                </a:rPr>
                <a:t>Management requested it</a:t>
              </a: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3419475" y="809625"/>
            <a:ext cx="2951163" cy="2690813"/>
            <a:chOff x="2154" y="572"/>
            <a:chExt cx="1724" cy="1638"/>
          </a:xfrm>
        </p:grpSpPr>
        <p:pic>
          <p:nvPicPr>
            <p:cNvPr id="286724" name="Picture 4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290" y="572"/>
              <a:ext cx="1261" cy="1385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86727" name="Text Box 7"/>
            <p:cNvSpPr txBox="1">
              <a:spLocks noChangeArrowheads="1"/>
            </p:cNvSpPr>
            <p:nvPr/>
          </p:nvSpPr>
          <p:spPr bwMode="auto">
            <a:xfrm>
              <a:off x="2154" y="2024"/>
              <a:ext cx="1724" cy="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i="1" dirty="0" smtClean="0">
                  <a:solidFill>
                    <a:srgbClr val="A50021"/>
                  </a:solidFill>
                  <a:latin typeface="AA-Constantia" panose="02030602050306030303" pitchFamily="18" charset="0"/>
                </a:rPr>
                <a:t>2. As </a:t>
              </a:r>
              <a:r>
                <a:rPr lang="en-US" sz="1400" i="1" dirty="0">
                  <a:solidFill>
                    <a:srgbClr val="A50021"/>
                  </a:solidFill>
                  <a:latin typeface="AA-Constantia" panose="02030602050306030303" pitchFamily="18" charset="0"/>
                </a:rPr>
                <a:t>the Project Leader defined it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6424613" y="908050"/>
            <a:ext cx="2520950" cy="2609850"/>
            <a:chOff x="3932" y="572"/>
            <a:chExt cx="1588" cy="1644"/>
          </a:xfrm>
        </p:grpSpPr>
        <p:pic>
          <p:nvPicPr>
            <p:cNvPr id="286725" name="Picture 5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969" y="572"/>
              <a:ext cx="1163" cy="1383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86728" name="Text Box 8"/>
            <p:cNvSpPr txBox="1">
              <a:spLocks noChangeArrowheads="1"/>
            </p:cNvSpPr>
            <p:nvPr/>
          </p:nvSpPr>
          <p:spPr bwMode="auto">
            <a:xfrm>
              <a:off x="3932" y="2024"/>
              <a:ext cx="15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i="1" dirty="0" smtClean="0">
                  <a:solidFill>
                    <a:srgbClr val="A50021"/>
                  </a:solidFill>
                  <a:latin typeface="AA-Constantia" panose="02030602050306030303" pitchFamily="18" charset="0"/>
                </a:rPr>
                <a:t>3. As </a:t>
              </a:r>
              <a:r>
                <a:rPr lang="en-US" sz="1400" i="1" dirty="0">
                  <a:solidFill>
                    <a:srgbClr val="A50021"/>
                  </a:solidFill>
                  <a:latin typeface="AA-Constantia" panose="02030602050306030303" pitchFamily="18" charset="0"/>
                </a:rPr>
                <a:t>Systems designed it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684213" y="3720563"/>
            <a:ext cx="2627312" cy="2695338"/>
            <a:chOff x="521" y="2296"/>
            <a:chExt cx="1633" cy="1614"/>
          </a:xfrm>
        </p:grpSpPr>
        <p:pic>
          <p:nvPicPr>
            <p:cNvPr id="286729" name="Picture 9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15" y="2296"/>
              <a:ext cx="1383" cy="1357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86732" name="Text Box 12"/>
            <p:cNvSpPr txBox="1">
              <a:spLocks noChangeArrowheads="1"/>
            </p:cNvSpPr>
            <p:nvPr/>
          </p:nvSpPr>
          <p:spPr bwMode="auto">
            <a:xfrm>
              <a:off x="521" y="3685"/>
              <a:ext cx="1633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noAutofit/>
            </a:bodyPr>
            <a:lstStyle/>
            <a:p>
              <a:r>
                <a:rPr lang="en-US" sz="1400" i="1" dirty="0" smtClean="0">
                  <a:solidFill>
                    <a:srgbClr val="A50021"/>
                  </a:solidFill>
                  <a:latin typeface="AA-Constantia" panose="02030602050306030303" pitchFamily="18" charset="0"/>
                </a:rPr>
                <a:t>4. As </a:t>
              </a:r>
              <a:r>
                <a:rPr lang="en-US" sz="1400" i="1" dirty="0">
                  <a:solidFill>
                    <a:srgbClr val="A50021"/>
                  </a:solidFill>
                  <a:latin typeface="AA-Constantia" panose="02030602050306030303" pitchFamily="18" charset="0"/>
                </a:rPr>
                <a:t>Programming developed it</a:t>
              </a:r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3487738" y="3784600"/>
            <a:ext cx="2452687" cy="2573386"/>
            <a:chOff x="2290" y="2296"/>
            <a:chExt cx="1452" cy="1597"/>
          </a:xfrm>
        </p:grpSpPr>
        <p:pic>
          <p:nvPicPr>
            <p:cNvPr id="286730" name="Picture 10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336" y="2296"/>
              <a:ext cx="1261" cy="1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86733" name="Text Box 13"/>
            <p:cNvSpPr txBox="1">
              <a:spLocks noChangeArrowheads="1"/>
            </p:cNvSpPr>
            <p:nvPr/>
          </p:nvSpPr>
          <p:spPr bwMode="auto">
            <a:xfrm>
              <a:off x="2290" y="3702"/>
              <a:ext cx="1452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i="1" dirty="0" smtClean="0">
                  <a:solidFill>
                    <a:srgbClr val="A50021"/>
                  </a:solidFill>
                  <a:latin typeface="AA-Constantia" panose="02030602050306030303" pitchFamily="18" charset="0"/>
                </a:rPr>
                <a:t>5. As </a:t>
              </a:r>
              <a:r>
                <a:rPr lang="en-US" sz="1400" i="1" dirty="0">
                  <a:solidFill>
                    <a:srgbClr val="A50021"/>
                  </a:solidFill>
                  <a:latin typeface="AA-Constantia" panose="02030602050306030303" pitchFamily="18" charset="0"/>
                </a:rPr>
                <a:t>Operations installed it</a:t>
              </a:r>
            </a:p>
          </p:txBody>
        </p:sp>
      </p:grpSp>
      <p:grpSp>
        <p:nvGrpSpPr>
          <p:cNvPr id="7" name="Group 17"/>
          <p:cNvGrpSpPr>
            <a:grpSpLocks/>
          </p:cNvGrpSpPr>
          <p:nvPr/>
        </p:nvGrpSpPr>
        <p:grpSpPr bwMode="auto">
          <a:xfrm>
            <a:off x="6300788" y="3810000"/>
            <a:ext cx="2159000" cy="2536825"/>
            <a:chOff x="3969" y="2296"/>
            <a:chExt cx="1360" cy="1598"/>
          </a:xfrm>
        </p:grpSpPr>
        <p:pic>
          <p:nvPicPr>
            <p:cNvPr id="286731" name="Picture 11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969" y="2296"/>
              <a:ext cx="1353" cy="1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86734" name="Text Box 14"/>
            <p:cNvSpPr txBox="1">
              <a:spLocks noChangeArrowheads="1"/>
            </p:cNvSpPr>
            <p:nvPr/>
          </p:nvSpPr>
          <p:spPr bwMode="auto">
            <a:xfrm>
              <a:off x="3969" y="3702"/>
              <a:ext cx="136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i="1" dirty="0" smtClean="0">
                  <a:solidFill>
                    <a:srgbClr val="A50021"/>
                  </a:solidFill>
                  <a:latin typeface="AA-Constantia" panose="02030602050306030303" pitchFamily="18" charset="0"/>
                </a:rPr>
                <a:t>6. What </a:t>
              </a:r>
              <a:r>
                <a:rPr lang="en-US" sz="1400" i="1" dirty="0">
                  <a:solidFill>
                    <a:srgbClr val="A50021"/>
                  </a:solidFill>
                  <a:latin typeface="AA-Constantia" panose="02030602050306030303" pitchFamily="18" charset="0"/>
                </a:rPr>
                <a:t>the user wanted</a:t>
              </a:r>
            </a:p>
          </p:txBody>
        </p:sp>
      </p:grpSp>
      <p:sp>
        <p:nvSpPr>
          <p:cNvPr id="286735" name="Text Box 15"/>
          <p:cNvSpPr txBox="1">
            <a:spLocks noChangeArrowheads="1"/>
          </p:cNvSpPr>
          <p:nvPr/>
        </p:nvSpPr>
        <p:spPr bwMode="auto">
          <a:xfrm>
            <a:off x="5691188" y="6470650"/>
            <a:ext cx="31686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1200" b="1" dirty="0">
                <a:solidFill>
                  <a:srgbClr val="000000"/>
                </a:solidFill>
                <a:latin typeface="AA-Constantia" panose="02030602050306030303" pitchFamily="18" charset="0"/>
              </a:rPr>
              <a:t>(Pre-1970 cartoon; </a:t>
            </a:r>
            <a:r>
              <a:rPr lang="en-US" sz="1200" b="1" dirty="0" smtClean="0">
                <a:solidFill>
                  <a:srgbClr val="000000"/>
                </a:solidFill>
                <a:latin typeface="AA-Constantia" panose="02030602050306030303" pitchFamily="18" charset="0"/>
              </a:rPr>
              <a:t>source unknown</a:t>
            </a:r>
            <a:r>
              <a:rPr lang="en-US" sz="1200" b="1" dirty="0">
                <a:solidFill>
                  <a:srgbClr val="000000"/>
                </a:solidFill>
                <a:latin typeface="AA-Constantia" panose="02030602050306030303" pitchFamily="18" charset="0"/>
              </a:rPr>
              <a:t>)</a:t>
            </a:r>
            <a:endParaRPr lang="en-US" sz="1200" dirty="0">
              <a:solidFill>
                <a:srgbClr val="000000"/>
              </a:solidFill>
              <a:latin typeface="AA-Constantia" panose="02030602050306030303" pitchFamily="18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01540" y="4539391"/>
            <a:ext cx="282955" cy="153210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05070" y="4379741"/>
            <a:ext cx="282955" cy="153210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53389" y="2750283"/>
            <a:ext cx="395288" cy="34534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39038" y="2851878"/>
            <a:ext cx="689770" cy="34534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24825" y="4732701"/>
            <a:ext cx="461959" cy="34534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58160" y="1366711"/>
            <a:ext cx="395288" cy="97643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33520" y="1990725"/>
            <a:ext cx="395288" cy="34534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83351" y="2170476"/>
            <a:ext cx="395288" cy="34534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43750" y="2985658"/>
            <a:ext cx="395288" cy="18616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93643" y="2985658"/>
            <a:ext cx="395288" cy="18616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955516">
            <a:off x="6974682" y="2082155"/>
            <a:ext cx="146052" cy="18616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92912" y="2032077"/>
            <a:ext cx="395288" cy="18616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11555" y="2270704"/>
            <a:ext cx="395288" cy="18616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81752" y="2009130"/>
            <a:ext cx="395288" cy="18616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58363" y="1661569"/>
            <a:ext cx="241595" cy="113783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4446" y="967927"/>
            <a:ext cx="241595" cy="113783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345725">
            <a:off x="6482122" y="904523"/>
            <a:ext cx="241595" cy="28596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47997" y="1244205"/>
            <a:ext cx="111378" cy="5245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98830" y="1642800"/>
            <a:ext cx="241595" cy="6051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51230" y="1795200"/>
            <a:ext cx="241595" cy="6051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82640" y="2246778"/>
            <a:ext cx="241595" cy="413872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13033" y="2551578"/>
            <a:ext cx="76380" cy="13084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55131" y="2670767"/>
            <a:ext cx="241595" cy="413872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96106" y="3047882"/>
            <a:ext cx="241595" cy="11533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51451" y="1591031"/>
            <a:ext cx="241595" cy="115338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565807">
            <a:off x="3821035" y="1706369"/>
            <a:ext cx="105182" cy="50214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93538" y="731228"/>
            <a:ext cx="241595" cy="293589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4534392">
            <a:off x="4099568" y="702775"/>
            <a:ext cx="241595" cy="293589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95056" y="737296"/>
            <a:ext cx="241595" cy="14465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46171" y="809625"/>
            <a:ext cx="241595" cy="14465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30133" y="820110"/>
            <a:ext cx="241595" cy="14465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40077" y="1541965"/>
            <a:ext cx="131875" cy="78962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06873" y="802843"/>
            <a:ext cx="983965" cy="221974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52081" y="1099314"/>
            <a:ext cx="356973" cy="8053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3726" y="902836"/>
            <a:ext cx="356973" cy="178874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4173" y="1003131"/>
            <a:ext cx="356973" cy="178874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05462" y="1931841"/>
            <a:ext cx="141933" cy="71121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32897" y="2571213"/>
            <a:ext cx="391128" cy="178874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56573" y="1155531"/>
            <a:ext cx="356973" cy="178874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0619" y="5056357"/>
            <a:ext cx="413955" cy="557983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5533" y="5239128"/>
            <a:ext cx="413955" cy="276861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83169" y="5096949"/>
            <a:ext cx="413955" cy="175140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59830" y="4782736"/>
            <a:ext cx="600708" cy="884887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10167" y="5810627"/>
            <a:ext cx="188750" cy="278043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363031">
            <a:off x="3045866" y="3668062"/>
            <a:ext cx="188750" cy="1154121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363031">
            <a:off x="2988409" y="4417575"/>
            <a:ext cx="188750" cy="268863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363031">
            <a:off x="2879433" y="3681636"/>
            <a:ext cx="188750" cy="75921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363031">
            <a:off x="2936607" y="4667263"/>
            <a:ext cx="188750" cy="75921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363031">
            <a:off x="3646561" y="3979041"/>
            <a:ext cx="188750" cy="75921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363031">
            <a:off x="3616436" y="3684112"/>
            <a:ext cx="264969" cy="199989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363031">
            <a:off x="4022244" y="4735020"/>
            <a:ext cx="264969" cy="502726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405081">
            <a:off x="3432248" y="4915995"/>
            <a:ext cx="264969" cy="502726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348207">
            <a:off x="3329765" y="5525011"/>
            <a:ext cx="264969" cy="502726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916817">
            <a:off x="3477378" y="5729820"/>
            <a:ext cx="264969" cy="53615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9955270">
            <a:off x="3629778" y="5882220"/>
            <a:ext cx="264969" cy="53615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7490296">
            <a:off x="5013319" y="5160490"/>
            <a:ext cx="264969" cy="53615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7490296">
            <a:off x="5165719" y="5312890"/>
            <a:ext cx="264969" cy="53615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7490296">
            <a:off x="4817890" y="4644921"/>
            <a:ext cx="264969" cy="53615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6200000">
            <a:off x="5062386" y="4817324"/>
            <a:ext cx="1222254" cy="8867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6019499">
            <a:off x="5401395" y="3865932"/>
            <a:ext cx="618619" cy="8867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397241">
            <a:off x="4765534" y="3672414"/>
            <a:ext cx="906008" cy="16891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71712" y="3726678"/>
            <a:ext cx="467145" cy="45719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552155">
            <a:off x="5831509" y="4128681"/>
            <a:ext cx="906008" cy="8867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982781">
            <a:off x="6273490" y="3749602"/>
            <a:ext cx="2169706" cy="88670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6498662" y="3760585"/>
            <a:ext cx="1034768" cy="88670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6331443" y="3731530"/>
            <a:ext cx="173601" cy="88670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6162680" y="5091134"/>
            <a:ext cx="892318" cy="585400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6711555" y="4527457"/>
            <a:ext cx="249035" cy="163378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6398085" y="5898844"/>
            <a:ext cx="378954" cy="163378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7779206" y="5950308"/>
            <a:ext cx="664814" cy="163378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5354399" y="5804365"/>
            <a:ext cx="378954" cy="163378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622163">
            <a:off x="5677411" y="4958247"/>
            <a:ext cx="378954" cy="1023194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6463131">
            <a:off x="1489454" y="2491920"/>
            <a:ext cx="145876" cy="1322253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6200000">
            <a:off x="1746886" y="3020217"/>
            <a:ext cx="189756" cy="278873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6463131">
            <a:off x="2897265" y="2096606"/>
            <a:ext cx="175156" cy="383553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6463131">
            <a:off x="2439720" y="2120187"/>
            <a:ext cx="79099" cy="173209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6463131">
            <a:off x="1888861" y="2199954"/>
            <a:ext cx="79099" cy="173209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323863">
            <a:off x="2102874" y="2528761"/>
            <a:ext cx="79099" cy="173209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5818761">
            <a:off x="2501093" y="2472865"/>
            <a:ext cx="45719" cy="121575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5818761">
            <a:off x="1420973" y="2904246"/>
            <a:ext cx="45719" cy="121575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5818761">
            <a:off x="916707" y="1423909"/>
            <a:ext cx="45719" cy="121575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5818761">
            <a:off x="1026157" y="1330058"/>
            <a:ext cx="45719" cy="121575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5818761">
            <a:off x="1178557" y="1482458"/>
            <a:ext cx="45719" cy="121575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5818761">
            <a:off x="4031707" y="1024916"/>
            <a:ext cx="45719" cy="121575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5818761">
            <a:off x="4685902" y="2138287"/>
            <a:ext cx="187791" cy="121575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4316367">
            <a:off x="4870260" y="2694546"/>
            <a:ext cx="89523" cy="57957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5614750">
            <a:off x="7402981" y="2485584"/>
            <a:ext cx="113517" cy="57957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5404925">
            <a:off x="7446714" y="1341746"/>
            <a:ext cx="89523" cy="57957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5404925">
            <a:off x="8239138" y="1070335"/>
            <a:ext cx="89523" cy="57957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0147929">
            <a:off x="8080815" y="1250431"/>
            <a:ext cx="89523" cy="57957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0147929">
            <a:off x="8284853" y="1055608"/>
            <a:ext cx="89523" cy="57957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0147929">
            <a:off x="8281356" y="1173872"/>
            <a:ext cx="89523" cy="45719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0147929">
            <a:off x="7284921" y="4038671"/>
            <a:ext cx="89523" cy="45719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62736">
            <a:off x="7296633" y="4380309"/>
            <a:ext cx="89523" cy="45719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62736">
            <a:off x="7437355" y="4621346"/>
            <a:ext cx="89523" cy="45719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4455174">
            <a:off x="7262948" y="4894464"/>
            <a:ext cx="221893" cy="113320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891470">
            <a:off x="7302336" y="5081128"/>
            <a:ext cx="221893" cy="113320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891470">
            <a:off x="7294008" y="5539072"/>
            <a:ext cx="221893" cy="113320"/>
          </a:xfrm>
          <a:prstGeom prst="rect">
            <a:avLst/>
          </a:prstGeom>
        </p:spPr>
      </p:pic>
      <p:pic>
        <p:nvPicPr>
          <p:cNvPr id="122" name="Picture 1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891470">
            <a:off x="6841311" y="5081128"/>
            <a:ext cx="221893" cy="113320"/>
          </a:xfrm>
          <a:prstGeom prst="rect">
            <a:avLst/>
          </a:prstGeom>
        </p:spPr>
      </p:pic>
      <p:pic>
        <p:nvPicPr>
          <p:cNvPr id="123" name="Picture 1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891470" flipV="1">
            <a:off x="5400273" y="4803203"/>
            <a:ext cx="89523" cy="45719"/>
          </a:xfrm>
          <a:prstGeom prst="rect">
            <a:avLst/>
          </a:prstGeom>
        </p:spPr>
      </p:pic>
      <p:pic>
        <p:nvPicPr>
          <p:cNvPr id="124" name="Picture 1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891470" flipV="1">
            <a:off x="3776601" y="5114098"/>
            <a:ext cx="89523" cy="45719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891470" flipV="1">
            <a:off x="1298173" y="3882453"/>
            <a:ext cx="89523" cy="45719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6565441">
            <a:off x="4803100" y="4750341"/>
            <a:ext cx="340287" cy="63441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6565441">
            <a:off x="3879073" y="5275115"/>
            <a:ext cx="340287" cy="63441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7999703">
            <a:off x="3703627" y="5840757"/>
            <a:ext cx="340287" cy="63441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010490">
            <a:off x="3577229" y="3913316"/>
            <a:ext cx="340287" cy="63441"/>
          </a:xfrm>
          <a:prstGeom prst="rect">
            <a:avLst/>
          </a:prstGeom>
        </p:spPr>
      </p:pic>
      <p:pic>
        <p:nvPicPr>
          <p:cNvPr id="131" name="Picture 1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4740943">
            <a:off x="5448314" y="4787249"/>
            <a:ext cx="36000" cy="30840"/>
          </a:xfrm>
          <a:prstGeom prst="rect">
            <a:avLst/>
          </a:prstGeom>
        </p:spPr>
      </p:pic>
      <p:pic>
        <p:nvPicPr>
          <p:cNvPr id="132" name="Picture 1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102389">
            <a:off x="5569350" y="4028757"/>
            <a:ext cx="383037" cy="195615"/>
          </a:xfrm>
          <a:prstGeom prst="rect">
            <a:avLst/>
          </a:prstGeom>
        </p:spPr>
      </p:pic>
      <p:pic>
        <p:nvPicPr>
          <p:cNvPr id="133" name="Picture 13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5051" y="3648860"/>
            <a:ext cx="413955" cy="276861"/>
          </a:xfrm>
          <a:prstGeom prst="rect">
            <a:avLst/>
          </a:prstGeom>
        </p:spPr>
      </p:pic>
      <p:pic>
        <p:nvPicPr>
          <p:cNvPr id="134" name="Picture 13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94883" y="3705845"/>
            <a:ext cx="413955" cy="276861"/>
          </a:xfrm>
          <a:prstGeom prst="rect">
            <a:avLst/>
          </a:prstGeom>
        </p:spPr>
      </p:pic>
      <p:pic>
        <p:nvPicPr>
          <p:cNvPr id="135" name="Picture 13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967058">
            <a:off x="3812046" y="5188135"/>
            <a:ext cx="18974" cy="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78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Commercial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79388" y="966788"/>
            <a:ext cx="4175125" cy="3475558"/>
          </a:xfrm>
          <a:prstGeom prst="rect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400">
                <a:solidFill>
                  <a:srgbClr val="3333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8B0000"/>
              </a:buClr>
              <a:buSzPct val="80000"/>
              <a:buFont typeface="Wingdings" pitchFamily="2" charset="2"/>
              <a:buChar char="Ø"/>
              <a:defRPr sz="2400">
                <a:solidFill>
                  <a:srgbClr val="3333FF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rgbClr val="3333FF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rgbClr val="3333FF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rgbClr val="3333FF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rgbClr val="3333FF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rgbClr val="3333FF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rgbClr val="3333FF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rgbClr val="3333FF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note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A-Constantia" panose="02030602050306030303" pitchFamily="18" charset="0"/>
              <a:ea typeface="+mn-ea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	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description:</a:t>
            </a:r>
            <a:r>
              <a:rPr kumimoji="0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"</a:t>
            </a:r>
            <a:r>
              <a:rPr kumimoji="0" lang="en-US" sz="16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Advertizing</a:t>
            </a:r>
            <a:r>
              <a:rPr kumimoji="0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 segment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"</a:t>
            </a:r>
            <a:endParaRPr kumimoji="0" lang="en-US" sz="1600" b="0" i="1" u="none" strike="noStrike" kern="0" cap="none" spc="0" normalizeH="0" baseline="0" noProof="0" dirty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AA-Constantia" panose="02030602050306030303" pitchFamily="18" charset="0"/>
              <a:ea typeface="+mn-ea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deferred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class</a:t>
            </a:r>
            <a:r>
              <a:rPr kumimoji="0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 COMMERCIAL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inherit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	</a:t>
            </a:r>
            <a:r>
              <a:rPr kumimoji="0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SEGMENT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		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rename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 </a:t>
            </a:r>
            <a:r>
              <a:rPr kumimoji="0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sponsor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as</a:t>
            </a:r>
            <a:r>
              <a:rPr kumimoji="0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 advertiser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end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feature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	</a:t>
            </a:r>
            <a:r>
              <a:rPr kumimoji="0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primary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:</a:t>
            </a:r>
            <a:r>
              <a:rPr kumimoji="0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 PROGRAM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deferred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/>
            </a:r>
            <a:b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</a:b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	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-- Program to which this</a:t>
            </a:r>
            <a:b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</a:b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	-- commercial is attached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	</a:t>
            </a:r>
            <a:r>
              <a:rPr kumimoji="0" lang="en-US" sz="16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primary_index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:</a:t>
            </a:r>
            <a:r>
              <a:rPr kumimoji="0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 INTEGER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deferred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/>
            </a:r>
            <a:b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</a:b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	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-- Index of primary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	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AA-Constantia" panose="02030602050306030303" pitchFamily="18" charset="0"/>
              <a:ea typeface="+mn-ea"/>
              <a:cs typeface="Arial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4576763" y="931863"/>
            <a:ext cx="4389437" cy="3638550"/>
          </a:xfrm>
          <a:prstGeom prst="rect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sz="1600" i="1" dirty="0" err="1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set_primary</a:t>
            </a:r>
            <a:r>
              <a:rPr lang="en-US" sz="1600" i="1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 </a:t>
            </a:r>
            <a:r>
              <a:rPr lang="en-US" sz="1600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(</a:t>
            </a:r>
            <a:r>
              <a:rPr lang="en-US" sz="1600" i="1" dirty="0" smtClean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p </a:t>
            </a:r>
            <a:r>
              <a:rPr lang="en-US" sz="1600" dirty="0" smtClean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:</a:t>
            </a:r>
            <a:r>
              <a:rPr lang="en-US" sz="1600" i="1" dirty="0" smtClean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 </a:t>
            </a:r>
            <a:r>
              <a:rPr lang="en-US" sz="1600" i="1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PROGRAM</a:t>
            </a:r>
            <a:r>
              <a:rPr lang="en-US" sz="1600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)</a:t>
            </a:r>
            <a:endParaRPr lang="en-US" sz="1600" i="1" dirty="0">
              <a:solidFill>
                <a:srgbClr val="3333FF"/>
              </a:solidFill>
              <a:latin typeface="AA-Constantia" panose="02030602050306030303" pitchFamily="18" charset="0"/>
              <a:cs typeface="Arial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sz="1600" b="1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		</a:t>
            </a:r>
            <a:r>
              <a:rPr lang="en-US" sz="1600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-- Attach commercial to</a:t>
            </a:r>
            <a:r>
              <a:rPr lang="en-US" sz="1600" i="1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 p</a:t>
            </a:r>
            <a:r>
              <a:rPr lang="en-US" sz="1600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.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sz="1600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    </a:t>
            </a:r>
            <a:r>
              <a:rPr lang="en-US" sz="1600" b="1" dirty="0">
                <a:solidFill>
                  <a:srgbClr val="002060"/>
                </a:solidFill>
                <a:latin typeface="AA-Constantia" panose="02030602050306030303" pitchFamily="18" charset="0"/>
                <a:cs typeface="Arial"/>
              </a:rPr>
              <a:t>require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sz="1600" b="1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	   </a:t>
            </a:r>
            <a:r>
              <a:rPr lang="en-US" sz="1600" dirty="0" err="1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program_exists</a:t>
            </a:r>
            <a:r>
              <a:rPr lang="en-US" sz="1600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:</a:t>
            </a:r>
            <a:r>
              <a:rPr lang="en-US" sz="1600" i="1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 p </a:t>
            </a:r>
            <a:r>
              <a:rPr lang="en-US" sz="1600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/=</a:t>
            </a:r>
            <a:r>
              <a:rPr lang="en-US" sz="1600" i="1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 Void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sz="1600" i="1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	    </a:t>
            </a:r>
            <a:r>
              <a:rPr lang="en-US" sz="1600" dirty="0" err="1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same_schedule</a:t>
            </a:r>
            <a:r>
              <a:rPr lang="en-US" sz="1600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:</a:t>
            </a:r>
            <a:r>
              <a:rPr lang="en-US" sz="1600" i="1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 </a:t>
            </a:r>
            <a:r>
              <a:rPr lang="en-US" sz="1600" i="1" dirty="0" err="1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p</a:t>
            </a:r>
            <a:r>
              <a:rPr lang="en-US" sz="1600" dirty="0" err="1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,</a:t>
            </a:r>
            <a:r>
              <a:rPr lang="en-US" sz="1600" i="1" dirty="0" err="1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schedule</a:t>
            </a:r>
            <a:r>
              <a:rPr lang="en-US" sz="1600" i="1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 </a:t>
            </a:r>
            <a:r>
              <a:rPr lang="en-US" sz="1600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=</a:t>
            </a:r>
            <a:r>
              <a:rPr lang="en-US" sz="1600" i="1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 schedule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sz="1600" i="1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	    </a:t>
            </a:r>
            <a:r>
              <a:rPr lang="en-US" sz="1600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before:</a:t>
            </a:r>
            <a:r>
              <a:rPr lang="en-US" sz="1600" i="1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/>
            </a:r>
            <a:br>
              <a:rPr lang="en-US" sz="1600" i="1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</a:br>
            <a:r>
              <a:rPr lang="en-US" sz="1600" i="1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	   </a:t>
            </a:r>
            <a:r>
              <a:rPr lang="en-US" sz="1600" i="1" dirty="0" err="1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p</a:t>
            </a:r>
            <a:r>
              <a:rPr lang="en-US" sz="1600" dirty="0" err="1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.</a:t>
            </a:r>
            <a:r>
              <a:rPr lang="en-US" sz="1600" i="1" dirty="0" err="1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starting_time</a:t>
            </a:r>
            <a:r>
              <a:rPr lang="en-US" sz="1600" i="1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 </a:t>
            </a:r>
            <a:r>
              <a:rPr lang="en-US" sz="1600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&lt;=</a:t>
            </a:r>
            <a:r>
              <a:rPr lang="en-US" sz="1600" i="1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 </a:t>
            </a:r>
            <a:r>
              <a:rPr lang="en-US" sz="1600" i="1" dirty="0" err="1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starting_time</a:t>
            </a:r>
            <a:endParaRPr lang="en-US" sz="1600" i="1" dirty="0">
              <a:solidFill>
                <a:srgbClr val="3333FF"/>
              </a:solidFill>
              <a:latin typeface="AA-Constantia" panose="02030602050306030303" pitchFamily="18" charset="0"/>
              <a:cs typeface="Arial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sz="1600" i="1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    </a:t>
            </a:r>
            <a:r>
              <a:rPr lang="en-US" sz="1600" b="1" dirty="0">
                <a:solidFill>
                  <a:srgbClr val="002060"/>
                </a:solidFill>
                <a:latin typeface="AA-Constantia" panose="02030602050306030303" pitchFamily="18" charset="0"/>
                <a:cs typeface="Arial"/>
              </a:rPr>
              <a:t>deferred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sz="1600" b="1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   </a:t>
            </a:r>
            <a:r>
              <a:rPr lang="en-US" sz="1600" b="1" dirty="0">
                <a:solidFill>
                  <a:srgbClr val="002060"/>
                </a:solidFill>
                <a:latin typeface="AA-Constantia" panose="02030602050306030303" pitchFamily="18" charset="0"/>
                <a:cs typeface="Arial"/>
              </a:rPr>
              <a:t>ensure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sz="1600" b="1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		</a:t>
            </a:r>
            <a:r>
              <a:rPr lang="en-US" sz="1600" dirty="0" err="1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index_updated</a:t>
            </a:r>
            <a:r>
              <a:rPr lang="en-US" sz="1600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:</a:t>
            </a:r>
            <a:r>
              <a:rPr lang="en-US" sz="1600" i="1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/>
            </a:r>
            <a:br>
              <a:rPr lang="en-US" sz="1600" i="1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</a:br>
            <a:r>
              <a:rPr lang="en-US" sz="1600" i="1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	         </a:t>
            </a:r>
            <a:r>
              <a:rPr lang="en-US" sz="1600" i="1" dirty="0" err="1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primary_index</a:t>
            </a:r>
            <a:r>
              <a:rPr lang="en-US" sz="1600" i="1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 </a:t>
            </a:r>
            <a:r>
              <a:rPr lang="en-US" sz="1600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=</a:t>
            </a:r>
            <a:r>
              <a:rPr lang="en-US" sz="1600" i="1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 </a:t>
            </a:r>
            <a:r>
              <a:rPr lang="en-US" sz="1600" i="1" dirty="0" err="1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p</a:t>
            </a:r>
            <a:r>
              <a:rPr lang="en-US" sz="1600" dirty="0" err="1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.</a:t>
            </a:r>
            <a:r>
              <a:rPr lang="en-US" sz="1600" i="1" dirty="0" err="1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index</a:t>
            </a:r>
            <a:endParaRPr lang="en-US" sz="1600" i="1" dirty="0">
              <a:solidFill>
                <a:srgbClr val="3333FF"/>
              </a:solidFill>
              <a:latin typeface="AA-Constantia" panose="02030602050306030303" pitchFamily="18" charset="0"/>
              <a:cs typeface="Arial"/>
            </a:endParaRPr>
          </a:p>
          <a:p>
            <a:pPr marL="342900" indent="-342900"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sz="1600" i="1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		</a:t>
            </a:r>
            <a:r>
              <a:rPr lang="en-US" sz="1600" dirty="0" err="1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primary_updated</a:t>
            </a:r>
            <a:r>
              <a:rPr lang="en-US" sz="1600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:</a:t>
            </a:r>
            <a:r>
              <a:rPr lang="en-US" sz="1600" i="1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 primary </a:t>
            </a:r>
            <a:r>
              <a:rPr lang="en-US" sz="1600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=</a:t>
            </a:r>
            <a:r>
              <a:rPr lang="en-US" sz="1600" i="1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 p</a:t>
            </a:r>
          </a:p>
          <a:p>
            <a:pPr marL="342900" indent="-342900"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sz="1600" i="1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    </a:t>
            </a:r>
            <a:r>
              <a:rPr lang="en-US" sz="1600" b="1" dirty="0">
                <a:solidFill>
                  <a:srgbClr val="002060"/>
                </a:solidFill>
                <a:latin typeface="AA-Constantia" panose="02030602050306030303" pitchFamily="18" charset="0"/>
                <a:cs typeface="Arial"/>
              </a:rPr>
              <a:t>end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261938" y="4667250"/>
            <a:ext cx="8424862" cy="1945383"/>
          </a:xfrm>
          <a:prstGeom prst="rect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b="1" dirty="0">
                <a:solidFill>
                  <a:srgbClr val="002060"/>
                </a:solidFill>
                <a:latin typeface="AA-Constantia" panose="02030602050306030303" pitchFamily="18" charset="0"/>
                <a:cs typeface="Arial"/>
              </a:rPr>
              <a:t>invariant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b="1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	</a:t>
            </a:r>
            <a:r>
              <a:rPr lang="en-US" dirty="0" err="1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meaningful_primary_index</a:t>
            </a:r>
            <a:r>
              <a:rPr lang="en-US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:</a:t>
            </a:r>
            <a:r>
              <a:rPr lang="en-US" i="1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 </a:t>
            </a:r>
            <a:r>
              <a:rPr lang="en-US" i="1" dirty="0" err="1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primary_index</a:t>
            </a:r>
            <a:r>
              <a:rPr lang="en-US" i="1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 </a:t>
            </a:r>
            <a:r>
              <a:rPr lang="en-US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=</a:t>
            </a:r>
            <a:r>
              <a:rPr lang="en-US" i="1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 </a:t>
            </a:r>
            <a:r>
              <a:rPr lang="en-US" i="1" dirty="0" err="1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primary</a:t>
            </a:r>
            <a:r>
              <a:rPr lang="en-US" dirty="0" err="1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.</a:t>
            </a:r>
            <a:r>
              <a:rPr lang="en-US" i="1" dirty="0" err="1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index</a:t>
            </a:r>
            <a:endParaRPr lang="en-US" i="1" dirty="0">
              <a:solidFill>
                <a:srgbClr val="3333FF"/>
              </a:solidFill>
              <a:latin typeface="AA-Constantia" panose="02030602050306030303" pitchFamily="18" charset="0"/>
              <a:cs typeface="Arial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i="1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	</a:t>
            </a:r>
            <a:r>
              <a:rPr lang="en-US" dirty="0" err="1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primary_before</a:t>
            </a:r>
            <a:r>
              <a:rPr lang="en-US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:</a:t>
            </a:r>
            <a:r>
              <a:rPr lang="en-US" i="1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 </a:t>
            </a:r>
            <a:r>
              <a:rPr lang="en-US" i="1" dirty="0" err="1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primary</a:t>
            </a:r>
            <a:r>
              <a:rPr lang="en-US" dirty="0" err="1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.</a:t>
            </a:r>
            <a:r>
              <a:rPr lang="en-US" i="1" dirty="0" err="1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starting_time</a:t>
            </a:r>
            <a:r>
              <a:rPr lang="en-US" i="1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 </a:t>
            </a:r>
            <a:r>
              <a:rPr lang="en-US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&lt;=</a:t>
            </a:r>
            <a:r>
              <a:rPr lang="en-US" i="1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 </a:t>
            </a:r>
            <a:r>
              <a:rPr lang="en-US" i="1" dirty="0" err="1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starting_time</a:t>
            </a:r>
            <a:endParaRPr lang="en-US" i="1" dirty="0">
              <a:solidFill>
                <a:srgbClr val="3333FF"/>
              </a:solidFill>
              <a:latin typeface="AA-Constantia" panose="02030602050306030303" pitchFamily="18" charset="0"/>
              <a:cs typeface="Arial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i="1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	</a:t>
            </a:r>
            <a:r>
              <a:rPr lang="en-US" dirty="0" err="1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acceptable_sponsor</a:t>
            </a:r>
            <a:r>
              <a:rPr lang="en-US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:</a:t>
            </a:r>
            <a:r>
              <a:rPr lang="en-US" i="1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 </a:t>
            </a:r>
            <a:r>
              <a:rPr lang="en-US" i="1" dirty="0" err="1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advertizer</a:t>
            </a:r>
            <a:r>
              <a:rPr lang="en-US" dirty="0" err="1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.</a:t>
            </a:r>
            <a:r>
              <a:rPr lang="en-US" i="1" dirty="0" err="1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compatible</a:t>
            </a:r>
            <a:r>
              <a:rPr lang="en-US" i="1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 </a:t>
            </a:r>
            <a:r>
              <a:rPr lang="en-US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(</a:t>
            </a:r>
            <a:r>
              <a:rPr lang="en-US" i="1" dirty="0" err="1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primary</a:t>
            </a:r>
            <a:r>
              <a:rPr lang="en-US" dirty="0" err="1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.</a:t>
            </a:r>
            <a:r>
              <a:rPr lang="en-US" i="1" dirty="0" err="1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sponsor</a:t>
            </a:r>
            <a:r>
              <a:rPr lang="en-US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)</a:t>
            </a:r>
            <a:endParaRPr lang="en-US" i="1" dirty="0">
              <a:solidFill>
                <a:srgbClr val="3333FF"/>
              </a:solidFill>
              <a:latin typeface="AA-Constantia" panose="02030602050306030303" pitchFamily="18" charset="0"/>
              <a:cs typeface="Arial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	</a:t>
            </a:r>
            <a:r>
              <a:rPr lang="en-US" dirty="0" err="1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acceptable_rating</a:t>
            </a:r>
            <a:r>
              <a:rPr lang="en-US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:</a:t>
            </a:r>
            <a:r>
              <a:rPr lang="en-US" i="1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 rating </a:t>
            </a:r>
            <a:r>
              <a:rPr lang="en-US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&lt;=</a:t>
            </a:r>
            <a:r>
              <a:rPr lang="en-US" i="1" dirty="0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 </a:t>
            </a:r>
            <a:r>
              <a:rPr lang="en-US" i="1" dirty="0" err="1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primary</a:t>
            </a:r>
            <a:r>
              <a:rPr lang="en-US" dirty="0" err="1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.</a:t>
            </a:r>
            <a:r>
              <a:rPr lang="en-US" i="1" dirty="0" err="1">
                <a:solidFill>
                  <a:srgbClr val="3333FF"/>
                </a:solidFill>
                <a:latin typeface="AA-Constantia" panose="02030602050306030303" pitchFamily="18" charset="0"/>
                <a:cs typeface="Arial"/>
              </a:rPr>
              <a:t>rating</a:t>
            </a:r>
            <a:endParaRPr lang="en-US" i="1" dirty="0">
              <a:solidFill>
                <a:srgbClr val="3333FF"/>
              </a:solidFill>
              <a:latin typeface="AA-Constantia" panose="02030602050306030303" pitchFamily="18" charset="0"/>
              <a:cs typeface="Arial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b="1" dirty="0">
                <a:solidFill>
                  <a:srgbClr val="002060"/>
                </a:solidFill>
                <a:latin typeface="AA-Constantia" panose="02030602050306030303" pitchFamily="18" charset="0"/>
                <a:cs typeface="Arial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82119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Diagrams: UML, BON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98450" y="1011238"/>
            <a:ext cx="2327275" cy="215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400">
                <a:solidFill>
                  <a:srgbClr val="3333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8B0000"/>
              </a:buClr>
              <a:buSzPct val="80000"/>
              <a:buFont typeface="Wingdings" pitchFamily="2" charset="2"/>
              <a:buChar char="Ø"/>
              <a:defRPr sz="2400">
                <a:solidFill>
                  <a:srgbClr val="3333FF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rgbClr val="3333FF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rgbClr val="3333FF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rgbClr val="3333FF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rgbClr val="3333FF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rgbClr val="3333FF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rgbClr val="3333FF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rgbClr val="3333FF"/>
                </a:solidFill>
                <a:latin typeface="+mn-lt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A-Constantia" panose="02030602050306030303" pitchFamily="18" charset="0"/>
                <a:ea typeface="+mn-ea"/>
                <a:cs typeface="Arial"/>
              </a:rPr>
              <a:t>Text-Graphics Equivalence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AA-Constantia" panose="02030602050306030303" pitchFamily="18" charset="0"/>
              <a:ea typeface="+mn-ea"/>
              <a:cs typeface="Arial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67025" y="955675"/>
            <a:ext cx="5988050" cy="5192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3797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O-O analysis process</a:t>
            </a:r>
          </a:p>
        </p:txBody>
      </p:sp>
      <p:sp>
        <p:nvSpPr>
          <p:cNvPr id="1779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noProof="0" dirty="0"/>
              <a:t>Identify abstractions</a:t>
            </a:r>
          </a:p>
          <a:p>
            <a:pPr lvl="1"/>
            <a:r>
              <a:rPr lang="en-US" noProof="0" dirty="0"/>
              <a:t>New</a:t>
            </a:r>
          </a:p>
          <a:p>
            <a:pPr lvl="1"/>
            <a:r>
              <a:rPr lang="en-US" noProof="0" dirty="0"/>
              <a:t>Reused</a:t>
            </a:r>
          </a:p>
          <a:p>
            <a:pPr marL="0" indent="0"/>
            <a:r>
              <a:rPr lang="en-US" noProof="0" dirty="0"/>
              <a:t>Describe abstractions through interfaces, with contracts</a:t>
            </a:r>
          </a:p>
          <a:p>
            <a:pPr marL="0" indent="0"/>
            <a:r>
              <a:rPr lang="en-US" noProof="0" dirty="0"/>
              <a:t>Look for more specific cases: use inheritance</a:t>
            </a:r>
          </a:p>
          <a:p>
            <a:pPr marL="0" indent="0"/>
            <a:r>
              <a:rPr lang="en-US" noProof="0" dirty="0"/>
              <a:t>Look for more general cases: use inheritance,  simplify</a:t>
            </a:r>
          </a:p>
          <a:p>
            <a:pPr marL="0" indent="0"/>
            <a:r>
              <a:rPr lang="en-US" noProof="0" dirty="0"/>
              <a:t>Iterate on suppliers</a:t>
            </a:r>
          </a:p>
          <a:p>
            <a:pPr marL="0" indent="0"/>
            <a:endParaRPr lang="en-US" noProof="0" dirty="0"/>
          </a:p>
          <a:p>
            <a:pPr marL="0" indent="0"/>
            <a:r>
              <a:rPr lang="en-US" noProof="0" dirty="0"/>
              <a:t>At all stages keep structure simple and look for applicable contracts</a:t>
            </a:r>
          </a:p>
        </p:txBody>
      </p:sp>
    </p:spTree>
    <p:extLst>
      <p:ext uri="{BB962C8B-B14F-4D97-AF65-F5344CB8AC3E}">
        <p14:creationId xmlns:p14="http://schemas.microsoft.com/office/powerpoint/2010/main" val="402447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Practical advice</a:t>
            </a:r>
            <a:endParaRPr lang="en-US" noProof="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942617" y="3286125"/>
            <a:ext cx="895350" cy="3124200"/>
          </a:xfrm>
          <a:prstGeom prst="rect">
            <a:avLst/>
          </a:prstGeom>
          <a:solidFill>
            <a:srgbClr val="99FF99"/>
          </a:solidFill>
          <a:ln w="12700" algn="ctr">
            <a:solidFill>
              <a:srgbClr val="990000"/>
            </a:solidFill>
            <a:miter lim="800000"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254000"/>
            <a:bevelB w="381000"/>
          </a:sp3d>
        </p:spPr>
        <p:txBody>
          <a:bodyPr lIns="0" rIns="0" rtlCol="0" anchor="ctr"/>
          <a:lstStyle/>
          <a:p>
            <a:pPr>
              <a:lnSpc>
                <a:spcPct val="80000"/>
              </a:lnSpc>
            </a:pPr>
            <a:endParaRPr lang="en-US" dirty="0">
              <a:solidFill>
                <a:srgbClr val="333399"/>
              </a:solidFill>
              <a:latin typeface="AA-Constantia" panose="02030602050306030303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56492" y="1398493"/>
            <a:ext cx="7467600" cy="2259107"/>
          </a:xfrm>
          <a:prstGeom prst="round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>
            <a:bevelT w="381000"/>
            <a:bevelB w="635000" h="152400"/>
          </a:sp3d>
        </p:spPr>
        <p:txBody>
          <a:bodyPr wrap="square" anchor="ctr"/>
          <a:lstStyle/>
          <a:p>
            <a:pPr algn="ctr">
              <a:spcBef>
                <a:spcPct val="0"/>
              </a:spcBef>
            </a:pPr>
            <a:r>
              <a:rPr lang="en-US" sz="4000" b="1" dirty="0" smtClean="0">
                <a:solidFill>
                  <a:srgbClr val="993300"/>
                </a:solidFill>
                <a:latin typeface="AA-Constantia" panose="02030602050306030303" pitchFamily="18" charset="0"/>
              </a:rPr>
              <a:t>Write ADT specifications for delicate parts of the system requirements</a:t>
            </a:r>
            <a:endParaRPr lang="en-US" sz="4400" b="1" dirty="0">
              <a:solidFill>
                <a:srgbClr val="333399"/>
              </a:solidFill>
              <a:latin typeface="AA-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37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four PEGS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2583" y="5754188"/>
            <a:ext cx="1241384" cy="768847"/>
          </a:xfrm>
        </p:spPr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7418" y="1521649"/>
            <a:ext cx="3597215" cy="972000"/>
          </a:xfrm>
          <a:prstGeom prst="round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>
            <a:bevelT w="381000"/>
            <a:bevelB w="635000" h="152400"/>
          </a:sp3d>
        </p:spPr>
        <p:txBody>
          <a:bodyPr wrap="square" anchor="ctr"/>
          <a:lstStyle/>
          <a:p>
            <a:pPr algn="ctr">
              <a:spcBef>
                <a:spcPct val="0"/>
              </a:spcBef>
            </a:pPr>
            <a:r>
              <a:rPr lang="en-US" sz="4000" b="1" dirty="0" smtClean="0">
                <a:solidFill>
                  <a:srgbClr val="993300"/>
                </a:solidFill>
                <a:latin typeface="AA-Constantia" panose="02030602050306030303" pitchFamily="18" charset="0"/>
              </a:rPr>
              <a:t>Environment</a:t>
            </a:r>
            <a:endParaRPr lang="en-US" sz="4400" b="1" dirty="0">
              <a:solidFill>
                <a:srgbClr val="333399"/>
              </a:solidFill>
              <a:latin typeface="AA-Constantia" panose="02030602050306030303" pitchFamily="18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741067" y="4073915"/>
            <a:ext cx="2772000" cy="972000"/>
          </a:xfrm>
          <a:prstGeom prst="round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>
            <a:bevelT w="381000"/>
            <a:bevelB w="635000" h="152400"/>
          </a:sp3d>
        </p:spPr>
        <p:txBody>
          <a:bodyPr wrap="square" anchor="ctr"/>
          <a:lstStyle/>
          <a:p>
            <a:pPr algn="ctr">
              <a:spcBef>
                <a:spcPct val="0"/>
              </a:spcBef>
            </a:pPr>
            <a:r>
              <a:rPr lang="en-US" sz="4000" b="1" dirty="0" smtClean="0">
                <a:solidFill>
                  <a:srgbClr val="FFFF00"/>
                </a:solidFill>
                <a:latin typeface="AA-Constantia" panose="02030602050306030303" pitchFamily="18" charset="0"/>
              </a:rPr>
              <a:t>System</a:t>
            </a:r>
            <a:endParaRPr lang="en-US" sz="4400" b="1" dirty="0">
              <a:solidFill>
                <a:srgbClr val="FFFF00"/>
              </a:solidFill>
              <a:latin typeface="AA-Constantia" panose="02030602050306030303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741067" y="1521649"/>
            <a:ext cx="2772000" cy="972000"/>
          </a:xfrm>
          <a:prstGeom prst="round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>
            <a:bevelT w="381000"/>
            <a:bevelB w="635000" h="152400"/>
          </a:sp3d>
        </p:spPr>
        <p:txBody>
          <a:bodyPr wrap="square" anchor="ctr"/>
          <a:lstStyle/>
          <a:p>
            <a:pPr algn="ctr">
              <a:spcBef>
                <a:spcPct val="0"/>
              </a:spcBef>
            </a:pPr>
            <a:r>
              <a:rPr lang="en-US" sz="4000" b="1" dirty="0" smtClean="0">
                <a:solidFill>
                  <a:srgbClr val="993300"/>
                </a:solidFill>
                <a:latin typeface="AA-Constantia" panose="02030602050306030303" pitchFamily="18" charset="0"/>
              </a:rPr>
              <a:t>Goals</a:t>
            </a:r>
            <a:endParaRPr lang="en-US" sz="4400" b="1" dirty="0">
              <a:solidFill>
                <a:srgbClr val="333399"/>
              </a:solidFill>
              <a:latin typeface="AA-Constantia" panose="02030602050306030303" pitchFamily="18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16452" y="4073915"/>
            <a:ext cx="2772000" cy="972000"/>
          </a:xfrm>
          <a:prstGeom prst="round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>
            <a:bevelT w="381000"/>
            <a:bevelB w="635000" h="152400"/>
          </a:sp3d>
        </p:spPr>
        <p:txBody>
          <a:bodyPr wrap="square" anchor="ctr"/>
          <a:lstStyle/>
          <a:p>
            <a:pPr algn="ctr">
              <a:spcBef>
                <a:spcPct val="0"/>
              </a:spcBef>
            </a:pPr>
            <a:r>
              <a:rPr lang="en-US" sz="4000" b="1" dirty="0" smtClean="0">
                <a:solidFill>
                  <a:schemeClr val="bg1"/>
                </a:solidFill>
                <a:latin typeface="AA-Constantia" panose="02030602050306030303" pitchFamily="18" charset="0"/>
              </a:rPr>
              <a:t>Project</a:t>
            </a:r>
            <a:endParaRPr lang="en-US" sz="4400" b="1" dirty="0">
              <a:solidFill>
                <a:schemeClr val="bg1"/>
              </a:solidFill>
              <a:latin typeface="AA-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69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between the four </a:t>
            </a:r>
            <a:r>
              <a:rPr lang="en-US" dirty="0" smtClean="0"/>
              <a:t>PEGS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2583" y="5754188"/>
            <a:ext cx="1241384" cy="768847"/>
          </a:xfrm>
        </p:spPr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7418" y="1521649"/>
            <a:ext cx="3597215" cy="972000"/>
          </a:xfrm>
          <a:prstGeom prst="round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>
            <a:bevelT w="381000"/>
            <a:bevelB w="635000" h="152400"/>
          </a:sp3d>
        </p:spPr>
        <p:txBody>
          <a:bodyPr wrap="square" anchor="ctr"/>
          <a:lstStyle/>
          <a:p>
            <a:pPr algn="ctr">
              <a:spcBef>
                <a:spcPct val="0"/>
              </a:spcBef>
            </a:pPr>
            <a:r>
              <a:rPr lang="en-US" sz="4000" b="1" dirty="0" smtClean="0">
                <a:solidFill>
                  <a:srgbClr val="993300"/>
                </a:solidFill>
                <a:latin typeface="AA-Constantia" panose="02030602050306030303" pitchFamily="18" charset="0"/>
              </a:rPr>
              <a:t>Environment</a:t>
            </a:r>
            <a:endParaRPr lang="en-US" sz="4400" b="1" dirty="0">
              <a:solidFill>
                <a:srgbClr val="333399"/>
              </a:solidFill>
              <a:latin typeface="AA-Constantia" panose="02030602050306030303" pitchFamily="18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741067" y="4073915"/>
            <a:ext cx="2772000" cy="972000"/>
          </a:xfrm>
          <a:prstGeom prst="round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>
            <a:bevelT w="381000"/>
            <a:bevelB w="635000" h="152400"/>
          </a:sp3d>
        </p:spPr>
        <p:txBody>
          <a:bodyPr wrap="square" anchor="ctr"/>
          <a:lstStyle/>
          <a:p>
            <a:pPr algn="ctr">
              <a:spcBef>
                <a:spcPct val="0"/>
              </a:spcBef>
            </a:pPr>
            <a:r>
              <a:rPr lang="en-US" sz="4000" b="1" dirty="0" smtClean="0">
                <a:solidFill>
                  <a:srgbClr val="FFFF00"/>
                </a:solidFill>
                <a:latin typeface="AA-Constantia" panose="02030602050306030303" pitchFamily="18" charset="0"/>
              </a:rPr>
              <a:t>System</a:t>
            </a:r>
            <a:endParaRPr lang="en-US" sz="4400" b="1" dirty="0">
              <a:solidFill>
                <a:srgbClr val="FFFF00"/>
              </a:solidFill>
              <a:latin typeface="AA-Constantia" panose="02030602050306030303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741067" y="1521649"/>
            <a:ext cx="2772000" cy="972000"/>
          </a:xfrm>
          <a:prstGeom prst="round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>
            <a:bevelT w="381000"/>
            <a:bevelB w="635000" h="152400"/>
          </a:sp3d>
        </p:spPr>
        <p:txBody>
          <a:bodyPr wrap="square" anchor="ctr"/>
          <a:lstStyle/>
          <a:p>
            <a:pPr algn="ctr">
              <a:spcBef>
                <a:spcPct val="0"/>
              </a:spcBef>
            </a:pPr>
            <a:r>
              <a:rPr lang="en-US" sz="4000" b="1" dirty="0" smtClean="0">
                <a:solidFill>
                  <a:srgbClr val="993300"/>
                </a:solidFill>
                <a:latin typeface="AA-Constantia" panose="02030602050306030303" pitchFamily="18" charset="0"/>
              </a:rPr>
              <a:t>Goals</a:t>
            </a:r>
            <a:endParaRPr lang="en-US" sz="4400" b="1" dirty="0">
              <a:solidFill>
                <a:srgbClr val="333399"/>
              </a:solidFill>
              <a:latin typeface="AA-Constantia" panose="02030602050306030303" pitchFamily="18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16452" y="4073915"/>
            <a:ext cx="2772000" cy="972000"/>
          </a:xfrm>
          <a:prstGeom prst="round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>
            <a:bevelT w="381000"/>
            <a:bevelB w="635000" h="152400"/>
          </a:sp3d>
        </p:spPr>
        <p:txBody>
          <a:bodyPr wrap="square" anchor="ctr"/>
          <a:lstStyle/>
          <a:p>
            <a:pPr algn="ctr">
              <a:spcBef>
                <a:spcPct val="0"/>
              </a:spcBef>
            </a:pPr>
            <a:r>
              <a:rPr lang="en-US" sz="4000" b="1" dirty="0" smtClean="0">
                <a:solidFill>
                  <a:schemeClr val="bg1"/>
                </a:solidFill>
                <a:latin typeface="AA-Constantia" panose="02030602050306030303" pitchFamily="18" charset="0"/>
              </a:rPr>
              <a:t>Project</a:t>
            </a:r>
            <a:endParaRPr lang="en-US" sz="4400" b="1" dirty="0">
              <a:solidFill>
                <a:schemeClr val="bg1"/>
              </a:solidFill>
              <a:latin typeface="AA-Constantia" panose="02030602050306030303" pitchFamily="18" charset="0"/>
            </a:endParaRPr>
          </a:p>
        </p:txBody>
      </p:sp>
      <p:grpSp>
        <p:nvGrpSpPr>
          <p:cNvPr id="10" name="Group 15"/>
          <p:cNvGrpSpPr/>
          <p:nvPr/>
        </p:nvGrpSpPr>
        <p:grpSpPr>
          <a:xfrm rot="16200000" flipV="1">
            <a:off x="1302896" y="3128924"/>
            <a:ext cx="1460274" cy="309716"/>
            <a:chOff x="1936442" y="5379475"/>
            <a:chExt cx="2882594" cy="309716"/>
          </a:xfrm>
        </p:grpSpPr>
        <p:sp>
          <p:nvSpPr>
            <p:cNvPr id="11" name="Line 12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1936442" y="5504316"/>
              <a:ext cx="2559050" cy="1588"/>
            </a:xfrm>
            <a:prstGeom prst="line">
              <a:avLst/>
            </a:prstGeom>
            <a:noFill/>
            <a:ln w="38160">
              <a:solidFill>
                <a:srgbClr val="0000FF"/>
              </a:solidFill>
              <a:miter lim="800000"/>
              <a:headEnd/>
              <a:tailEnd type="none" w="med" len="med"/>
            </a:ln>
          </p:spPr>
          <p:txBody>
            <a:bodyPr anchor="ctr"/>
            <a:lstStyle/>
            <a:p>
              <a:endParaRPr lang="en-US" b="0" dirty="0">
                <a:latin typeface="Constantia" panose="02030602050306030303" pitchFamily="18" charset="0"/>
              </a:endParaRPr>
            </a:p>
          </p:txBody>
        </p:sp>
        <p:sp>
          <p:nvSpPr>
            <p:cNvPr id="12" name="Line 12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1936442" y="5582974"/>
              <a:ext cx="2559050" cy="1588"/>
            </a:xfrm>
            <a:prstGeom prst="line">
              <a:avLst/>
            </a:prstGeom>
            <a:noFill/>
            <a:ln w="38160">
              <a:solidFill>
                <a:srgbClr val="0000FF"/>
              </a:solidFill>
              <a:miter lim="800000"/>
              <a:headEnd/>
              <a:tailEnd type="none" w="med" len="med"/>
            </a:ln>
          </p:spPr>
          <p:txBody>
            <a:bodyPr anchor="ctr"/>
            <a:lstStyle/>
            <a:p>
              <a:endParaRPr lang="en-US" b="0" dirty="0">
                <a:latin typeface="Constantia" panose="02030602050306030303" pitchFamily="18" charset="0"/>
              </a:endParaRPr>
            </a:p>
          </p:txBody>
        </p:sp>
        <p:sp>
          <p:nvSpPr>
            <p:cNvPr id="13" name="Isosceles Triangle 12"/>
            <p:cNvSpPr/>
            <p:nvPr/>
          </p:nvSpPr>
          <p:spPr bwMode="auto">
            <a:xfrm rot="5400000">
              <a:off x="4476136" y="5346291"/>
              <a:ext cx="309716" cy="376084"/>
            </a:xfrm>
            <a:prstGeom prst="triangle">
              <a:avLst/>
            </a:prstGeom>
            <a:solidFill>
              <a:schemeClr val="bg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36000" rIns="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anose="02030602050306030303" pitchFamily="18" charset="0"/>
              </a:endParaRPr>
            </a:p>
          </p:txBody>
        </p:sp>
      </p:grpSp>
      <p:grpSp>
        <p:nvGrpSpPr>
          <p:cNvPr id="14" name="Group 15"/>
          <p:cNvGrpSpPr/>
          <p:nvPr/>
        </p:nvGrpSpPr>
        <p:grpSpPr>
          <a:xfrm rot="10800000">
            <a:off x="3933133" y="1888772"/>
            <a:ext cx="1691289" cy="309716"/>
            <a:chOff x="1936442" y="5379475"/>
            <a:chExt cx="2882594" cy="309716"/>
          </a:xfrm>
        </p:grpSpPr>
        <p:sp>
          <p:nvSpPr>
            <p:cNvPr id="15" name="Line 12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1936442" y="5504316"/>
              <a:ext cx="2559050" cy="1588"/>
            </a:xfrm>
            <a:prstGeom prst="line">
              <a:avLst/>
            </a:prstGeom>
            <a:noFill/>
            <a:ln w="38160">
              <a:solidFill>
                <a:srgbClr val="0000FF"/>
              </a:solidFill>
              <a:miter lim="800000"/>
              <a:headEnd/>
              <a:tailEnd type="none" w="med" len="med"/>
            </a:ln>
          </p:spPr>
          <p:txBody>
            <a:bodyPr anchor="ctr"/>
            <a:lstStyle/>
            <a:p>
              <a:endParaRPr lang="en-US" b="0" dirty="0">
                <a:latin typeface="Constantia" panose="02030602050306030303" pitchFamily="18" charset="0"/>
              </a:endParaRPr>
            </a:p>
          </p:txBody>
        </p:sp>
        <p:sp>
          <p:nvSpPr>
            <p:cNvPr id="16" name="Line 12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1936442" y="5582974"/>
              <a:ext cx="2559050" cy="1588"/>
            </a:xfrm>
            <a:prstGeom prst="line">
              <a:avLst/>
            </a:prstGeom>
            <a:noFill/>
            <a:ln w="38160">
              <a:solidFill>
                <a:srgbClr val="0000FF"/>
              </a:solidFill>
              <a:miter lim="800000"/>
              <a:headEnd/>
              <a:tailEnd type="none" w="med" len="med"/>
            </a:ln>
          </p:spPr>
          <p:txBody>
            <a:bodyPr anchor="ctr"/>
            <a:lstStyle/>
            <a:p>
              <a:endParaRPr lang="en-US" b="0" dirty="0">
                <a:latin typeface="Constantia" panose="02030602050306030303" pitchFamily="18" charset="0"/>
              </a:endParaRPr>
            </a:p>
          </p:txBody>
        </p:sp>
        <p:sp>
          <p:nvSpPr>
            <p:cNvPr id="17" name="Isosceles Triangle 16"/>
            <p:cNvSpPr/>
            <p:nvPr/>
          </p:nvSpPr>
          <p:spPr bwMode="auto">
            <a:xfrm rot="5400000">
              <a:off x="4476136" y="5346291"/>
              <a:ext cx="309716" cy="376084"/>
            </a:xfrm>
            <a:prstGeom prst="triangle">
              <a:avLst/>
            </a:prstGeom>
            <a:solidFill>
              <a:schemeClr val="bg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36000" rIns="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anose="02030602050306030303" pitchFamily="18" charset="0"/>
              </a:endParaRPr>
            </a:p>
          </p:txBody>
        </p:sp>
      </p:grpSp>
      <p:grpSp>
        <p:nvGrpSpPr>
          <p:cNvPr id="18" name="Group 15"/>
          <p:cNvGrpSpPr/>
          <p:nvPr/>
        </p:nvGrpSpPr>
        <p:grpSpPr>
          <a:xfrm rot="19474046">
            <a:off x="3307934" y="3084493"/>
            <a:ext cx="2582497" cy="309716"/>
            <a:chOff x="1936442" y="5379475"/>
            <a:chExt cx="2882594" cy="309716"/>
          </a:xfrm>
        </p:grpSpPr>
        <p:sp>
          <p:nvSpPr>
            <p:cNvPr id="19" name="Line 12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1936442" y="5504316"/>
              <a:ext cx="2559050" cy="1588"/>
            </a:xfrm>
            <a:prstGeom prst="line">
              <a:avLst/>
            </a:prstGeom>
            <a:noFill/>
            <a:ln w="38160">
              <a:solidFill>
                <a:srgbClr val="0000FF"/>
              </a:solidFill>
              <a:miter lim="800000"/>
              <a:headEnd/>
              <a:tailEnd type="none" w="med" len="med"/>
            </a:ln>
          </p:spPr>
          <p:txBody>
            <a:bodyPr anchor="ctr"/>
            <a:lstStyle/>
            <a:p>
              <a:endParaRPr lang="en-US" b="0" dirty="0">
                <a:latin typeface="Constantia" panose="02030602050306030303" pitchFamily="18" charset="0"/>
              </a:endParaRPr>
            </a:p>
          </p:txBody>
        </p:sp>
        <p:sp>
          <p:nvSpPr>
            <p:cNvPr id="20" name="Line 12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1936442" y="5582974"/>
              <a:ext cx="2559050" cy="1588"/>
            </a:xfrm>
            <a:prstGeom prst="line">
              <a:avLst/>
            </a:prstGeom>
            <a:noFill/>
            <a:ln w="38160">
              <a:solidFill>
                <a:srgbClr val="0000FF"/>
              </a:solidFill>
              <a:miter lim="800000"/>
              <a:headEnd/>
              <a:tailEnd type="none" w="med" len="med"/>
            </a:ln>
          </p:spPr>
          <p:txBody>
            <a:bodyPr anchor="ctr"/>
            <a:lstStyle/>
            <a:p>
              <a:endParaRPr lang="en-US" b="0" dirty="0">
                <a:latin typeface="Constantia" panose="02030602050306030303" pitchFamily="18" charset="0"/>
              </a:endParaRPr>
            </a:p>
          </p:txBody>
        </p:sp>
        <p:sp>
          <p:nvSpPr>
            <p:cNvPr id="21" name="Isosceles Triangle 20"/>
            <p:cNvSpPr/>
            <p:nvPr/>
          </p:nvSpPr>
          <p:spPr bwMode="auto">
            <a:xfrm rot="5400000">
              <a:off x="4476136" y="5346291"/>
              <a:ext cx="309716" cy="376084"/>
            </a:xfrm>
            <a:prstGeom prst="triangle">
              <a:avLst/>
            </a:prstGeom>
            <a:solidFill>
              <a:schemeClr val="bg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36000" rIns="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anose="02030602050306030303" pitchFamily="18" charset="0"/>
              </a:endParaRPr>
            </a:p>
          </p:txBody>
        </p:sp>
      </p:grpSp>
      <p:grpSp>
        <p:nvGrpSpPr>
          <p:cNvPr id="26" name="Group 15"/>
          <p:cNvGrpSpPr/>
          <p:nvPr/>
        </p:nvGrpSpPr>
        <p:grpSpPr>
          <a:xfrm>
            <a:off x="3570763" y="4405057"/>
            <a:ext cx="2083659" cy="309716"/>
            <a:chOff x="1936442" y="5379475"/>
            <a:chExt cx="2882594" cy="309716"/>
          </a:xfrm>
        </p:grpSpPr>
        <p:sp>
          <p:nvSpPr>
            <p:cNvPr id="27" name="Line 12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1936442" y="5504316"/>
              <a:ext cx="2559050" cy="1588"/>
            </a:xfrm>
            <a:prstGeom prst="line">
              <a:avLst/>
            </a:prstGeom>
            <a:noFill/>
            <a:ln w="38160">
              <a:solidFill>
                <a:srgbClr val="0000FF"/>
              </a:solidFill>
              <a:miter lim="800000"/>
              <a:headEnd/>
              <a:tailEnd type="none" w="med" len="med"/>
            </a:ln>
          </p:spPr>
          <p:txBody>
            <a:bodyPr anchor="ctr"/>
            <a:lstStyle/>
            <a:p>
              <a:endParaRPr lang="en-US" b="0" dirty="0">
                <a:latin typeface="Constantia" panose="02030602050306030303" pitchFamily="18" charset="0"/>
              </a:endParaRPr>
            </a:p>
          </p:txBody>
        </p:sp>
        <p:sp>
          <p:nvSpPr>
            <p:cNvPr id="28" name="Line 12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1936442" y="5582974"/>
              <a:ext cx="2559050" cy="1588"/>
            </a:xfrm>
            <a:prstGeom prst="line">
              <a:avLst/>
            </a:prstGeom>
            <a:noFill/>
            <a:ln w="38160">
              <a:solidFill>
                <a:srgbClr val="0000FF"/>
              </a:solidFill>
              <a:miter lim="800000"/>
              <a:headEnd/>
              <a:tailEnd type="none" w="med" len="med"/>
            </a:ln>
          </p:spPr>
          <p:txBody>
            <a:bodyPr anchor="ctr"/>
            <a:lstStyle/>
            <a:p>
              <a:endParaRPr lang="en-US" b="0" dirty="0">
                <a:latin typeface="Constantia" panose="02030602050306030303" pitchFamily="18" charset="0"/>
              </a:endParaRPr>
            </a:p>
          </p:txBody>
        </p:sp>
        <p:sp>
          <p:nvSpPr>
            <p:cNvPr id="29" name="Isosceles Triangle 28"/>
            <p:cNvSpPr/>
            <p:nvPr/>
          </p:nvSpPr>
          <p:spPr bwMode="auto">
            <a:xfrm rot="5400000">
              <a:off x="4476136" y="5346291"/>
              <a:ext cx="309716" cy="376084"/>
            </a:xfrm>
            <a:prstGeom prst="triangle">
              <a:avLst/>
            </a:prstGeom>
            <a:solidFill>
              <a:schemeClr val="bg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36000" rIns="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anose="02030602050306030303" pitchFamily="18" charset="0"/>
              </a:endParaRPr>
            </a:p>
          </p:txBody>
        </p:sp>
      </p:grpSp>
      <p:grpSp>
        <p:nvGrpSpPr>
          <p:cNvPr id="34" name="Group 15"/>
          <p:cNvGrpSpPr/>
          <p:nvPr/>
        </p:nvGrpSpPr>
        <p:grpSpPr>
          <a:xfrm rot="2125954" flipH="1">
            <a:off x="3364967" y="3187335"/>
            <a:ext cx="2582497" cy="309716"/>
            <a:chOff x="1936442" y="5379475"/>
            <a:chExt cx="2882594" cy="309716"/>
          </a:xfrm>
        </p:grpSpPr>
        <p:sp>
          <p:nvSpPr>
            <p:cNvPr id="35" name="Line 12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1936442" y="5504316"/>
              <a:ext cx="2559050" cy="1588"/>
            </a:xfrm>
            <a:prstGeom prst="line">
              <a:avLst/>
            </a:prstGeom>
            <a:noFill/>
            <a:ln w="38160">
              <a:solidFill>
                <a:srgbClr val="0000FF"/>
              </a:solidFill>
              <a:miter lim="800000"/>
              <a:headEnd/>
              <a:tailEnd type="none" w="med" len="med"/>
            </a:ln>
          </p:spPr>
          <p:txBody>
            <a:bodyPr anchor="ctr"/>
            <a:lstStyle/>
            <a:p>
              <a:endParaRPr lang="en-US" b="0" dirty="0">
                <a:latin typeface="Constantia" panose="02030602050306030303" pitchFamily="18" charset="0"/>
              </a:endParaRPr>
            </a:p>
          </p:txBody>
        </p:sp>
        <p:sp>
          <p:nvSpPr>
            <p:cNvPr id="36" name="Line 12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1936442" y="5582974"/>
              <a:ext cx="2559050" cy="1588"/>
            </a:xfrm>
            <a:prstGeom prst="line">
              <a:avLst/>
            </a:prstGeom>
            <a:noFill/>
            <a:ln w="38160">
              <a:solidFill>
                <a:srgbClr val="0000FF"/>
              </a:solidFill>
              <a:miter lim="800000"/>
              <a:headEnd/>
              <a:tailEnd type="none" w="med" len="med"/>
            </a:ln>
          </p:spPr>
          <p:txBody>
            <a:bodyPr anchor="ctr"/>
            <a:lstStyle/>
            <a:p>
              <a:endParaRPr lang="en-US" b="0" dirty="0">
                <a:latin typeface="Constantia" panose="02030602050306030303" pitchFamily="18" charset="0"/>
              </a:endParaRPr>
            </a:p>
          </p:txBody>
        </p:sp>
        <p:sp>
          <p:nvSpPr>
            <p:cNvPr id="37" name="Isosceles Triangle 36"/>
            <p:cNvSpPr/>
            <p:nvPr/>
          </p:nvSpPr>
          <p:spPr bwMode="auto">
            <a:xfrm rot="5400000">
              <a:off x="4476136" y="5346291"/>
              <a:ext cx="309716" cy="376084"/>
            </a:xfrm>
            <a:prstGeom prst="triangle">
              <a:avLst/>
            </a:prstGeom>
            <a:solidFill>
              <a:schemeClr val="bg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36000" rIns="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anose="02030602050306030303" pitchFamily="18" charset="0"/>
              </a:endParaRPr>
            </a:p>
          </p:txBody>
        </p:sp>
      </p:grpSp>
      <p:grpSp>
        <p:nvGrpSpPr>
          <p:cNvPr id="38" name="Group 15"/>
          <p:cNvGrpSpPr/>
          <p:nvPr/>
        </p:nvGrpSpPr>
        <p:grpSpPr>
          <a:xfrm rot="16200000" flipV="1">
            <a:off x="6433278" y="3143877"/>
            <a:ext cx="1460274" cy="309716"/>
            <a:chOff x="1936442" y="5379475"/>
            <a:chExt cx="2882594" cy="309716"/>
          </a:xfrm>
        </p:grpSpPr>
        <p:sp>
          <p:nvSpPr>
            <p:cNvPr id="39" name="Line 12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1936442" y="5504316"/>
              <a:ext cx="2559050" cy="1588"/>
            </a:xfrm>
            <a:prstGeom prst="line">
              <a:avLst/>
            </a:prstGeom>
            <a:noFill/>
            <a:ln w="38160">
              <a:solidFill>
                <a:srgbClr val="0000FF"/>
              </a:solidFill>
              <a:miter lim="800000"/>
              <a:headEnd/>
              <a:tailEnd type="none" w="med" len="med"/>
            </a:ln>
          </p:spPr>
          <p:txBody>
            <a:bodyPr anchor="ctr"/>
            <a:lstStyle/>
            <a:p>
              <a:endParaRPr lang="en-US" b="0" dirty="0">
                <a:latin typeface="Constantia" panose="02030602050306030303" pitchFamily="18" charset="0"/>
              </a:endParaRPr>
            </a:p>
          </p:txBody>
        </p:sp>
        <p:sp>
          <p:nvSpPr>
            <p:cNvPr id="40" name="Line 12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1936442" y="5582974"/>
              <a:ext cx="2559050" cy="1588"/>
            </a:xfrm>
            <a:prstGeom prst="line">
              <a:avLst/>
            </a:prstGeom>
            <a:noFill/>
            <a:ln w="38160">
              <a:solidFill>
                <a:srgbClr val="0000FF"/>
              </a:solidFill>
              <a:miter lim="800000"/>
              <a:headEnd/>
              <a:tailEnd type="none" w="med" len="med"/>
            </a:ln>
          </p:spPr>
          <p:txBody>
            <a:bodyPr anchor="ctr"/>
            <a:lstStyle/>
            <a:p>
              <a:endParaRPr lang="en-US" b="0" dirty="0">
                <a:latin typeface="Constantia" panose="02030602050306030303" pitchFamily="18" charset="0"/>
              </a:endParaRPr>
            </a:p>
          </p:txBody>
        </p:sp>
        <p:sp>
          <p:nvSpPr>
            <p:cNvPr id="41" name="Isosceles Triangle 40"/>
            <p:cNvSpPr/>
            <p:nvPr/>
          </p:nvSpPr>
          <p:spPr bwMode="auto">
            <a:xfrm rot="5400000">
              <a:off x="4476136" y="5346291"/>
              <a:ext cx="309716" cy="376084"/>
            </a:xfrm>
            <a:prstGeom prst="triangle">
              <a:avLst/>
            </a:prstGeom>
            <a:solidFill>
              <a:schemeClr val="bg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36000" rIns="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anose="02030602050306030303" pitchFamily="18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105603" y="5857447"/>
            <a:ext cx="1902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tantia" panose="02030602050306030303" pitchFamily="18" charset="0"/>
              </a:rPr>
              <a:t>May reference</a:t>
            </a:r>
            <a:endParaRPr lang="en-US" b="0" dirty="0">
              <a:latin typeface="Constantia" panose="02030602050306030303" pitchFamily="18" charset="0"/>
            </a:endParaRPr>
          </a:p>
        </p:txBody>
      </p:sp>
      <p:grpSp>
        <p:nvGrpSpPr>
          <p:cNvPr id="33" name="Group 15"/>
          <p:cNvGrpSpPr/>
          <p:nvPr/>
        </p:nvGrpSpPr>
        <p:grpSpPr>
          <a:xfrm>
            <a:off x="5180297" y="6196372"/>
            <a:ext cx="1358525" cy="222377"/>
            <a:chOff x="1936442" y="5379475"/>
            <a:chExt cx="2882594" cy="309716"/>
          </a:xfrm>
        </p:grpSpPr>
        <p:sp>
          <p:nvSpPr>
            <p:cNvPr id="42" name="Line 12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1936442" y="5504316"/>
              <a:ext cx="2559050" cy="1588"/>
            </a:xfrm>
            <a:prstGeom prst="line">
              <a:avLst/>
            </a:prstGeom>
            <a:noFill/>
            <a:ln w="38160">
              <a:solidFill>
                <a:srgbClr val="0000FF"/>
              </a:solidFill>
              <a:miter lim="800000"/>
              <a:headEnd/>
              <a:tailEnd type="none" w="med" len="med"/>
            </a:ln>
          </p:spPr>
          <p:txBody>
            <a:bodyPr anchor="ctr"/>
            <a:lstStyle/>
            <a:p>
              <a:endParaRPr lang="en-US" b="0" dirty="0">
                <a:latin typeface="Constantia" panose="02030602050306030303" pitchFamily="18" charset="0"/>
              </a:endParaRPr>
            </a:p>
          </p:txBody>
        </p:sp>
        <p:sp>
          <p:nvSpPr>
            <p:cNvPr id="43" name="Line 12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1936442" y="5582974"/>
              <a:ext cx="2559050" cy="1588"/>
            </a:xfrm>
            <a:prstGeom prst="line">
              <a:avLst/>
            </a:prstGeom>
            <a:noFill/>
            <a:ln w="38160">
              <a:solidFill>
                <a:srgbClr val="0000FF"/>
              </a:solidFill>
              <a:miter lim="800000"/>
              <a:headEnd/>
              <a:tailEnd type="none" w="med" len="med"/>
            </a:ln>
          </p:spPr>
          <p:txBody>
            <a:bodyPr anchor="ctr"/>
            <a:lstStyle/>
            <a:p>
              <a:endParaRPr lang="en-US" b="0" dirty="0">
                <a:latin typeface="Constantia" panose="02030602050306030303" pitchFamily="18" charset="0"/>
              </a:endParaRPr>
            </a:p>
          </p:txBody>
        </p:sp>
        <p:sp>
          <p:nvSpPr>
            <p:cNvPr id="44" name="Isosceles Triangle 43"/>
            <p:cNvSpPr/>
            <p:nvPr/>
          </p:nvSpPr>
          <p:spPr bwMode="auto">
            <a:xfrm rot="5400000">
              <a:off x="4476136" y="5346291"/>
              <a:ext cx="309716" cy="376084"/>
            </a:xfrm>
            <a:prstGeom prst="triangle">
              <a:avLst/>
            </a:prstGeom>
            <a:solidFill>
              <a:schemeClr val="bg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36000" rIns="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anose="0203060205030603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561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32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 obligations between the four PEGS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2583" y="5754188"/>
            <a:ext cx="1241384" cy="768847"/>
          </a:xfrm>
        </p:spPr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7418" y="1521649"/>
            <a:ext cx="3597215" cy="972000"/>
          </a:xfrm>
          <a:prstGeom prst="round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>
            <a:bevelT w="381000"/>
            <a:bevelB w="635000" h="152400"/>
          </a:sp3d>
        </p:spPr>
        <p:txBody>
          <a:bodyPr wrap="square" anchor="ctr"/>
          <a:lstStyle/>
          <a:p>
            <a:pPr algn="ctr">
              <a:spcBef>
                <a:spcPct val="0"/>
              </a:spcBef>
            </a:pPr>
            <a:r>
              <a:rPr lang="en-US" sz="4000" b="1" dirty="0" smtClean="0">
                <a:solidFill>
                  <a:srgbClr val="993300"/>
                </a:solidFill>
                <a:latin typeface="AA-Constantia" panose="02030602050306030303" pitchFamily="18" charset="0"/>
              </a:rPr>
              <a:t>Environment</a:t>
            </a:r>
            <a:endParaRPr lang="en-US" sz="4400" b="1" dirty="0">
              <a:solidFill>
                <a:srgbClr val="333399"/>
              </a:solidFill>
              <a:latin typeface="AA-Constantia" panose="02030602050306030303" pitchFamily="18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741067" y="4073915"/>
            <a:ext cx="2772000" cy="972000"/>
          </a:xfrm>
          <a:prstGeom prst="round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>
            <a:bevelT w="381000"/>
            <a:bevelB w="635000" h="152400"/>
          </a:sp3d>
        </p:spPr>
        <p:txBody>
          <a:bodyPr wrap="square" anchor="ctr"/>
          <a:lstStyle/>
          <a:p>
            <a:pPr algn="ctr">
              <a:spcBef>
                <a:spcPct val="0"/>
              </a:spcBef>
            </a:pPr>
            <a:r>
              <a:rPr lang="en-US" sz="4000" b="1" dirty="0" smtClean="0">
                <a:solidFill>
                  <a:srgbClr val="FFFF00"/>
                </a:solidFill>
                <a:latin typeface="AA-Constantia" panose="02030602050306030303" pitchFamily="18" charset="0"/>
              </a:rPr>
              <a:t>System</a:t>
            </a:r>
            <a:endParaRPr lang="en-US" sz="4400" b="1" dirty="0">
              <a:solidFill>
                <a:srgbClr val="FFFF00"/>
              </a:solidFill>
              <a:latin typeface="AA-Constantia" panose="02030602050306030303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741067" y="1521649"/>
            <a:ext cx="2772000" cy="972000"/>
          </a:xfrm>
          <a:prstGeom prst="round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>
            <a:bevelT w="381000"/>
            <a:bevelB w="635000" h="152400"/>
          </a:sp3d>
        </p:spPr>
        <p:txBody>
          <a:bodyPr wrap="square" anchor="ctr"/>
          <a:lstStyle/>
          <a:p>
            <a:pPr algn="ctr">
              <a:spcBef>
                <a:spcPct val="0"/>
              </a:spcBef>
            </a:pPr>
            <a:r>
              <a:rPr lang="en-US" sz="4000" b="1" dirty="0" smtClean="0">
                <a:solidFill>
                  <a:srgbClr val="993300"/>
                </a:solidFill>
                <a:latin typeface="AA-Constantia" panose="02030602050306030303" pitchFamily="18" charset="0"/>
              </a:rPr>
              <a:t>Goals</a:t>
            </a:r>
            <a:endParaRPr lang="en-US" sz="4400" b="1" dirty="0">
              <a:solidFill>
                <a:srgbClr val="333399"/>
              </a:solidFill>
              <a:latin typeface="AA-Constantia" panose="02030602050306030303" pitchFamily="18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16452" y="4073915"/>
            <a:ext cx="2772000" cy="972000"/>
          </a:xfrm>
          <a:prstGeom prst="round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>
            <a:bevelT w="381000"/>
            <a:bevelB w="635000" h="152400"/>
          </a:sp3d>
        </p:spPr>
        <p:txBody>
          <a:bodyPr wrap="square" anchor="ctr"/>
          <a:lstStyle/>
          <a:p>
            <a:pPr algn="ctr">
              <a:spcBef>
                <a:spcPct val="0"/>
              </a:spcBef>
            </a:pPr>
            <a:r>
              <a:rPr lang="en-US" sz="4000" b="1" dirty="0" smtClean="0">
                <a:solidFill>
                  <a:schemeClr val="bg1"/>
                </a:solidFill>
                <a:latin typeface="AA-Constantia" panose="02030602050306030303" pitchFamily="18" charset="0"/>
              </a:rPr>
              <a:t>Project</a:t>
            </a:r>
            <a:endParaRPr lang="en-US" sz="4400" b="1" dirty="0">
              <a:solidFill>
                <a:schemeClr val="bg1"/>
              </a:solidFill>
              <a:latin typeface="AA-Constantia" panose="02030602050306030303" pitchFamily="18" charset="0"/>
            </a:endParaRPr>
          </a:p>
        </p:txBody>
      </p:sp>
      <p:grpSp>
        <p:nvGrpSpPr>
          <p:cNvPr id="50" name="Group 29"/>
          <p:cNvGrpSpPr/>
          <p:nvPr/>
        </p:nvGrpSpPr>
        <p:grpSpPr>
          <a:xfrm rot="19097753">
            <a:off x="6403626" y="5977345"/>
            <a:ext cx="1610086" cy="679936"/>
            <a:chOff x="4313021" y="2979540"/>
            <a:chExt cx="2268322" cy="987913"/>
          </a:xfrm>
        </p:grpSpPr>
        <p:sp>
          <p:nvSpPr>
            <p:cNvPr id="51" name="Line 12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rot="2483607">
              <a:off x="4365031" y="2979540"/>
              <a:ext cx="2216312" cy="1588"/>
            </a:xfrm>
            <a:prstGeom prst="line">
              <a:avLst/>
            </a:prstGeom>
            <a:noFill/>
            <a:ln w="38160">
              <a:solidFill>
                <a:srgbClr val="008000"/>
              </a:solidFill>
              <a:prstDash val="sysDash"/>
              <a:miter lim="800000"/>
              <a:headEnd/>
              <a:tailEnd type="none" w="med" len="med"/>
            </a:ln>
          </p:spPr>
          <p:txBody>
            <a:bodyPr anchor="ctr"/>
            <a:lstStyle/>
            <a:p>
              <a:endParaRPr lang="en-US" b="0" dirty="0">
                <a:latin typeface="Constantia" panose="02030602050306030303" pitchFamily="18" charset="0"/>
              </a:endParaRPr>
            </a:p>
          </p:txBody>
        </p:sp>
        <p:sp>
          <p:nvSpPr>
            <p:cNvPr id="52" name="Line 12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rot="2483607">
              <a:off x="4313021" y="3038548"/>
              <a:ext cx="2216312" cy="1588"/>
            </a:xfrm>
            <a:prstGeom prst="line">
              <a:avLst/>
            </a:prstGeom>
            <a:noFill/>
            <a:ln w="38160">
              <a:solidFill>
                <a:srgbClr val="008000"/>
              </a:solidFill>
              <a:prstDash val="sysDash"/>
              <a:miter lim="800000"/>
              <a:headEnd/>
              <a:tailEnd type="none" w="med" len="med"/>
            </a:ln>
          </p:spPr>
          <p:txBody>
            <a:bodyPr anchor="ctr"/>
            <a:lstStyle/>
            <a:p>
              <a:endParaRPr lang="en-US" b="0" dirty="0">
                <a:latin typeface="Constantia" panose="02030602050306030303" pitchFamily="18" charset="0"/>
              </a:endParaRPr>
            </a:p>
          </p:txBody>
        </p:sp>
        <p:sp>
          <p:nvSpPr>
            <p:cNvPr id="53" name="Isosceles Triangle 52"/>
            <p:cNvSpPr/>
            <p:nvPr/>
          </p:nvSpPr>
          <p:spPr bwMode="auto">
            <a:xfrm rot="7883607">
              <a:off x="6218367" y="3649738"/>
              <a:ext cx="309716" cy="325714"/>
            </a:xfrm>
            <a:prstGeom prst="triangle">
              <a:avLst/>
            </a:prstGeom>
            <a:solidFill>
              <a:schemeClr val="bg1"/>
            </a:solidFill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36000" rIns="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anose="02030602050306030303" pitchFamily="18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6229159" y="5627335"/>
            <a:ext cx="1625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tantia" panose="02030602050306030303" pitchFamily="18" charset="0"/>
              </a:rPr>
              <a:t>Must satisfy</a:t>
            </a:r>
            <a:endParaRPr lang="en-US" b="0" dirty="0">
              <a:latin typeface="Constantia" panose="02030602050306030303" pitchFamily="18" charset="0"/>
            </a:endParaRPr>
          </a:p>
        </p:txBody>
      </p:sp>
      <p:grpSp>
        <p:nvGrpSpPr>
          <p:cNvPr id="59" name="Group 29"/>
          <p:cNvGrpSpPr/>
          <p:nvPr/>
        </p:nvGrpSpPr>
        <p:grpSpPr>
          <a:xfrm rot="8344818">
            <a:off x="3865772" y="1464244"/>
            <a:ext cx="1607838" cy="665257"/>
            <a:chOff x="4313021" y="2979540"/>
            <a:chExt cx="2268322" cy="1013112"/>
          </a:xfrm>
        </p:grpSpPr>
        <p:sp>
          <p:nvSpPr>
            <p:cNvPr id="60" name="Line 12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 rot="2483607">
              <a:off x="4365031" y="2979540"/>
              <a:ext cx="2216312" cy="1588"/>
            </a:xfrm>
            <a:prstGeom prst="line">
              <a:avLst/>
            </a:prstGeom>
            <a:noFill/>
            <a:ln w="38160">
              <a:solidFill>
                <a:srgbClr val="008000"/>
              </a:solidFill>
              <a:prstDash val="sysDash"/>
              <a:miter lim="800000"/>
              <a:headEnd/>
              <a:tailEnd type="none" w="med" len="med"/>
            </a:ln>
          </p:spPr>
          <p:txBody>
            <a:bodyPr anchor="ctr"/>
            <a:lstStyle/>
            <a:p>
              <a:endParaRPr lang="en-US" b="0" dirty="0">
                <a:latin typeface="Constantia" panose="02030602050306030303" pitchFamily="18" charset="0"/>
              </a:endParaRPr>
            </a:p>
          </p:txBody>
        </p:sp>
        <p:sp>
          <p:nvSpPr>
            <p:cNvPr id="61" name="Line 12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 rot="2483607">
              <a:off x="4313021" y="3038545"/>
              <a:ext cx="2216312" cy="1588"/>
            </a:xfrm>
            <a:prstGeom prst="line">
              <a:avLst/>
            </a:prstGeom>
            <a:noFill/>
            <a:ln w="38160">
              <a:solidFill>
                <a:srgbClr val="008000"/>
              </a:solidFill>
              <a:prstDash val="sysDash"/>
              <a:miter lim="800000"/>
              <a:headEnd/>
              <a:tailEnd type="none" w="med" len="med"/>
            </a:ln>
          </p:spPr>
          <p:txBody>
            <a:bodyPr anchor="ctr"/>
            <a:lstStyle/>
            <a:p>
              <a:endParaRPr lang="en-US" b="0" dirty="0">
                <a:latin typeface="Constantia" panose="02030602050306030303" pitchFamily="18" charset="0"/>
              </a:endParaRPr>
            </a:p>
          </p:txBody>
        </p:sp>
        <p:sp>
          <p:nvSpPr>
            <p:cNvPr id="62" name="Isosceles Triangle 61"/>
            <p:cNvSpPr/>
            <p:nvPr/>
          </p:nvSpPr>
          <p:spPr bwMode="auto">
            <a:xfrm rot="7883607">
              <a:off x="6197794" y="3674937"/>
              <a:ext cx="309717" cy="325714"/>
            </a:xfrm>
            <a:prstGeom prst="triangle">
              <a:avLst/>
            </a:prstGeom>
            <a:solidFill>
              <a:schemeClr val="bg1"/>
            </a:solidFill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36000" rIns="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anose="02030602050306030303" pitchFamily="18" charset="0"/>
              </a:endParaRPr>
            </a:p>
          </p:txBody>
        </p:sp>
      </p:grpSp>
      <p:grpSp>
        <p:nvGrpSpPr>
          <p:cNvPr id="63" name="Group 29"/>
          <p:cNvGrpSpPr/>
          <p:nvPr/>
        </p:nvGrpSpPr>
        <p:grpSpPr>
          <a:xfrm rot="16882981">
            <a:off x="3895581" y="3000666"/>
            <a:ext cx="2279086" cy="1042224"/>
            <a:chOff x="4313018" y="2979541"/>
            <a:chExt cx="2268320" cy="599766"/>
          </a:xfrm>
        </p:grpSpPr>
        <p:sp>
          <p:nvSpPr>
            <p:cNvPr id="64" name="Line 12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 rot="2483607">
              <a:off x="4365027" y="2979541"/>
              <a:ext cx="2216311" cy="1588"/>
            </a:xfrm>
            <a:prstGeom prst="line">
              <a:avLst/>
            </a:prstGeom>
            <a:noFill/>
            <a:ln w="38160">
              <a:solidFill>
                <a:srgbClr val="008000"/>
              </a:solidFill>
              <a:prstDash val="sysDash"/>
              <a:miter lim="800000"/>
              <a:headEnd/>
              <a:tailEnd type="none" w="med" len="med"/>
            </a:ln>
          </p:spPr>
          <p:txBody>
            <a:bodyPr anchor="ctr"/>
            <a:lstStyle/>
            <a:p>
              <a:endParaRPr lang="en-US" b="0" dirty="0">
                <a:latin typeface="Constantia" panose="02030602050306030303" pitchFamily="18" charset="0"/>
              </a:endParaRPr>
            </a:p>
          </p:txBody>
        </p:sp>
        <p:sp>
          <p:nvSpPr>
            <p:cNvPr id="65" name="Line 12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 rot="2483607">
              <a:off x="4313018" y="3038550"/>
              <a:ext cx="2216311" cy="1588"/>
            </a:xfrm>
            <a:prstGeom prst="line">
              <a:avLst/>
            </a:prstGeom>
            <a:noFill/>
            <a:ln w="38160">
              <a:solidFill>
                <a:srgbClr val="008000"/>
              </a:solidFill>
              <a:prstDash val="sysDash"/>
              <a:miter lim="800000"/>
              <a:headEnd/>
              <a:tailEnd type="none" w="med" len="med"/>
            </a:ln>
          </p:spPr>
          <p:txBody>
            <a:bodyPr anchor="ctr"/>
            <a:lstStyle/>
            <a:p>
              <a:endParaRPr lang="en-US" b="0" dirty="0">
                <a:latin typeface="Constantia" panose="02030602050306030303" pitchFamily="18" charset="0"/>
              </a:endParaRPr>
            </a:p>
          </p:txBody>
        </p:sp>
        <p:sp>
          <p:nvSpPr>
            <p:cNvPr id="66" name="Isosceles Triangle 65"/>
            <p:cNvSpPr/>
            <p:nvPr/>
          </p:nvSpPr>
          <p:spPr bwMode="auto">
            <a:xfrm rot="7527793">
              <a:off x="6334037" y="3348191"/>
              <a:ext cx="164721" cy="297511"/>
            </a:xfrm>
            <a:prstGeom prst="triangle">
              <a:avLst>
                <a:gd name="adj" fmla="val 48611"/>
              </a:avLst>
            </a:prstGeom>
            <a:solidFill>
              <a:schemeClr val="bg1"/>
            </a:solidFill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36000" rIns="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anose="02030602050306030303" pitchFamily="18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122042" y="2500847"/>
            <a:ext cx="246921" cy="1539029"/>
            <a:chOff x="7122042" y="2500847"/>
            <a:chExt cx="246921" cy="1539029"/>
          </a:xfrm>
        </p:grpSpPr>
        <p:sp>
          <p:nvSpPr>
            <p:cNvPr id="68" name="Line 12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 rot="16207966">
              <a:off x="6541425" y="3371328"/>
              <a:ext cx="1333582" cy="1266"/>
            </a:xfrm>
            <a:prstGeom prst="line">
              <a:avLst/>
            </a:prstGeom>
            <a:noFill/>
            <a:ln w="38160">
              <a:solidFill>
                <a:srgbClr val="008000"/>
              </a:solidFill>
              <a:prstDash val="sysDash"/>
              <a:miter lim="800000"/>
              <a:headEnd/>
              <a:tailEnd type="none" w="med" len="med"/>
            </a:ln>
          </p:spPr>
          <p:txBody>
            <a:bodyPr anchor="ctr"/>
            <a:lstStyle/>
            <a:p>
              <a:endParaRPr lang="en-US" b="0" dirty="0">
                <a:latin typeface="Constantia" panose="02030602050306030303" pitchFamily="18" charset="0"/>
              </a:endParaRPr>
            </a:p>
          </p:txBody>
        </p:sp>
        <p:sp>
          <p:nvSpPr>
            <p:cNvPr id="69" name="Line 12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 rot="16207966">
              <a:off x="6597428" y="3372452"/>
              <a:ext cx="1333582" cy="1266"/>
            </a:xfrm>
            <a:prstGeom prst="line">
              <a:avLst/>
            </a:prstGeom>
            <a:noFill/>
            <a:ln w="38160">
              <a:solidFill>
                <a:srgbClr val="008000"/>
              </a:solidFill>
              <a:prstDash val="sysDash"/>
              <a:miter lim="800000"/>
              <a:headEnd/>
              <a:tailEnd type="none" w="med" len="med"/>
            </a:ln>
          </p:spPr>
          <p:txBody>
            <a:bodyPr anchor="ctr"/>
            <a:lstStyle/>
            <a:p>
              <a:endParaRPr lang="en-US" b="0" dirty="0">
                <a:latin typeface="Constantia" panose="02030602050306030303" pitchFamily="18" charset="0"/>
              </a:endParaRPr>
            </a:p>
          </p:txBody>
        </p:sp>
        <p:sp>
          <p:nvSpPr>
            <p:cNvPr id="70" name="Isosceles Triangle 69"/>
            <p:cNvSpPr/>
            <p:nvPr/>
          </p:nvSpPr>
          <p:spPr bwMode="auto">
            <a:xfrm rot="7966">
              <a:off x="7122042" y="2500847"/>
              <a:ext cx="246921" cy="195986"/>
            </a:xfrm>
            <a:prstGeom prst="triangle">
              <a:avLst/>
            </a:prstGeom>
            <a:solidFill>
              <a:schemeClr val="bg1"/>
            </a:solidFill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36000" rIns="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anose="02030602050306030303" pitchFamily="18" charset="0"/>
              </a:endParaRPr>
            </a:p>
          </p:txBody>
        </p:sp>
      </p:grpSp>
      <p:grpSp>
        <p:nvGrpSpPr>
          <p:cNvPr id="71" name="Group 29"/>
          <p:cNvGrpSpPr/>
          <p:nvPr/>
        </p:nvGrpSpPr>
        <p:grpSpPr>
          <a:xfrm rot="4717019" flipH="1">
            <a:off x="3187396" y="3012856"/>
            <a:ext cx="2279086" cy="1042224"/>
            <a:chOff x="4313018" y="2979541"/>
            <a:chExt cx="2268320" cy="599766"/>
          </a:xfrm>
        </p:grpSpPr>
        <p:sp>
          <p:nvSpPr>
            <p:cNvPr id="72" name="Line 12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 rot="2483607">
              <a:off x="4365027" y="2979541"/>
              <a:ext cx="2216311" cy="1588"/>
            </a:xfrm>
            <a:prstGeom prst="line">
              <a:avLst/>
            </a:prstGeom>
            <a:noFill/>
            <a:ln w="38160">
              <a:solidFill>
                <a:srgbClr val="008000"/>
              </a:solidFill>
              <a:prstDash val="sysDash"/>
              <a:miter lim="800000"/>
              <a:headEnd/>
              <a:tailEnd type="none" w="med" len="med"/>
            </a:ln>
          </p:spPr>
          <p:txBody>
            <a:bodyPr anchor="ctr"/>
            <a:lstStyle/>
            <a:p>
              <a:endParaRPr lang="en-US" b="0" dirty="0">
                <a:latin typeface="Constantia" panose="02030602050306030303" pitchFamily="18" charset="0"/>
              </a:endParaRPr>
            </a:p>
          </p:txBody>
        </p:sp>
        <p:sp>
          <p:nvSpPr>
            <p:cNvPr id="73" name="Line 12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 rot="2483607">
              <a:off x="4313018" y="3038550"/>
              <a:ext cx="2216311" cy="1588"/>
            </a:xfrm>
            <a:prstGeom prst="line">
              <a:avLst/>
            </a:prstGeom>
            <a:noFill/>
            <a:ln w="38160">
              <a:solidFill>
                <a:srgbClr val="008000"/>
              </a:solidFill>
              <a:prstDash val="sysDash"/>
              <a:miter lim="800000"/>
              <a:headEnd/>
              <a:tailEnd type="none" w="med" len="med"/>
            </a:ln>
          </p:spPr>
          <p:txBody>
            <a:bodyPr anchor="ctr"/>
            <a:lstStyle/>
            <a:p>
              <a:endParaRPr lang="en-US" b="0" dirty="0">
                <a:latin typeface="Constantia" panose="02030602050306030303" pitchFamily="18" charset="0"/>
              </a:endParaRPr>
            </a:p>
          </p:txBody>
        </p:sp>
        <p:sp>
          <p:nvSpPr>
            <p:cNvPr id="74" name="Isosceles Triangle 73"/>
            <p:cNvSpPr/>
            <p:nvPr/>
          </p:nvSpPr>
          <p:spPr bwMode="auto">
            <a:xfrm rot="7527793">
              <a:off x="6334037" y="3348191"/>
              <a:ext cx="164721" cy="297511"/>
            </a:xfrm>
            <a:prstGeom prst="triangle">
              <a:avLst>
                <a:gd name="adj" fmla="val 48611"/>
              </a:avLst>
            </a:prstGeom>
            <a:solidFill>
              <a:schemeClr val="bg1"/>
            </a:solidFill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36000" rIns="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anose="0203060205030603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616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7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7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5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38" y="138562"/>
            <a:ext cx="7942258" cy="435656"/>
          </a:xfrm>
        </p:spPr>
        <p:txBody>
          <a:bodyPr/>
          <a:lstStyle/>
          <a:p>
            <a:r>
              <a:rPr lang="en-US" dirty="0" smtClean="0"/>
              <a:t>The requirements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802" y="878116"/>
            <a:ext cx="8845236" cy="5644920"/>
          </a:xfrm>
        </p:spPr>
        <p:txBody>
          <a:bodyPr/>
          <a:lstStyle/>
          <a:p>
            <a:pPr defTabSz="450850">
              <a:lnSpc>
                <a:spcPct val="80000"/>
              </a:lnSpc>
              <a:tabLst>
                <a:tab pos="361950" algn="l"/>
                <a:tab pos="715963" algn="l"/>
                <a:tab pos="1168400" algn="l"/>
                <a:tab pos="1882775" algn="l"/>
              </a:tabLst>
            </a:pPr>
            <a:r>
              <a:rPr lang="en-US" b="1" dirty="0" smtClean="0"/>
              <a:t>loop</a:t>
            </a:r>
          </a:p>
          <a:p>
            <a:pPr defTabSz="450850">
              <a:lnSpc>
                <a:spcPct val="80000"/>
              </a:lnSpc>
              <a:tabLst>
                <a:tab pos="361950" algn="l"/>
                <a:tab pos="715963" algn="l"/>
                <a:tab pos="1168400" algn="l"/>
                <a:tab pos="1882775" algn="l"/>
              </a:tabLst>
            </a:pPr>
            <a:r>
              <a:rPr lang="en-US" b="1" dirty="0" smtClean="0"/>
              <a:t>	loop</a:t>
            </a:r>
          </a:p>
          <a:p>
            <a:pPr defTabSz="450850">
              <a:lnSpc>
                <a:spcPct val="80000"/>
              </a:lnSpc>
              <a:tabLst>
                <a:tab pos="361950" algn="l"/>
                <a:tab pos="715963" algn="l"/>
                <a:tab pos="1168400" algn="l"/>
                <a:tab pos="1882775" algn="l"/>
              </a:tabLst>
            </a:pPr>
            <a:r>
              <a:rPr lang="en-US" dirty="0" smtClean="0"/>
              <a:t>		</a:t>
            </a:r>
            <a:r>
              <a:rPr lang="en-US" dirty="0" err="1" smtClean="0"/>
              <a:t>s</a:t>
            </a:r>
            <a:r>
              <a:rPr lang="en-US" dirty="0" err="1" smtClean="0"/>
              <a:t>tate_goals</a:t>
            </a:r>
            <a:r>
              <a:rPr lang="en-US" dirty="0" smtClean="0"/>
              <a:t> ||</a:t>
            </a:r>
            <a:r>
              <a:rPr lang="en-US" dirty="0" smtClean="0"/>
              <a:t> </a:t>
            </a:r>
            <a:r>
              <a:rPr lang="en-US" dirty="0" err="1" smtClean="0"/>
              <a:t>a</a:t>
            </a:r>
            <a:r>
              <a:rPr lang="en-US" dirty="0" err="1" smtClean="0"/>
              <a:t>nalyze_environment</a:t>
            </a:r>
            <a:endParaRPr lang="en-US" dirty="0" smtClean="0"/>
          </a:p>
          <a:p>
            <a:pPr defTabSz="450850">
              <a:lnSpc>
                <a:spcPct val="80000"/>
              </a:lnSpc>
              <a:tabLst>
                <a:tab pos="361950" algn="l"/>
                <a:tab pos="715963" algn="l"/>
                <a:tab pos="1168400" algn="l"/>
                <a:tab pos="1882775" algn="l"/>
              </a:tabLst>
            </a:pPr>
            <a:r>
              <a:rPr lang="en-US" dirty="0" smtClean="0"/>
              <a:t>		</a:t>
            </a:r>
            <a:r>
              <a:rPr lang="en-US" dirty="0" err="1" smtClean="0"/>
              <a:t>plan_project</a:t>
            </a:r>
            <a:r>
              <a:rPr lang="en-US" dirty="0" smtClean="0"/>
              <a:t> || </a:t>
            </a:r>
            <a:r>
              <a:rPr lang="en-US" dirty="0" err="1" smtClean="0"/>
              <a:t>define_clusters</a:t>
            </a:r>
            <a:endParaRPr lang="en-US" dirty="0" smtClean="0"/>
          </a:p>
          <a:p>
            <a:pPr defTabSz="450850">
              <a:lnSpc>
                <a:spcPct val="80000"/>
              </a:lnSpc>
              <a:tabLst>
                <a:tab pos="361950" algn="l"/>
                <a:tab pos="715963" algn="l"/>
                <a:tab pos="1168400" algn="l"/>
                <a:tab pos="1882775" algn="l"/>
              </a:tabLst>
            </a:pPr>
            <a:r>
              <a:rPr lang="en-US" dirty="0" smtClean="0"/>
              <a:t>		verify</a:t>
            </a:r>
          </a:p>
          <a:p>
            <a:pPr defTabSz="450850">
              <a:lnSpc>
                <a:spcPct val="80000"/>
              </a:lnSpc>
              <a:tabLst>
                <a:tab pos="361950" algn="l"/>
                <a:tab pos="715963" algn="l"/>
                <a:tab pos="1168400" algn="l"/>
                <a:tab pos="1882775" algn="l"/>
              </a:tabLst>
            </a:pPr>
            <a:r>
              <a:rPr lang="en-US" b="1" dirty="0" smtClean="0"/>
              <a:t>	end</a:t>
            </a:r>
          </a:p>
          <a:p>
            <a:pPr defTabSz="450850">
              <a:lnSpc>
                <a:spcPct val="80000"/>
              </a:lnSpc>
              <a:tabLst>
                <a:tab pos="361950" algn="l"/>
                <a:tab pos="715963" algn="l"/>
                <a:tab pos="1168400" algn="l"/>
                <a:tab pos="1882775" algn="l"/>
              </a:tabLst>
            </a:pPr>
            <a:r>
              <a:rPr lang="en-US" dirty="0" smtClean="0"/>
              <a:t>	</a:t>
            </a:r>
            <a:r>
              <a:rPr lang="en-US" dirty="0" err="1" smtClean="0"/>
              <a:t>select_clusters</a:t>
            </a:r>
            <a:endParaRPr lang="en-US" dirty="0"/>
          </a:p>
          <a:p>
            <a:pPr defTabSz="450850">
              <a:lnSpc>
                <a:spcPct val="80000"/>
              </a:lnSpc>
              <a:tabLst>
                <a:tab pos="361950" algn="l"/>
                <a:tab pos="715963" algn="l"/>
                <a:tab pos="1168400" algn="l"/>
                <a:tab pos="1882775" algn="l"/>
              </a:tabLst>
            </a:pPr>
            <a:r>
              <a:rPr lang="en-US" b="1" dirty="0" smtClean="0"/>
              <a:t>	across </a:t>
            </a:r>
            <a:r>
              <a:rPr lang="en-US" dirty="0" smtClean="0"/>
              <a:t>selected</a:t>
            </a:r>
            <a:r>
              <a:rPr lang="en-US" b="1" dirty="0" smtClean="0"/>
              <a:t> as </a:t>
            </a:r>
            <a:r>
              <a:rPr lang="en-US" dirty="0" smtClean="0"/>
              <a:t>s</a:t>
            </a:r>
            <a:r>
              <a:rPr lang="en-US" b="1" dirty="0" smtClean="0"/>
              <a:t> loop</a:t>
            </a:r>
            <a:endParaRPr lang="en-US" b="1" dirty="0"/>
          </a:p>
          <a:p>
            <a:pPr defTabSz="450850">
              <a:lnSpc>
                <a:spcPct val="80000"/>
              </a:lnSpc>
              <a:tabLst>
                <a:tab pos="361950" algn="l"/>
                <a:tab pos="715963" algn="l"/>
                <a:tab pos="1168400" algn="l"/>
                <a:tab pos="1882775" algn="l"/>
              </a:tabLst>
            </a:pPr>
            <a:r>
              <a:rPr lang="en-US" b="1" dirty="0" smtClean="0"/>
              <a:t>		loop</a:t>
            </a:r>
          </a:p>
          <a:p>
            <a:pPr defTabSz="450850">
              <a:lnSpc>
                <a:spcPct val="80000"/>
              </a:lnSpc>
              <a:tabLst>
                <a:tab pos="361950" algn="l"/>
                <a:tab pos="715963" algn="l"/>
                <a:tab pos="1168400" algn="l"/>
                <a:tab pos="1882775" algn="l"/>
              </a:tabLst>
            </a:pPr>
            <a:r>
              <a:rPr lang="en-US" dirty="0" smtClean="0"/>
              <a:t>			</a:t>
            </a:r>
            <a:r>
              <a:rPr lang="en-US" dirty="0" err="1" smtClean="0"/>
              <a:t>sìanalyze</a:t>
            </a:r>
            <a:r>
              <a:rPr lang="en-US" dirty="0" smtClean="0"/>
              <a:t>; </a:t>
            </a:r>
            <a:r>
              <a:rPr lang="en-US" dirty="0" err="1"/>
              <a:t>sì</a:t>
            </a:r>
            <a:r>
              <a:rPr lang="en-US" dirty="0" err="1" smtClean="0"/>
              <a:t>design</a:t>
            </a:r>
            <a:r>
              <a:rPr lang="en-US" dirty="0" smtClean="0"/>
              <a:t>; </a:t>
            </a:r>
            <a:r>
              <a:rPr lang="en-US" dirty="0" err="1"/>
              <a:t>sì</a:t>
            </a:r>
            <a:r>
              <a:rPr lang="en-US" dirty="0" err="1" smtClean="0"/>
              <a:t>implement</a:t>
            </a:r>
            <a:r>
              <a:rPr lang="en-US" dirty="0" smtClean="0"/>
              <a:t>; </a:t>
            </a:r>
            <a:r>
              <a:rPr lang="en-US" dirty="0" err="1"/>
              <a:t>sì</a:t>
            </a:r>
            <a:r>
              <a:rPr lang="en-US" dirty="0" err="1" smtClean="0"/>
              <a:t>verify</a:t>
            </a:r>
            <a:r>
              <a:rPr lang="en-US" dirty="0" smtClean="0"/>
              <a:t>; </a:t>
            </a:r>
            <a:r>
              <a:rPr lang="en-US" dirty="0" err="1" smtClean="0"/>
              <a:t>sìgeneralize</a:t>
            </a:r>
            <a:endParaRPr lang="en-US" dirty="0"/>
          </a:p>
          <a:p>
            <a:pPr defTabSz="450850">
              <a:lnSpc>
                <a:spcPct val="80000"/>
              </a:lnSpc>
              <a:tabLst>
                <a:tab pos="361950" algn="l"/>
                <a:tab pos="715963" algn="l"/>
                <a:tab pos="1168400" algn="l"/>
                <a:tab pos="1882775" algn="l"/>
              </a:tabLst>
            </a:pPr>
            <a:r>
              <a:rPr lang="en-US" b="1" dirty="0" smtClean="0"/>
              <a:t>		end</a:t>
            </a:r>
            <a:endParaRPr lang="en-US" b="1" dirty="0"/>
          </a:p>
          <a:p>
            <a:pPr defTabSz="450850">
              <a:lnSpc>
                <a:spcPct val="80000"/>
              </a:lnSpc>
              <a:tabLst>
                <a:tab pos="361950" algn="l"/>
                <a:tab pos="715963" algn="l"/>
                <a:tab pos="1168400" algn="l"/>
                <a:tab pos="1882775" algn="l"/>
              </a:tabLst>
            </a:pPr>
            <a:r>
              <a:rPr lang="en-US" b="1" dirty="0" smtClean="0"/>
              <a:t>	end</a:t>
            </a:r>
            <a:endParaRPr lang="en-US" b="1" dirty="0"/>
          </a:p>
          <a:p>
            <a:pPr defTabSz="450850">
              <a:lnSpc>
                <a:spcPct val="80000"/>
              </a:lnSpc>
              <a:tabLst>
                <a:tab pos="361950" algn="l"/>
                <a:tab pos="715963" algn="l"/>
                <a:tab pos="1168400" algn="l"/>
                <a:tab pos="1882775" algn="l"/>
              </a:tabLst>
            </a:pPr>
            <a:r>
              <a:rPr lang="en-US" b="1" dirty="0" smtClean="0"/>
              <a:t>	v</a:t>
            </a:r>
            <a:r>
              <a:rPr lang="en-US" dirty="0" smtClean="0"/>
              <a:t>erify</a:t>
            </a:r>
            <a:endParaRPr lang="en-US" dirty="0" smtClean="0"/>
          </a:p>
          <a:p>
            <a:pPr defTabSz="450850">
              <a:lnSpc>
                <a:spcPct val="80000"/>
              </a:lnSpc>
              <a:tabLst>
                <a:tab pos="361950" algn="l"/>
                <a:tab pos="715963" algn="l"/>
                <a:tab pos="1168400" algn="l"/>
                <a:tab pos="1882775" algn="l"/>
              </a:tabLst>
            </a:pPr>
            <a:r>
              <a:rPr lang="en-US" b="1" dirty="0"/>
              <a:t>end</a:t>
            </a:r>
          </a:p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endParaRPr lang="en-US" dirty="0"/>
          </a:p>
          <a:p>
            <a:pPr marL="1762121" lvl="2" indent="-4572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996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lifecycle model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704897" y="6181662"/>
            <a:ext cx="277937" cy="191247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867829" y="1122327"/>
            <a:ext cx="1765540" cy="501235"/>
          </a:xfrm>
          <a:prstGeom prst="round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>
            <a:bevelT w="381000"/>
            <a:bevelB w="635000" h="152400"/>
          </a:sp3d>
        </p:spPr>
        <p:txBody>
          <a:bodyPr wrap="square" lIns="0" tIns="0" rIns="0" bIns="0" anchor="ctr"/>
          <a:lstStyle/>
          <a:p>
            <a:pPr algn="ctr">
              <a:spcBef>
                <a:spcPct val="0"/>
              </a:spcBef>
            </a:pPr>
            <a:r>
              <a:rPr lang="en-US" b="1" dirty="0" smtClean="0">
                <a:solidFill>
                  <a:srgbClr val="993300"/>
                </a:solidFill>
                <a:latin typeface="AA-Constantia" panose="02030602050306030303" pitchFamily="18" charset="0"/>
              </a:rPr>
              <a:t>Define goals</a:t>
            </a:r>
            <a:endParaRPr lang="en-US" sz="2800" b="1" dirty="0">
              <a:solidFill>
                <a:srgbClr val="333399"/>
              </a:solidFill>
              <a:latin typeface="AA-Constantia" panose="02030602050306030303" pitchFamily="18" charset="0"/>
            </a:endParaRPr>
          </a:p>
        </p:txBody>
      </p:sp>
      <p:sp>
        <p:nvSpPr>
          <p:cNvPr id="35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755069" y="1137610"/>
            <a:ext cx="1765540" cy="485954"/>
          </a:xfrm>
          <a:prstGeom prst="round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>
            <a:bevelT w="381000"/>
            <a:bevelB w="635000" h="152400"/>
          </a:sp3d>
        </p:spPr>
        <p:txBody>
          <a:bodyPr wrap="square" lIns="0" tIns="0" rIns="0" bIns="0" anchor="ctr"/>
          <a:lstStyle/>
          <a:p>
            <a:pPr algn="ctr">
              <a:lnSpc>
                <a:spcPct val="80000"/>
              </a:lnSpc>
              <a:spcBef>
                <a:spcPct val="0"/>
              </a:spcBef>
            </a:pPr>
            <a:r>
              <a:rPr lang="en-US" b="1" dirty="0" smtClean="0">
                <a:solidFill>
                  <a:srgbClr val="993300"/>
                </a:solidFill>
                <a:latin typeface="AA-Constantia" panose="02030602050306030303" pitchFamily="18" charset="0"/>
              </a:rPr>
              <a:t>Analyze environment</a:t>
            </a:r>
            <a:endParaRPr lang="en-US" sz="2000" b="1" dirty="0">
              <a:solidFill>
                <a:srgbClr val="333399"/>
              </a:solidFill>
              <a:latin typeface="AA-Constantia" panose="02030602050306030303" pitchFamily="18" charset="0"/>
            </a:endParaRPr>
          </a:p>
        </p:txBody>
      </p:sp>
      <p:sp>
        <p:nvSpPr>
          <p:cNvPr id="36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08484" y="2229613"/>
            <a:ext cx="1765540" cy="414133"/>
          </a:xfrm>
          <a:prstGeom prst="round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>
            <a:bevelT w="381000"/>
            <a:bevelB w="635000" h="152400"/>
          </a:sp3d>
        </p:spPr>
        <p:txBody>
          <a:bodyPr wrap="square" lIns="0" tIns="0" rIns="0" bIns="0" anchor="ctr"/>
          <a:lstStyle/>
          <a:p>
            <a:pPr algn="ctr">
              <a:spcBef>
                <a:spcPct val="0"/>
              </a:spcBef>
            </a:pPr>
            <a:r>
              <a:rPr lang="en-US" sz="1600" b="1" dirty="0" smtClean="0">
                <a:solidFill>
                  <a:schemeClr val="bg1"/>
                </a:solidFill>
                <a:latin typeface="AA-Constantia" panose="02030602050306030303" pitchFamily="18" charset="0"/>
              </a:rPr>
              <a:t>Plan project</a:t>
            </a:r>
            <a:endParaRPr lang="en-US" sz="2800" b="1" dirty="0">
              <a:solidFill>
                <a:schemeClr val="bg1"/>
              </a:solidFill>
              <a:latin typeface="AA-Constantia" panose="02030602050306030303" pitchFamily="18" charset="0"/>
            </a:endParaRPr>
          </a:p>
        </p:txBody>
      </p:sp>
      <p:sp>
        <p:nvSpPr>
          <p:cNvPr id="37" name="Rectangl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452624" y="3070397"/>
            <a:ext cx="982539" cy="315954"/>
          </a:xfrm>
          <a:prstGeom prst="roundRect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>
            <a:bevelT w="381000"/>
            <a:bevelB w="635000" h="152400"/>
          </a:sp3d>
        </p:spPr>
        <p:txBody>
          <a:bodyPr wrap="square" lIns="0" tIns="0" rIns="0" bIns="0" anchor="ctr"/>
          <a:lstStyle/>
          <a:p>
            <a:pPr algn="ctr">
              <a:spcBef>
                <a:spcPct val="0"/>
              </a:spcBef>
            </a:pPr>
            <a:r>
              <a:rPr lang="en-US" b="1" dirty="0" smtClean="0">
                <a:solidFill>
                  <a:srgbClr val="FFFF00"/>
                </a:solidFill>
                <a:latin typeface="AA-Constantia" panose="02030602050306030303" pitchFamily="18" charset="0"/>
              </a:rPr>
              <a:t>Verify</a:t>
            </a:r>
            <a:endParaRPr lang="en-US" sz="2800" b="1" dirty="0">
              <a:solidFill>
                <a:srgbClr val="FFFF00"/>
              </a:solidFill>
              <a:latin typeface="AA-Constantia" panose="02030602050306030303" pitchFamily="18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352824" y="3461421"/>
            <a:ext cx="2591069" cy="42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1352824" y="710985"/>
            <a:ext cx="0" cy="275043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352824" y="710443"/>
            <a:ext cx="2718960" cy="1755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073895" y="719371"/>
            <a:ext cx="0" cy="180000"/>
          </a:xfrm>
          <a:prstGeom prst="line">
            <a:avLst/>
          </a:prstGeom>
          <a:ln w="12700">
            <a:solidFill>
              <a:srgbClr val="C00000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750599" y="894966"/>
            <a:ext cx="292412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754795" y="892091"/>
            <a:ext cx="0" cy="216000"/>
          </a:xfrm>
          <a:prstGeom prst="line">
            <a:avLst/>
          </a:prstGeom>
          <a:ln w="12700">
            <a:solidFill>
              <a:srgbClr val="002060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674719" y="904832"/>
            <a:ext cx="0" cy="216000"/>
          </a:xfrm>
          <a:prstGeom prst="line">
            <a:avLst/>
          </a:prstGeom>
          <a:ln w="12700">
            <a:solidFill>
              <a:srgbClr val="002060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943944" y="3386351"/>
            <a:ext cx="0" cy="75070"/>
          </a:xfrm>
          <a:prstGeom prst="line">
            <a:avLst/>
          </a:prstGeom>
          <a:ln w="12700">
            <a:solidFill>
              <a:srgbClr val="C00000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2691254" y="1819248"/>
            <a:ext cx="2946585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2710286" y="1645851"/>
            <a:ext cx="0" cy="180000"/>
          </a:xfrm>
          <a:prstGeom prst="line">
            <a:avLst/>
          </a:prstGeom>
          <a:ln w="12700">
            <a:solidFill>
              <a:srgbClr val="002060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5646372" y="1645851"/>
            <a:ext cx="0" cy="180000"/>
          </a:xfrm>
          <a:prstGeom prst="line">
            <a:avLst/>
          </a:prstGeom>
          <a:ln w="12700">
            <a:solidFill>
              <a:srgbClr val="002060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3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770711" y="2238580"/>
            <a:ext cx="1765540" cy="396198"/>
          </a:xfrm>
          <a:prstGeom prst="round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>
            <a:bevelT w="381000"/>
            <a:bevelB w="635000" h="152400"/>
          </a:sp3d>
        </p:spPr>
        <p:txBody>
          <a:bodyPr wrap="square" lIns="0" tIns="0" rIns="0" bIns="0" anchor="ctr"/>
          <a:lstStyle/>
          <a:p>
            <a:pPr algn="ctr">
              <a:spcBef>
                <a:spcPct val="0"/>
              </a:spcBef>
            </a:pPr>
            <a:r>
              <a:rPr lang="en-US" b="1" dirty="0">
                <a:solidFill>
                  <a:srgbClr val="FFFF00"/>
                </a:solidFill>
                <a:latin typeface="AA-Constantia" panose="02030602050306030303" pitchFamily="18" charset="0"/>
              </a:rPr>
              <a:t>Define clusters</a:t>
            </a:r>
            <a:endParaRPr lang="en-US" b="1" dirty="0">
              <a:solidFill>
                <a:srgbClr val="FFFF00"/>
              </a:solidFill>
              <a:latin typeface="AA-Constantia" panose="02030602050306030303" pitchFamily="18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3943894" y="1819248"/>
            <a:ext cx="0" cy="180000"/>
          </a:xfrm>
          <a:prstGeom prst="line">
            <a:avLst/>
          </a:prstGeom>
          <a:ln w="12700">
            <a:solidFill>
              <a:srgbClr val="002060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636484" y="2003772"/>
            <a:ext cx="3009888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636484" y="2000897"/>
            <a:ext cx="0" cy="216000"/>
          </a:xfrm>
          <a:prstGeom prst="line">
            <a:avLst/>
          </a:prstGeom>
          <a:ln w="12700">
            <a:solidFill>
              <a:srgbClr val="002060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648071" y="2000897"/>
            <a:ext cx="0" cy="216000"/>
          </a:xfrm>
          <a:prstGeom prst="line">
            <a:avLst/>
          </a:prstGeom>
          <a:ln w="12700">
            <a:solidFill>
              <a:srgbClr val="002060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645143" y="2860880"/>
            <a:ext cx="2946585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647397" y="2670705"/>
            <a:ext cx="0" cy="180000"/>
          </a:xfrm>
          <a:prstGeom prst="line">
            <a:avLst/>
          </a:prstGeom>
          <a:ln w="12700">
            <a:solidFill>
              <a:srgbClr val="002060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583483" y="2670705"/>
            <a:ext cx="0" cy="180000"/>
          </a:xfrm>
          <a:prstGeom prst="line">
            <a:avLst/>
          </a:prstGeom>
          <a:ln w="12700">
            <a:solidFill>
              <a:srgbClr val="002060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943894" y="2860880"/>
            <a:ext cx="0" cy="180000"/>
          </a:xfrm>
          <a:prstGeom prst="line">
            <a:avLst/>
          </a:prstGeom>
          <a:ln w="12700">
            <a:solidFill>
              <a:srgbClr val="002060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1902666" y="4617648"/>
            <a:ext cx="813766" cy="1228641"/>
            <a:chOff x="1961138" y="5034497"/>
            <a:chExt cx="813766" cy="1228641"/>
          </a:xfrm>
        </p:grpSpPr>
        <p:sp>
          <p:nvSpPr>
            <p:cNvPr id="64" name="Line 7"/>
            <p:cNvSpPr>
              <a:spLocks noChangeShapeType="1"/>
            </p:cNvSpPr>
            <p:nvPr/>
          </p:nvSpPr>
          <p:spPr bwMode="auto">
            <a:xfrm>
              <a:off x="2285672" y="5034497"/>
              <a:ext cx="0" cy="1228641"/>
            </a:xfrm>
            <a:prstGeom prst="line">
              <a:avLst/>
            </a:prstGeom>
            <a:noFill/>
            <a:ln w="28575">
              <a:solidFill>
                <a:srgbClr val="990000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de-CH" sz="12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82" name="Oval 9"/>
            <p:cNvSpPr>
              <a:spLocks noChangeArrowheads="1"/>
            </p:cNvSpPr>
            <p:nvPr/>
          </p:nvSpPr>
          <p:spPr bwMode="auto">
            <a:xfrm>
              <a:off x="1966765" y="5173577"/>
              <a:ext cx="611313" cy="842789"/>
            </a:xfrm>
            <a:prstGeom prst="roundRect">
              <a:avLst/>
            </a:prstGeom>
            <a:solidFill>
              <a:srgbClr val="00384C"/>
            </a:solidFill>
            <a:ln w="9525" algn="ctr">
              <a:solidFill>
                <a:srgbClr val="990000">
                  <a:alpha val="34000"/>
                </a:srgbClr>
              </a:solidFill>
              <a:round/>
              <a:headEnd/>
              <a:tailEnd/>
            </a:ln>
            <a:effectLst>
              <a:outerShdw blurRad="50800" dist="50800" dir="5400000" sx="101000" sy="101000" algn="ctr" rotWithShape="0">
                <a:srgbClr val="000000">
                  <a:alpha val="43137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254000"/>
              <a:bevelB w="381000"/>
            </a:sp3d>
          </p:spPr>
          <p:txBody>
            <a:bodyPr wrap="none" lIns="0" tIns="0" rIns="0" bIns="0" anchor="ctr"/>
            <a:lstStyle/>
            <a:p>
              <a:endParaRPr lang="de-CH" sz="12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84" name="Oval 9"/>
            <p:cNvSpPr>
              <a:spLocks noChangeArrowheads="1"/>
            </p:cNvSpPr>
            <p:nvPr/>
          </p:nvSpPr>
          <p:spPr bwMode="auto">
            <a:xfrm>
              <a:off x="1966765" y="5175741"/>
              <a:ext cx="611313" cy="626522"/>
            </a:xfrm>
            <a:prstGeom prst="roundRect">
              <a:avLst/>
            </a:prstGeom>
            <a:solidFill>
              <a:srgbClr val="0079A4"/>
            </a:solidFill>
            <a:ln w="9525" algn="ctr">
              <a:solidFill>
                <a:srgbClr val="990000">
                  <a:alpha val="34000"/>
                </a:srgbClr>
              </a:solidFill>
              <a:round/>
              <a:headEnd/>
              <a:tailEnd/>
            </a:ln>
            <a:effectLst>
              <a:outerShdw blurRad="50800" dist="50800" dir="5400000" sx="101000" sy="101000" algn="ctr" rotWithShape="0">
                <a:srgbClr val="000000">
                  <a:alpha val="43137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254000"/>
              <a:bevelB w="381000"/>
            </a:sp3d>
          </p:spPr>
          <p:txBody>
            <a:bodyPr wrap="none" lIns="0" tIns="0" rIns="0" bIns="0" anchor="ctr"/>
            <a:lstStyle/>
            <a:p>
              <a:endParaRPr lang="de-CH" sz="12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86" name="Oval 9"/>
            <p:cNvSpPr>
              <a:spLocks noChangeArrowheads="1"/>
            </p:cNvSpPr>
            <p:nvPr/>
          </p:nvSpPr>
          <p:spPr bwMode="auto">
            <a:xfrm>
              <a:off x="1966765" y="5174278"/>
              <a:ext cx="611313" cy="475338"/>
            </a:xfrm>
            <a:prstGeom prst="roundRect">
              <a:avLst/>
            </a:prstGeom>
            <a:solidFill>
              <a:srgbClr val="19C3FF"/>
            </a:solidFill>
            <a:ln w="9525" algn="ctr">
              <a:solidFill>
                <a:srgbClr val="990000">
                  <a:alpha val="34000"/>
                </a:srgbClr>
              </a:solidFill>
              <a:round/>
              <a:headEnd/>
              <a:tailEnd/>
            </a:ln>
            <a:effectLst>
              <a:outerShdw blurRad="50800" dist="50800" dir="5400000" sx="101000" sy="101000" algn="ctr" rotWithShape="0">
                <a:srgbClr val="000000">
                  <a:alpha val="43137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254000"/>
              <a:bevelB w="381000"/>
            </a:sp3d>
          </p:spPr>
          <p:txBody>
            <a:bodyPr wrap="none" lIns="0" tIns="0" rIns="0" bIns="0" anchor="ctr"/>
            <a:lstStyle/>
            <a:p>
              <a:endParaRPr lang="de-CH" sz="12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87" name="Oval 9"/>
            <p:cNvSpPr>
              <a:spLocks noChangeArrowheads="1"/>
            </p:cNvSpPr>
            <p:nvPr/>
          </p:nvSpPr>
          <p:spPr bwMode="auto">
            <a:xfrm>
              <a:off x="1961138" y="5175741"/>
              <a:ext cx="622567" cy="306154"/>
            </a:xfrm>
            <a:prstGeom prst="roundRect">
              <a:avLst/>
            </a:prstGeom>
            <a:solidFill>
              <a:srgbClr val="8BE1FF"/>
            </a:solidFill>
            <a:ln w="9525" algn="ctr">
              <a:solidFill>
                <a:srgbClr val="990000">
                  <a:alpha val="34000"/>
                </a:srgbClr>
              </a:solidFill>
              <a:round/>
              <a:headEnd/>
              <a:tailEnd/>
            </a:ln>
            <a:effectLst>
              <a:outerShdw blurRad="50800" dist="50800" dir="5400000" sx="101000" sy="101000" algn="ctr" rotWithShape="0">
                <a:srgbClr val="000000">
                  <a:alpha val="43137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254000"/>
              <a:bevelB w="381000"/>
            </a:sp3d>
          </p:spPr>
          <p:txBody>
            <a:bodyPr wrap="none" lIns="0" tIns="0" rIns="0" bIns="0" anchor="ctr"/>
            <a:lstStyle/>
            <a:p>
              <a:endParaRPr lang="de-CH" sz="12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94" name="Oval 9"/>
            <p:cNvSpPr>
              <a:spLocks noChangeArrowheads="1"/>
            </p:cNvSpPr>
            <p:nvPr/>
          </p:nvSpPr>
          <p:spPr bwMode="auto">
            <a:xfrm>
              <a:off x="1966765" y="5173578"/>
              <a:ext cx="611313" cy="150030"/>
            </a:xfrm>
            <a:prstGeom prst="roundRect">
              <a:avLst/>
            </a:prstGeom>
            <a:solidFill>
              <a:srgbClr val="D1F3FF"/>
            </a:solidFill>
            <a:ln w="9525" algn="ctr">
              <a:solidFill>
                <a:srgbClr val="990000">
                  <a:alpha val="34000"/>
                </a:srgbClr>
              </a:solidFill>
              <a:round/>
              <a:headEnd/>
              <a:tailEnd/>
            </a:ln>
            <a:effectLst>
              <a:outerShdw blurRad="50800" dist="50800" dir="5400000" sx="101000" sy="101000" algn="ctr" rotWithShape="0">
                <a:srgbClr val="000000">
                  <a:alpha val="43137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254000"/>
              <a:bevelB w="381000"/>
            </a:sp3d>
          </p:spPr>
          <p:txBody>
            <a:bodyPr wrap="none" lIns="0" tIns="0" rIns="0" bIns="0" anchor="ctr"/>
            <a:lstStyle/>
            <a:p>
              <a:endParaRPr lang="de-CH" sz="12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66" name="Line 18"/>
            <p:cNvSpPr>
              <a:spLocks noChangeShapeType="1"/>
            </p:cNvSpPr>
            <p:nvPr/>
          </p:nvSpPr>
          <p:spPr bwMode="auto">
            <a:xfrm>
              <a:off x="2285672" y="5292007"/>
              <a:ext cx="0" cy="56899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sz="12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68" name="Line 18"/>
            <p:cNvSpPr>
              <a:spLocks noChangeShapeType="1"/>
            </p:cNvSpPr>
            <p:nvPr/>
          </p:nvSpPr>
          <p:spPr bwMode="auto">
            <a:xfrm>
              <a:off x="2285672" y="5452208"/>
              <a:ext cx="0" cy="56899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sz="12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69" name="Line 18"/>
            <p:cNvSpPr>
              <a:spLocks noChangeShapeType="1"/>
            </p:cNvSpPr>
            <p:nvPr/>
          </p:nvSpPr>
          <p:spPr bwMode="auto">
            <a:xfrm>
              <a:off x="2285672" y="5620123"/>
              <a:ext cx="0" cy="56899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sz="12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70" name="Line 18"/>
            <p:cNvSpPr>
              <a:spLocks noChangeShapeType="1"/>
            </p:cNvSpPr>
            <p:nvPr/>
          </p:nvSpPr>
          <p:spPr bwMode="auto">
            <a:xfrm>
              <a:off x="2285672" y="5794748"/>
              <a:ext cx="0" cy="56899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sz="12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2271323" y="6101093"/>
              <a:ext cx="503581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2774544" y="5094967"/>
              <a:ext cx="0" cy="1015179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2267282" y="5094967"/>
              <a:ext cx="504263" cy="0"/>
            </a:xfrm>
            <a:prstGeom prst="line">
              <a:avLst/>
            </a:prstGeom>
            <a:ln w="22225">
              <a:solidFill>
                <a:srgbClr val="C00000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Line 18"/>
            <p:cNvSpPr>
              <a:spLocks noChangeShapeType="1"/>
            </p:cNvSpPr>
            <p:nvPr/>
          </p:nvSpPr>
          <p:spPr bwMode="auto">
            <a:xfrm>
              <a:off x="2285672" y="5140232"/>
              <a:ext cx="0" cy="56899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sz="12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</p:grpSp>
      <p:sp>
        <p:nvSpPr>
          <p:cNvPr id="97" name="Rectangle 3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050436" y="3695595"/>
            <a:ext cx="1765540" cy="396198"/>
          </a:xfrm>
          <a:prstGeom prst="round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>
            <a:bevelT w="381000"/>
            <a:bevelB w="635000" h="152400"/>
          </a:sp3d>
        </p:spPr>
        <p:txBody>
          <a:bodyPr wrap="square" lIns="0" tIns="0" rIns="0" bIns="0" anchor="ctr"/>
          <a:lstStyle/>
          <a:p>
            <a:pPr algn="ctr">
              <a:spcBef>
                <a:spcPct val="0"/>
              </a:spcBef>
            </a:pPr>
            <a:r>
              <a:rPr lang="en-US" b="1" dirty="0" smtClean="0">
                <a:solidFill>
                  <a:srgbClr val="FFFF00"/>
                </a:solidFill>
                <a:latin typeface="AA-Constantia" panose="02030602050306030303" pitchFamily="18" charset="0"/>
              </a:rPr>
              <a:t>Select clusters</a:t>
            </a:r>
            <a:endParaRPr lang="en-US" b="1" dirty="0">
              <a:solidFill>
                <a:srgbClr val="FFFF00"/>
              </a:solidFill>
              <a:latin typeface="AA-Constantia" panose="02030602050306030303" pitchFamily="18" charset="0"/>
            </a:endParaRPr>
          </a:p>
        </p:txBody>
      </p:sp>
      <p:cxnSp>
        <p:nvCxnSpPr>
          <p:cNvPr id="98" name="Straight Connector 97"/>
          <p:cNvCxnSpPr/>
          <p:nvPr/>
        </p:nvCxnSpPr>
        <p:spPr>
          <a:xfrm>
            <a:off x="376979" y="4249704"/>
            <a:ext cx="8468169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943837" y="3471101"/>
            <a:ext cx="0" cy="196024"/>
          </a:xfrm>
          <a:prstGeom prst="line">
            <a:avLst/>
          </a:prstGeom>
          <a:ln w="12700">
            <a:solidFill>
              <a:srgbClr val="002060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2221406" y="4415261"/>
            <a:ext cx="3568677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2221406" y="4412386"/>
            <a:ext cx="0" cy="216000"/>
          </a:xfrm>
          <a:prstGeom prst="line">
            <a:avLst/>
          </a:prstGeom>
          <a:ln w="12700">
            <a:solidFill>
              <a:srgbClr val="002060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982493" y="4425127"/>
            <a:ext cx="0" cy="216000"/>
          </a:xfrm>
          <a:prstGeom prst="line">
            <a:avLst/>
          </a:prstGeom>
          <a:ln w="12700">
            <a:solidFill>
              <a:srgbClr val="002060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3982493" y="4032913"/>
            <a:ext cx="0" cy="379473"/>
          </a:xfrm>
          <a:prstGeom prst="line">
            <a:avLst/>
          </a:prstGeom>
          <a:ln w="12700">
            <a:solidFill>
              <a:srgbClr val="002060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790083" y="4426317"/>
            <a:ext cx="0" cy="216000"/>
          </a:xfrm>
          <a:prstGeom prst="line">
            <a:avLst/>
          </a:prstGeom>
          <a:ln w="12700">
            <a:solidFill>
              <a:srgbClr val="002060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oup 139"/>
          <p:cNvGrpSpPr/>
          <p:nvPr/>
        </p:nvGrpSpPr>
        <p:grpSpPr>
          <a:xfrm>
            <a:off x="5466192" y="4624320"/>
            <a:ext cx="813766" cy="1228641"/>
            <a:chOff x="1961138" y="5034497"/>
            <a:chExt cx="813766" cy="1228641"/>
          </a:xfrm>
        </p:grpSpPr>
        <p:sp>
          <p:nvSpPr>
            <p:cNvPr id="141" name="Line 7"/>
            <p:cNvSpPr>
              <a:spLocks noChangeShapeType="1"/>
            </p:cNvSpPr>
            <p:nvPr/>
          </p:nvSpPr>
          <p:spPr bwMode="auto">
            <a:xfrm>
              <a:off x="2285672" y="5034497"/>
              <a:ext cx="0" cy="1228641"/>
            </a:xfrm>
            <a:prstGeom prst="line">
              <a:avLst/>
            </a:prstGeom>
            <a:noFill/>
            <a:ln w="28575">
              <a:solidFill>
                <a:srgbClr val="990000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de-CH" sz="12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42" name="Oval 9"/>
            <p:cNvSpPr>
              <a:spLocks noChangeArrowheads="1"/>
            </p:cNvSpPr>
            <p:nvPr/>
          </p:nvSpPr>
          <p:spPr bwMode="auto">
            <a:xfrm>
              <a:off x="1966765" y="5173577"/>
              <a:ext cx="611313" cy="842789"/>
            </a:xfrm>
            <a:prstGeom prst="roundRect">
              <a:avLst/>
            </a:prstGeom>
            <a:solidFill>
              <a:srgbClr val="00384C"/>
            </a:solidFill>
            <a:ln w="9525" algn="ctr">
              <a:solidFill>
                <a:srgbClr val="990000">
                  <a:alpha val="34000"/>
                </a:srgbClr>
              </a:solidFill>
              <a:round/>
              <a:headEnd/>
              <a:tailEnd/>
            </a:ln>
            <a:effectLst>
              <a:outerShdw blurRad="50800" dist="50800" dir="5400000" sx="101000" sy="101000" algn="ctr" rotWithShape="0">
                <a:srgbClr val="000000">
                  <a:alpha val="43137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254000"/>
              <a:bevelB w="381000"/>
            </a:sp3d>
          </p:spPr>
          <p:txBody>
            <a:bodyPr wrap="none" lIns="0" tIns="0" rIns="0" bIns="0" anchor="ctr"/>
            <a:lstStyle/>
            <a:p>
              <a:endParaRPr lang="de-CH" sz="12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43" name="Oval 9"/>
            <p:cNvSpPr>
              <a:spLocks noChangeArrowheads="1"/>
            </p:cNvSpPr>
            <p:nvPr/>
          </p:nvSpPr>
          <p:spPr bwMode="auto">
            <a:xfrm>
              <a:off x="1966765" y="5175741"/>
              <a:ext cx="611313" cy="626522"/>
            </a:xfrm>
            <a:prstGeom prst="roundRect">
              <a:avLst/>
            </a:prstGeom>
            <a:solidFill>
              <a:srgbClr val="0079A4"/>
            </a:solidFill>
            <a:ln w="9525" algn="ctr">
              <a:solidFill>
                <a:srgbClr val="990000">
                  <a:alpha val="34000"/>
                </a:srgbClr>
              </a:solidFill>
              <a:round/>
              <a:headEnd/>
              <a:tailEnd/>
            </a:ln>
            <a:effectLst>
              <a:outerShdw blurRad="50800" dist="50800" dir="5400000" sx="101000" sy="101000" algn="ctr" rotWithShape="0">
                <a:srgbClr val="000000">
                  <a:alpha val="43137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254000"/>
              <a:bevelB w="381000"/>
            </a:sp3d>
          </p:spPr>
          <p:txBody>
            <a:bodyPr wrap="none" lIns="0" tIns="0" rIns="0" bIns="0" anchor="ctr"/>
            <a:lstStyle/>
            <a:p>
              <a:endParaRPr lang="de-CH" sz="12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44" name="Oval 9"/>
            <p:cNvSpPr>
              <a:spLocks noChangeArrowheads="1"/>
            </p:cNvSpPr>
            <p:nvPr/>
          </p:nvSpPr>
          <p:spPr bwMode="auto">
            <a:xfrm>
              <a:off x="1966765" y="5174278"/>
              <a:ext cx="611313" cy="475338"/>
            </a:xfrm>
            <a:prstGeom prst="roundRect">
              <a:avLst/>
            </a:prstGeom>
            <a:solidFill>
              <a:srgbClr val="19C3FF"/>
            </a:solidFill>
            <a:ln w="9525" algn="ctr">
              <a:solidFill>
                <a:srgbClr val="990000">
                  <a:alpha val="34000"/>
                </a:srgbClr>
              </a:solidFill>
              <a:round/>
              <a:headEnd/>
              <a:tailEnd/>
            </a:ln>
            <a:effectLst>
              <a:outerShdw blurRad="50800" dist="50800" dir="5400000" sx="101000" sy="101000" algn="ctr" rotWithShape="0">
                <a:srgbClr val="000000">
                  <a:alpha val="43137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254000"/>
              <a:bevelB w="381000"/>
            </a:sp3d>
          </p:spPr>
          <p:txBody>
            <a:bodyPr wrap="none" lIns="0" tIns="0" rIns="0" bIns="0" anchor="ctr"/>
            <a:lstStyle/>
            <a:p>
              <a:endParaRPr lang="de-CH" sz="12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45" name="Oval 9"/>
            <p:cNvSpPr>
              <a:spLocks noChangeArrowheads="1"/>
            </p:cNvSpPr>
            <p:nvPr/>
          </p:nvSpPr>
          <p:spPr bwMode="auto">
            <a:xfrm>
              <a:off x="1961138" y="5175741"/>
              <a:ext cx="622567" cy="306154"/>
            </a:xfrm>
            <a:prstGeom prst="roundRect">
              <a:avLst/>
            </a:prstGeom>
            <a:solidFill>
              <a:srgbClr val="8BE1FF"/>
            </a:solidFill>
            <a:ln w="9525" algn="ctr">
              <a:solidFill>
                <a:srgbClr val="990000">
                  <a:alpha val="34000"/>
                </a:srgbClr>
              </a:solidFill>
              <a:round/>
              <a:headEnd/>
              <a:tailEnd/>
            </a:ln>
            <a:effectLst>
              <a:outerShdw blurRad="50800" dist="50800" dir="5400000" sx="101000" sy="101000" algn="ctr" rotWithShape="0">
                <a:srgbClr val="000000">
                  <a:alpha val="43137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254000"/>
              <a:bevelB w="381000"/>
            </a:sp3d>
          </p:spPr>
          <p:txBody>
            <a:bodyPr wrap="none" lIns="0" tIns="0" rIns="0" bIns="0" anchor="ctr"/>
            <a:lstStyle/>
            <a:p>
              <a:endParaRPr lang="de-CH" sz="12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46" name="Oval 9"/>
            <p:cNvSpPr>
              <a:spLocks noChangeArrowheads="1"/>
            </p:cNvSpPr>
            <p:nvPr/>
          </p:nvSpPr>
          <p:spPr bwMode="auto">
            <a:xfrm>
              <a:off x="1966765" y="5173578"/>
              <a:ext cx="611313" cy="150030"/>
            </a:xfrm>
            <a:prstGeom prst="roundRect">
              <a:avLst/>
            </a:prstGeom>
            <a:solidFill>
              <a:srgbClr val="D1F3FF"/>
            </a:solidFill>
            <a:ln w="9525" algn="ctr">
              <a:solidFill>
                <a:srgbClr val="990000">
                  <a:alpha val="34000"/>
                </a:srgbClr>
              </a:solidFill>
              <a:round/>
              <a:headEnd/>
              <a:tailEnd/>
            </a:ln>
            <a:effectLst>
              <a:outerShdw blurRad="50800" dist="50800" dir="5400000" sx="101000" sy="101000" algn="ctr" rotWithShape="0">
                <a:srgbClr val="000000">
                  <a:alpha val="43137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254000"/>
              <a:bevelB w="381000"/>
            </a:sp3d>
          </p:spPr>
          <p:txBody>
            <a:bodyPr wrap="none" lIns="0" tIns="0" rIns="0" bIns="0" anchor="ctr"/>
            <a:lstStyle/>
            <a:p>
              <a:endParaRPr lang="de-CH" sz="12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47" name="Line 18"/>
            <p:cNvSpPr>
              <a:spLocks noChangeShapeType="1"/>
            </p:cNvSpPr>
            <p:nvPr/>
          </p:nvSpPr>
          <p:spPr bwMode="auto">
            <a:xfrm>
              <a:off x="2285672" y="5292007"/>
              <a:ext cx="0" cy="56899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sz="12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48" name="Line 18"/>
            <p:cNvSpPr>
              <a:spLocks noChangeShapeType="1"/>
            </p:cNvSpPr>
            <p:nvPr/>
          </p:nvSpPr>
          <p:spPr bwMode="auto">
            <a:xfrm>
              <a:off x="2285672" y="5452208"/>
              <a:ext cx="0" cy="56899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sz="12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49" name="Line 18"/>
            <p:cNvSpPr>
              <a:spLocks noChangeShapeType="1"/>
            </p:cNvSpPr>
            <p:nvPr/>
          </p:nvSpPr>
          <p:spPr bwMode="auto">
            <a:xfrm>
              <a:off x="2285672" y="5620123"/>
              <a:ext cx="0" cy="56899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sz="12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50" name="Line 18"/>
            <p:cNvSpPr>
              <a:spLocks noChangeShapeType="1"/>
            </p:cNvSpPr>
            <p:nvPr/>
          </p:nvSpPr>
          <p:spPr bwMode="auto">
            <a:xfrm>
              <a:off x="2285672" y="5794748"/>
              <a:ext cx="0" cy="56899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sz="12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cxnSp>
          <p:nvCxnSpPr>
            <p:cNvPr id="151" name="Straight Connector 150"/>
            <p:cNvCxnSpPr/>
            <p:nvPr/>
          </p:nvCxnSpPr>
          <p:spPr>
            <a:xfrm>
              <a:off x="2271323" y="6101093"/>
              <a:ext cx="503581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flipV="1">
              <a:off x="2774544" y="5094967"/>
              <a:ext cx="0" cy="1015179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H="1">
              <a:off x="2267282" y="5094967"/>
              <a:ext cx="504263" cy="0"/>
            </a:xfrm>
            <a:prstGeom prst="line">
              <a:avLst/>
            </a:prstGeom>
            <a:ln w="22225">
              <a:solidFill>
                <a:srgbClr val="C00000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Line 18"/>
            <p:cNvSpPr>
              <a:spLocks noChangeShapeType="1"/>
            </p:cNvSpPr>
            <p:nvPr/>
          </p:nvSpPr>
          <p:spPr bwMode="auto">
            <a:xfrm>
              <a:off x="2285672" y="5140232"/>
              <a:ext cx="0" cy="56899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sz="12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3659022" y="4630536"/>
            <a:ext cx="813766" cy="1228641"/>
            <a:chOff x="1961138" y="5034497"/>
            <a:chExt cx="813766" cy="1228641"/>
          </a:xfrm>
        </p:grpSpPr>
        <p:sp>
          <p:nvSpPr>
            <p:cNvPr id="156" name="Line 7"/>
            <p:cNvSpPr>
              <a:spLocks noChangeShapeType="1"/>
            </p:cNvSpPr>
            <p:nvPr/>
          </p:nvSpPr>
          <p:spPr bwMode="auto">
            <a:xfrm>
              <a:off x="2285672" y="5034497"/>
              <a:ext cx="0" cy="1228641"/>
            </a:xfrm>
            <a:prstGeom prst="line">
              <a:avLst/>
            </a:prstGeom>
            <a:noFill/>
            <a:ln w="28575">
              <a:solidFill>
                <a:srgbClr val="990000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de-CH" sz="12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57" name="Oval 9"/>
            <p:cNvSpPr>
              <a:spLocks noChangeArrowheads="1"/>
            </p:cNvSpPr>
            <p:nvPr/>
          </p:nvSpPr>
          <p:spPr bwMode="auto">
            <a:xfrm>
              <a:off x="1966765" y="5173577"/>
              <a:ext cx="611313" cy="842789"/>
            </a:xfrm>
            <a:prstGeom prst="roundRect">
              <a:avLst/>
            </a:prstGeom>
            <a:solidFill>
              <a:srgbClr val="00384C"/>
            </a:solidFill>
            <a:ln w="9525" algn="ctr">
              <a:solidFill>
                <a:srgbClr val="990000">
                  <a:alpha val="34000"/>
                </a:srgbClr>
              </a:solidFill>
              <a:round/>
              <a:headEnd/>
              <a:tailEnd/>
            </a:ln>
            <a:effectLst>
              <a:outerShdw blurRad="50800" dist="50800" dir="5400000" sx="101000" sy="101000" algn="ctr" rotWithShape="0">
                <a:srgbClr val="000000">
                  <a:alpha val="43137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254000"/>
              <a:bevelB w="381000"/>
            </a:sp3d>
          </p:spPr>
          <p:txBody>
            <a:bodyPr wrap="none" lIns="0" tIns="0" rIns="0" bIns="0" anchor="ctr"/>
            <a:lstStyle/>
            <a:p>
              <a:endParaRPr lang="de-CH" sz="12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58" name="Oval 9"/>
            <p:cNvSpPr>
              <a:spLocks noChangeArrowheads="1"/>
            </p:cNvSpPr>
            <p:nvPr/>
          </p:nvSpPr>
          <p:spPr bwMode="auto">
            <a:xfrm>
              <a:off x="1966765" y="5175741"/>
              <a:ext cx="611313" cy="626522"/>
            </a:xfrm>
            <a:prstGeom prst="roundRect">
              <a:avLst/>
            </a:prstGeom>
            <a:solidFill>
              <a:srgbClr val="0079A4"/>
            </a:solidFill>
            <a:ln w="9525" algn="ctr">
              <a:solidFill>
                <a:srgbClr val="990000">
                  <a:alpha val="34000"/>
                </a:srgbClr>
              </a:solidFill>
              <a:round/>
              <a:headEnd/>
              <a:tailEnd/>
            </a:ln>
            <a:effectLst>
              <a:outerShdw blurRad="50800" dist="50800" dir="5400000" sx="101000" sy="101000" algn="ctr" rotWithShape="0">
                <a:srgbClr val="000000">
                  <a:alpha val="43137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254000"/>
              <a:bevelB w="381000"/>
            </a:sp3d>
          </p:spPr>
          <p:txBody>
            <a:bodyPr wrap="none" lIns="0" tIns="0" rIns="0" bIns="0" anchor="ctr"/>
            <a:lstStyle/>
            <a:p>
              <a:endParaRPr lang="de-CH" sz="12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59" name="Oval 9"/>
            <p:cNvSpPr>
              <a:spLocks noChangeArrowheads="1"/>
            </p:cNvSpPr>
            <p:nvPr/>
          </p:nvSpPr>
          <p:spPr bwMode="auto">
            <a:xfrm>
              <a:off x="1966765" y="5174278"/>
              <a:ext cx="611313" cy="475338"/>
            </a:xfrm>
            <a:prstGeom prst="roundRect">
              <a:avLst/>
            </a:prstGeom>
            <a:solidFill>
              <a:srgbClr val="19C3FF"/>
            </a:solidFill>
            <a:ln w="9525" algn="ctr">
              <a:solidFill>
                <a:srgbClr val="990000">
                  <a:alpha val="34000"/>
                </a:srgbClr>
              </a:solidFill>
              <a:round/>
              <a:headEnd/>
              <a:tailEnd/>
            </a:ln>
            <a:effectLst>
              <a:outerShdw blurRad="50800" dist="50800" dir="5400000" sx="101000" sy="101000" algn="ctr" rotWithShape="0">
                <a:srgbClr val="000000">
                  <a:alpha val="43137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254000"/>
              <a:bevelB w="381000"/>
            </a:sp3d>
          </p:spPr>
          <p:txBody>
            <a:bodyPr wrap="none" lIns="0" tIns="0" rIns="0" bIns="0" anchor="ctr"/>
            <a:lstStyle/>
            <a:p>
              <a:endParaRPr lang="de-CH" sz="12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60" name="Oval 9"/>
            <p:cNvSpPr>
              <a:spLocks noChangeArrowheads="1"/>
            </p:cNvSpPr>
            <p:nvPr/>
          </p:nvSpPr>
          <p:spPr bwMode="auto">
            <a:xfrm>
              <a:off x="1961138" y="5175741"/>
              <a:ext cx="622567" cy="306154"/>
            </a:xfrm>
            <a:prstGeom prst="roundRect">
              <a:avLst/>
            </a:prstGeom>
            <a:solidFill>
              <a:srgbClr val="8BE1FF"/>
            </a:solidFill>
            <a:ln w="9525" algn="ctr">
              <a:solidFill>
                <a:srgbClr val="990000">
                  <a:alpha val="34000"/>
                </a:srgbClr>
              </a:solidFill>
              <a:round/>
              <a:headEnd/>
              <a:tailEnd/>
            </a:ln>
            <a:effectLst>
              <a:outerShdw blurRad="50800" dist="50800" dir="5400000" sx="101000" sy="101000" algn="ctr" rotWithShape="0">
                <a:srgbClr val="000000">
                  <a:alpha val="43137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254000"/>
              <a:bevelB w="381000"/>
            </a:sp3d>
          </p:spPr>
          <p:txBody>
            <a:bodyPr wrap="none" lIns="0" tIns="0" rIns="0" bIns="0" anchor="ctr"/>
            <a:lstStyle/>
            <a:p>
              <a:endParaRPr lang="de-CH" sz="12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61" name="Oval 9"/>
            <p:cNvSpPr>
              <a:spLocks noChangeArrowheads="1"/>
            </p:cNvSpPr>
            <p:nvPr/>
          </p:nvSpPr>
          <p:spPr bwMode="auto">
            <a:xfrm>
              <a:off x="1966765" y="5173578"/>
              <a:ext cx="611313" cy="150030"/>
            </a:xfrm>
            <a:prstGeom prst="roundRect">
              <a:avLst/>
            </a:prstGeom>
            <a:solidFill>
              <a:srgbClr val="D1F3FF"/>
            </a:solidFill>
            <a:ln w="9525" algn="ctr">
              <a:solidFill>
                <a:srgbClr val="990000">
                  <a:alpha val="34000"/>
                </a:srgbClr>
              </a:solidFill>
              <a:round/>
              <a:headEnd/>
              <a:tailEnd/>
            </a:ln>
            <a:effectLst>
              <a:outerShdw blurRad="50800" dist="50800" dir="5400000" sx="101000" sy="101000" algn="ctr" rotWithShape="0">
                <a:srgbClr val="000000">
                  <a:alpha val="43137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254000"/>
              <a:bevelB w="381000"/>
            </a:sp3d>
          </p:spPr>
          <p:txBody>
            <a:bodyPr wrap="none" lIns="0" tIns="0" rIns="0" bIns="0" anchor="ctr"/>
            <a:lstStyle/>
            <a:p>
              <a:endParaRPr lang="de-CH" sz="12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62" name="Line 18"/>
            <p:cNvSpPr>
              <a:spLocks noChangeShapeType="1"/>
            </p:cNvSpPr>
            <p:nvPr/>
          </p:nvSpPr>
          <p:spPr bwMode="auto">
            <a:xfrm>
              <a:off x="2285672" y="5292007"/>
              <a:ext cx="0" cy="56899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sz="12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63" name="Line 18"/>
            <p:cNvSpPr>
              <a:spLocks noChangeShapeType="1"/>
            </p:cNvSpPr>
            <p:nvPr/>
          </p:nvSpPr>
          <p:spPr bwMode="auto">
            <a:xfrm>
              <a:off x="2285672" y="5452208"/>
              <a:ext cx="0" cy="56899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sz="12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64" name="Line 18"/>
            <p:cNvSpPr>
              <a:spLocks noChangeShapeType="1"/>
            </p:cNvSpPr>
            <p:nvPr/>
          </p:nvSpPr>
          <p:spPr bwMode="auto">
            <a:xfrm>
              <a:off x="2285672" y="5620123"/>
              <a:ext cx="0" cy="56899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sz="12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sp>
          <p:nvSpPr>
            <p:cNvPr id="165" name="Line 18"/>
            <p:cNvSpPr>
              <a:spLocks noChangeShapeType="1"/>
            </p:cNvSpPr>
            <p:nvPr/>
          </p:nvSpPr>
          <p:spPr bwMode="auto">
            <a:xfrm>
              <a:off x="2285672" y="5794748"/>
              <a:ext cx="0" cy="56899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sz="12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  <p:cxnSp>
          <p:nvCxnSpPr>
            <p:cNvPr id="166" name="Straight Connector 165"/>
            <p:cNvCxnSpPr/>
            <p:nvPr/>
          </p:nvCxnSpPr>
          <p:spPr>
            <a:xfrm>
              <a:off x="2271323" y="6101093"/>
              <a:ext cx="503581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V="1">
              <a:off x="2774544" y="5094967"/>
              <a:ext cx="0" cy="1015179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H="1">
              <a:off x="2267282" y="5094967"/>
              <a:ext cx="504263" cy="0"/>
            </a:xfrm>
            <a:prstGeom prst="line">
              <a:avLst/>
            </a:prstGeom>
            <a:ln w="22225">
              <a:solidFill>
                <a:srgbClr val="C00000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Line 18"/>
            <p:cNvSpPr>
              <a:spLocks noChangeShapeType="1"/>
            </p:cNvSpPr>
            <p:nvPr/>
          </p:nvSpPr>
          <p:spPr bwMode="auto">
            <a:xfrm>
              <a:off x="2285672" y="5140232"/>
              <a:ext cx="0" cy="56899"/>
            </a:xfrm>
            <a:prstGeom prst="line">
              <a:avLst/>
            </a:prstGeom>
            <a:noFill/>
            <a:ln w="28575">
              <a:pattFill prst="pct7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de-CH" sz="1200" dirty="0">
                <a:solidFill>
                  <a:srgbClr val="000000"/>
                </a:solidFill>
                <a:latin typeface="AA-Constantia" panose="02030602050306030303" pitchFamily="18" charset="0"/>
              </a:endParaRPr>
            </a:p>
          </p:txBody>
        </p:sp>
      </p:grpSp>
      <p:sp>
        <p:nvSpPr>
          <p:cNvPr id="170" name="Rectangle 3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396797" y="6065579"/>
            <a:ext cx="982539" cy="315954"/>
          </a:xfrm>
          <a:prstGeom prst="roundRect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>
            <a:bevelT w="381000"/>
            <a:bevelB w="635000" h="152400"/>
          </a:sp3d>
        </p:spPr>
        <p:txBody>
          <a:bodyPr wrap="square" lIns="0" tIns="0" rIns="0" bIns="0" anchor="ctr"/>
          <a:lstStyle/>
          <a:p>
            <a:pPr algn="ctr">
              <a:spcBef>
                <a:spcPct val="0"/>
              </a:spcBef>
            </a:pPr>
            <a:r>
              <a:rPr lang="en-US" b="1" dirty="0" smtClean="0">
                <a:solidFill>
                  <a:srgbClr val="FFFF00"/>
                </a:solidFill>
                <a:latin typeface="AA-Constantia" panose="02030602050306030303" pitchFamily="18" charset="0"/>
              </a:rPr>
              <a:t>Verify</a:t>
            </a:r>
            <a:endParaRPr lang="en-US" sz="2800" b="1" dirty="0">
              <a:solidFill>
                <a:srgbClr val="FFFF00"/>
              </a:solidFill>
              <a:latin typeface="AA-Constantia" panose="02030602050306030303" pitchFamily="18" charset="0"/>
            </a:endParaRPr>
          </a:p>
        </p:txBody>
      </p:sp>
      <p:cxnSp>
        <p:nvCxnSpPr>
          <p:cNvPr id="171" name="Straight Connector 170"/>
          <p:cNvCxnSpPr/>
          <p:nvPr/>
        </p:nvCxnSpPr>
        <p:spPr>
          <a:xfrm>
            <a:off x="720121" y="6565764"/>
            <a:ext cx="3167945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3888117" y="6381533"/>
            <a:ext cx="0" cy="180000"/>
          </a:xfrm>
          <a:prstGeom prst="line">
            <a:avLst/>
          </a:prstGeom>
          <a:ln w="12700">
            <a:solidFill>
              <a:srgbClr val="C00000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>
            <a:endCxn id="141" idx="1"/>
          </p:cNvCxnSpPr>
          <p:nvPr/>
        </p:nvCxnSpPr>
        <p:spPr>
          <a:xfrm flipV="1">
            <a:off x="2208810" y="5852961"/>
            <a:ext cx="3581917" cy="3101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3978600" y="5856062"/>
            <a:ext cx="0" cy="180000"/>
          </a:xfrm>
          <a:prstGeom prst="line">
            <a:avLst/>
          </a:prstGeom>
          <a:ln w="12700">
            <a:solidFill>
              <a:srgbClr val="002060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V="1">
            <a:off x="720121" y="719220"/>
            <a:ext cx="0" cy="584231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738235" y="719220"/>
            <a:ext cx="568576" cy="0"/>
          </a:xfrm>
          <a:prstGeom prst="line">
            <a:avLst/>
          </a:prstGeom>
          <a:ln w="12700">
            <a:solidFill>
              <a:srgbClr val="C00000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/>
          <p:cNvSpPr txBox="1"/>
          <p:nvPr/>
        </p:nvSpPr>
        <p:spPr>
          <a:xfrm>
            <a:off x="6852310" y="1819248"/>
            <a:ext cx="185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Sprint definition</a:t>
            </a:r>
            <a:endParaRPr lang="en-US" i="1" dirty="0"/>
          </a:p>
        </p:txBody>
      </p:sp>
      <p:sp>
        <p:nvSpPr>
          <p:cNvPr id="194" name="TextBox 193"/>
          <p:cNvSpPr txBox="1"/>
          <p:nvPr/>
        </p:nvSpPr>
        <p:spPr>
          <a:xfrm>
            <a:off x="6659881" y="4556684"/>
            <a:ext cx="248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Sprint implementation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0330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7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7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2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0"/>
                            </p:stCondLst>
                            <p:childTnLst>
                              <p:par>
                                <p:cTn id="7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00"/>
                            </p:stCondLst>
                            <p:childTnLst>
                              <p:par>
                                <p:cTn id="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2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2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2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200"/>
                            </p:stCondLst>
                            <p:childTnLst>
                              <p:par>
                                <p:cTn id="90" presetID="35" presetClass="emph" presetSubtype="0" repeatCount="2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1" dur="1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35" presetClass="emph" presetSubtype="0" repeatCount="2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3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35" presetClass="emph" presetSubtype="0" repeatCount="2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5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35" presetClass="emph" presetSubtype="0" repeatCount="2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7" dur="1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35" presetClass="emph" presetSubtype="0" repeatCount="2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9" dur="1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1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7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700"/>
                            </p:stCondLst>
                            <p:childTnLst>
                              <p:par>
                                <p:cTn id="1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700"/>
                            </p:stCondLst>
                            <p:childTnLst>
                              <p:par>
                                <p:cTn id="1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7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7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7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400"/>
                            </p:stCondLst>
                            <p:childTnLst>
                              <p:par>
                                <p:cTn id="1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1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"/>
                            </p:stCondLst>
                            <p:childTnLst>
                              <p:par>
                                <p:cTn id="1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2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00"/>
                            </p:stCondLst>
                            <p:childTnLst>
                              <p:par>
                                <p:cTn id="1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6" dur="2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00"/>
                            </p:stCondLst>
                            <p:childTnLst>
                              <p:par>
                                <p:cTn id="1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2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600"/>
                            </p:stCondLst>
                            <p:childTnLst>
                              <p:par>
                                <p:cTn id="1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2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800"/>
                            </p:stCondLst>
                            <p:childTnLst>
                              <p:par>
                                <p:cTn id="166" presetID="35" presetClass="emph" presetSubtype="0" repeatCount="2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7" dur="1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35" presetClass="emph" presetSubtype="0" repeatCount="2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9" dur="1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35" presetClass="emph" presetSubtype="0" repeatCount="2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1" dur="1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35" presetClass="emph" presetSubtype="0" repeatCount="2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3" dur="1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22" grpId="0" animBg="1"/>
      <p:bldP spid="97" grpId="0" animBg="1"/>
      <p:bldP spid="170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what notation do we state elements?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goals: mostly English</a:t>
            </a:r>
          </a:p>
          <a:p>
            <a:endParaRPr lang="en-US" dirty="0"/>
          </a:p>
          <a:p>
            <a:r>
              <a:rPr lang="en-US" dirty="0" smtClean="0"/>
              <a:t>Everything else: Eiffel whenever possible, English otherwise (or other notations, e.g. graphics)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Connections/dependencies are recorded:</a:t>
            </a:r>
          </a:p>
          <a:p>
            <a:pPr lvl="1"/>
            <a:r>
              <a:rPr lang="en-US" dirty="0" smtClean="0"/>
              <a:t>Automatically for Eiffel texts</a:t>
            </a:r>
          </a:p>
          <a:p>
            <a:pPr lvl="1"/>
            <a:r>
              <a:rPr lang="en-US" dirty="0" smtClean="0"/>
              <a:t>Semi-automatically for Eiffel to something else</a:t>
            </a:r>
          </a:p>
          <a:p>
            <a:pPr lvl="1"/>
            <a:r>
              <a:rPr lang="en-US" dirty="0" smtClean="0"/>
              <a:t>Manually (in our RSS</a:t>
            </a:r>
            <a:r>
              <a:rPr lang="en-US" smtClean="0"/>
              <a:t>) otherwise</a:t>
            </a:r>
          </a:p>
        </p:txBody>
      </p:sp>
    </p:spTree>
    <p:extLst>
      <p:ext uri="{BB962C8B-B14F-4D97-AF65-F5344CB8AC3E}">
        <p14:creationId xmlns:p14="http://schemas.microsoft.com/office/powerpoint/2010/main" val="11425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249238" y="115891"/>
            <a:ext cx="8408730" cy="435656"/>
          </a:xfrm>
        </p:spPr>
        <p:txBody>
          <a:bodyPr/>
          <a:lstStyle/>
          <a:p>
            <a:r>
              <a:rPr lang="en-US" dirty="0" smtClean="0"/>
              <a:t>Problems with the </a:t>
            </a:r>
            <a:r>
              <a:rPr lang="en-US" dirty="0" smtClean="0"/>
              <a:t>waterfall: impedance mismatches</a:t>
            </a:r>
            <a:endParaRPr lang="en-US" noProof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09" y="787400"/>
            <a:ext cx="7842230" cy="584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5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spiral </a:t>
            </a:r>
            <a:r>
              <a:rPr lang="en-US" noProof="0" dirty="0" smtClean="0"/>
              <a:t>model</a:t>
            </a:r>
            <a:endParaRPr lang="en-US" noProof="0" dirty="0"/>
          </a:p>
        </p:txBody>
      </p:sp>
      <p:sp>
        <p:nvSpPr>
          <p:cNvPr id="280580" name="Freeform 4"/>
          <p:cNvSpPr>
            <a:spLocks/>
          </p:cNvSpPr>
          <p:nvPr/>
        </p:nvSpPr>
        <p:spPr bwMode="auto">
          <a:xfrm>
            <a:off x="2600196" y="1536185"/>
            <a:ext cx="3981450" cy="3521075"/>
          </a:xfrm>
          <a:custGeom>
            <a:avLst/>
            <a:gdLst/>
            <a:ahLst/>
            <a:cxnLst>
              <a:cxn ang="0">
                <a:pos x="1226" y="1179"/>
              </a:cxn>
              <a:cxn ang="0">
                <a:pos x="1714" y="1002"/>
              </a:cxn>
              <a:cxn ang="0">
                <a:pos x="1740" y="1498"/>
              </a:cxn>
              <a:cxn ang="0">
                <a:pos x="1173" y="1569"/>
              </a:cxn>
              <a:cxn ang="0">
                <a:pos x="774" y="922"/>
              </a:cxn>
              <a:cxn ang="0">
                <a:pos x="1590" y="426"/>
              </a:cxn>
              <a:cxn ang="0">
                <a:pos x="2467" y="1241"/>
              </a:cxn>
              <a:cxn ang="0">
                <a:pos x="1838" y="1914"/>
              </a:cxn>
              <a:cxn ang="0">
                <a:pos x="597" y="1976"/>
              </a:cxn>
              <a:cxn ang="0">
                <a:pos x="145" y="461"/>
              </a:cxn>
              <a:cxn ang="0">
                <a:pos x="1466" y="0"/>
              </a:cxn>
            </a:cxnLst>
            <a:rect l="0" t="0" r="r" b="b"/>
            <a:pathLst>
              <a:path w="2508" h="2218">
                <a:moveTo>
                  <a:pt x="1226" y="1179"/>
                </a:moveTo>
                <a:cubicBezTo>
                  <a:pt x="1427" y="1064"/>
                  <a:pt x="1628" y="949"/>
                  <a:pt x="1714" y="1002"/>
                </a:cubicBezTo>
                <a:cubicBezTo>
                  <a:pt x="1800" y="1055"/>
                  <a:pt x="1830" y="1404"/>
                  <a:pt x="1740" y="1498"/>
                </a:cubicBezTo>
                <a:cubicBezTo>
                  <a:pt x="1650" y="1592"/>
                  <a:pt x="1334" y="1665"/>
                  <a:pt x="1173" y="1569"/>
                </a:cubicBezTo>
                <a:cubicBezTo>
                  <a:pt x="1012" y="1473"/>
                  <a:pt x="705" y="1112"/>
                  <a:pt x="774" y="922"/>
                </a:cubicBezTo>
                <a:cubicBezTo>
                  <a:pt x="843" y="732"/>
                  <a:pt x="1308" y="373"/>
                  <a:pt x="1590" y="426"/>
                </a:cubicBezTo>
                <a:cubicBezTo>
                  <a:pt x="1872" y="479"/>
                  <a:pt x="2426" y="993"/>
                  <a:pt x="2467" y="1241"/>
                </a:cubicBezTo>
                <a:cubicBezTo>
                  <a:pt x="2508" y="1489"/>
                  <a:pt x="2150" y="1792"/>
                  <a:pt x="1838" y="1914"/>
                </a:cubicBezTo>
                <a:cubicBezTo>
                  <a:pt x="1526" y="2036"/>
                  <a:pt x="879" y="2218"/>
                  <a:pt x="597" y="1976"/>
                </a:cubicBezTo>
                <a:cubicBezTo>
                  <a:pt x="315" y="1734"/>
                  <a:pt x="0" y="790"/>
                  <a:pt x="145" y="461"/>
                </a:cubicBezTo>
                <a:cubicBezTo>
                  <a:pt x="290" y="132"/>
                  <a:pt x="878" y="66"/>
                  <a:pt x="1466" y="0"/>
                </a:cubicBezTo>
              </a:path>
            </a:pathLst>
          </a:custGeom>
          <a:noFill/>
          <a:ln w="28575" cmpd="sng">
            <a:solidFill>
              <a:srgbClr val="A5002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pPr algn="l"/>
            <a:endParaRPr lang="de-CH" b="0" dirty="0">
              <a:solidFill>
                <a:srgbClr val="000000"/>
              </a:solidFill>
              <a:latin typeface="AA-Constantia" panose="02030602050306030303" pitchFamily="18" charset="0"/>
            </a:endParaRPr>
          </a:p>
        </p:txBody>
      </p:sp>
      <p:sp>
        <p:nvSpPr>
          <p:cNvPr id="280581" name="Line 5"/>
          <p:cNvSpPr>
            <a:spLocks noChangeShapeType="1"/>
          </p:cNvSpPr>
          <p:nvPr/>
        </p:nvSpPr>
        <p:spPr bwMode="auto">
          <a:xfrm flipV="1">
            <a:off x="3828921" y="3449123"/>
            <a:ext cx="465137" cy="2682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 algn="l"/>
            <a:endParaRPr lang="de-CH" b="0" dirty="0">
              <a:solidFill>
                <a:srgbClr val="000000"/>
              </a:solidFill>
              <a:latin typeface="AA-Constantia" panose="02030602050306030303" pitchFamily="18" charset="0"/>
            </a:endParaRPr>
          </a:p>
        </p:txBody>
      </p:sp>
      <p:sp>
        <p:nvSpPr>
          <p:cNvPr id="280582" name="Line 6"/>
          <p:cNvSpPr>
            <a:spLocks noChangeShapeType="1"/>
          </p:cNvSpPr>
          <p:nvPr/>
        </p:nvSpPr>
        <p:spPr bwMode="auto">
          <a:xfrm flipV="1">
            <a:off x="2881183" y="3872985"/>
            <a:ext cx="465138" cy="268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 algn="l"/>
            <a:endParaRPr lang="de-CH" b="0" dirty="0">
              <a:solidFill>
                <a:srgbClr val="000000"/>
              </a:solidFill>
              <a:latin typeface="AA-Constantia" panose="02030602050306030303" pitchFamily="18" charset="0"/>
            </a:endParaRPr>
          </a:p>
        </p:txBody>
      </p:sp>
      <p:sp>
        <p:nvSpPr>
          <p:cNvPr id="280583" name="Text Box 7"/>
          <p:cNvSpPr txBox="1">
            <a:spLocks noChangeArrowheads="1"/>
          </p:cNvSpPr>
          <p:nvPr/>
        </p:nvSpPr>
        <p:spPr bwMode="auto">
          <a:xfrm>
            <a:off x="4159121" y="3514210"/>
            <a:ext cx="13532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0" dirty="0">
                <a:solidFill>
                  <a:srgbClr val="000000"/>
                </a:solidFill>
                <a:latin typeface="AA-Constantia" panose="02030602050306030303" pitchFamily="18" charset="0"/>
              </a:rPr>
              <a:t>Iteration 1</a:t>
            </a:r>
          </a:p>
        </p:txBody>
      </p:sp>
      <p:sp>
        <p:nvSpPr>
          <p:cNvPr id="280584" name="Text Box 8"/>
          <p:cNvSpPr txBox="1">
            <a:spLocks noChangeArrowheads="1"/>
          </p:cNvSpPr>
          <p:nvPr/>
        </p:nvSpPr>
        <p:spPr bwMode="auto">
          <a:xfrm>
            <a:off x="3611433" y="4295260"/>
            <a:ext cx="13532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0" dirty="0">
                <a:solidFill>
                  <a:srgbClr val="000000"/>
                </a:solidFill>
                <a:latin typeface="AA-Constantia" panose="02030602050306030303" pitchFamily="18" charset="0"/>
              </a:rPr>
              <a:t>Iteration 2</a:t>
            </a:r>
          </a:p>
        </p:txBody>
      </p:sp>
      <p:sp>
        <p:nvSpPr>
          <p:cNvPr id="280585" name="Text Box 9"/>
          <p:cNvSpPr txBox="1">
            <a:spLocks noChangeArrowheads="1"/>
          </p:cNvSpPr>
          <p:nvPr/>
        </p:nvSpPr>
        <p:spPr bwMode="auto">
          <a:xfrm>
            <a:off x="2865308" y="2152135"/>
            <a:ext cx="13532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0" dirty="0">
                <a:solidFill>
                  <a:srgbClr val="000000"/>
                </a:solidFill>
                <a:latin typeface="AA-Constantia" panose="02030602050306030303" pitchFamily="18" charset="0"/>
              </a:rPr>
              <a:t>Iteration 3</a:t>
            </a:r>
          </a:p>
        </p:txBody>
      </p:sp>
    </p:spTree>
    <p:extLst>
      <p:ext uri="{BB962C8B-B14F-4D97-AF65-F5344CB8AC3E}">
        <p14:creationId xmlns:p14="http://schemas.microsoft.com/office/powerpoint/2010/main" val="359971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ITL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333399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ORMAL">
  <a:themeElements>
    <a:clrScheme name="Custom 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333399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9999"/>
      </a:hlink>
      <a:folHlink>
        <a:srgbClr val="954F72"/>
      </a:folHlink>
    </a:clrScheme>
    <a:fontScheme name="Custom 1">
      <a:majorFont>
        <a:latin typeface="Constantia"/>
        <a:ea typeface=""/>
        <a:cs typeface=""/>
      </a:majorFont>
      <a:minorFont>
        <a:latin typeface="Constant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40929</TotalTime>
  <Words>2575</Words>
  <Application>Microsoft Office PowerPoint</Application>
  <PresentationFormat>On-screen Show (4:3)</PresentationFormat>
  <Paragraphs>899</Paragraphs>
  <Slides>79</Slides>
  <Notes>65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79</vt:i4>
      </vt:variant>
    </vt:vector>
  </HeadingPairs>
  <TitlesOfParts>
    <vt:vector size="87" baseType="lpstr">
      <vt:lpstr>AA-Constantia</vt:lpstr>
      <vt:lpstr>Arial</vt:lpstr>
      <vt:lpstr>Calibri</vt:lpstr>
      <vt:lpstr>Constantia</vt:lpstr>
      <vt:lpstr>Symbol</vt:lpstr>
      <vt:lpstr>Wingdings</vt:lpstr>
      <vt:lpstr>TITLE</vt:lpstr>
      <vt:lpstr>NORMAL</vt:lpstr>
      <vt:lpstr>PowerPoint Presentation</vt:lpstr>
      <vt:lpstr>The waterfall model (a pedagogical device)</vt:lpstr>
      <vt:lpstr>Merging of middle activities</vt:lpstr>
      <vt:lpstr>Arguments for the waterfall</vt:lpstr>
      <vt:lpstr>Problems with the waterfall</vt:lpstr>
      <vt:lpstr>Problems with the waterfall: division of labor</vt:lpstr>
      <vt:lpstr>Lifecycle: “impedance mismatches”</vt:lpstr>
      <vt:lpstr>Problems with the waterfall: impedance mismatches</vt:lpstr>
      <vt:lpstr>The spiral model</vt:lpstr>
      <vt:lpstr>The spiral model</vt:lpstr>
      <vt:lpstr>“Prototyping” in software</vt:lpstr>
      <vt:lpstr>The problem with throw-away development</vt:lpstr>
      <vt:lpstr>Seamless, incremental development</vt:lpstr>
      <vt:lpstr>Seamless development</vt:lpstr>
      <vt:lpstr>Seamless development</vt:lpstr>
      <vt:lpstr>Generalization</vt:lpstr>
      <vt:lpstr>Seamless development</vt:lpstr>
      <vt:lpstr>Seamless, reversible development</vt:lpstr>
      <vt:lpstr>The cluster model</vt:lpstr>
      <vt:lpstr>Extremes</vt:lpstr>
      <vt:lpstr>Dynamic rearrangement</vt:lpstr>
      <vt:lpstr>Bottom-up order of cluster development</vt:lpstr>
      <vt:lpstr>Seamless development with EiffelStudio</vt:lpstr>
      <vt:lpstr>Consequences of this discussion</vt:lpstr>
      <vt:lpstr>Practical advice</vt:lpstr>
      <vt:lpstr>On the other hand…</vt:lpstr>
      <vt:lpstr>Use Cases (scenarios)</vt:lpstr>
      <vt:lpstr>Use case example</vt:lpstr>
      <vt:lpstr>Another example: ordering through Amazon</vt:lpstr>
      <vt:lpstr>Agile requirements</vt:lpstr>
      <vt:lpstr>Requirements under agile methods</vt:lpstr>
      <vt:lpstr>My view</vt:lpstr>
      <vt:lpstr>User stories</vt:lpstr>
      <vt:lpstr>Use cases as requirements</vt:lpstr>
      <vt:lpstr>What use cases (and user stories) are good for</vt:lpstr>
      <vt:lpstr>Practical advice</vt:lpstr>
      <vt:lpstr>Literate Programming</vt:lpstr>
      <vt:lpstr>Literate Programming (cont.)</vt:lpstr>
      <vt:lpstr>Practical advice</vt:lpstr>
      <vt:lpstr>Tasks of Requirements Management tools</vt:lpstr>
      <vt:lpstr>Extract</vt:lpstr>
      <vt:lpstr>Capture</vt:lpstr>
      <vt:lpstr>Store</vt:lpstr>
      <vt:lpstr>Collaborate</vt:lpstr>
      <vt:lpstr>Versioning</vt:lpstr>
      <vt:lpstr>Identify</vt:lpstr>
      <vt:lpstr>Tasks of a requirements management tool</vt:lpstr>
      <vt:lpstr>Categorize</vt:lpstr>
      <vt:lpstr>Trace</vt:lpstr>
      <vt:lpstr>Example of a trace</vt:lpstr>
      <vt:lpstr>Merge</vt:lpstr>
      <vt:lpstr>Present</vt:lpstr>
      <vt:lpstr>EIS: Outgoing link</vt:lpstr>
      <vt:lpstr>EIS: incoming link</vt:lpstr>
      <vt:lpstr>PowerPoint Presentation</vt:lpstr>
      <vt:lpstr>Analysis classes</vt:lpstr>
      <vt:lpstr>What is object-oriented analysis?</vt:lpstr>
      <vt:lpstr>Analysis classes</vt:lpstr>
      <vt:lpstr>What O-O requirements analysis is not</vt:lpstr>
      <vt:lpstr>The mathematical basis: abstract data types</vt:lpstr>
      <vt:lpstr>What are object-oriented requirements?</vt:lpstr>
      <vt:lpstr>O-O analysis</vt:lpstr>
      <vt:lpstr>Analysis classes</vt:lpstr>
      <vt:lpstr>Television station example</vt:lpstr>
      <vt:lpstr>Schedules</vt:lpstr>
      <vt:lpstr>Contracts</vt:lpstr>
      <vt:lpstr>Why contracts</vt:lpstr>
      <vt:lpstr>Segment</vt:lpstr>
      <vt:lpstr>Segment (continued)</vt:lpstr>
      <vt:lpstr>Commercial</vt:lpstr>
      <vt:lpstr>Diagrams: UML, BON</vt:lpstr>
      <vt:lpstr>O-O analysis process</vt:lpstr>
      <vt:lpstr>Practical advice</vt:lpstr>
      <vt:lpstr>The four PEGS</vt:lpstr>
      <vt:lpstr>References between the four PEGS</vt:lpstr>
      <vt:lpstr>Verification obligations between the four PEGS</vt:lpstr>
      <vt:lpstr>The requirements process</vt:lpstr>
      <vt:lpstr>The lifecycle model</vt:lpstr>
      <vt:lpstr>In what notation do we state elements?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 analysis</dc:title>
  <dc:creator>Prof. Dr. Bertrand Meyer</dc:creator>
  <cp:lastModifiedBy>meyer</cp:lastModifiedBy>
  <cp:revision>7820</cp:revision>
  <cp:lastPrinted>2018-05-21T10:02:15Z</cp:lastPrinted>
  <dcterms:created xsi:type="dcterms:W3CDTF">2004-07-15T07:57:21Z</dcterms:created>
  <dcterms:modified xsi:type="dcterms:W3CDTF">2020-12-11T15:00:32Z</dcterms:modified>
</cp:coreProperties>
</file>