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Titillium Web"/>
      <p:regular r:id="rId21"/>
      <p:bold r:id="rId22"/>
      <p:italic r:id="rId23"/>
      <p:boldItalic r:id="rId24"/>
    </p:embeddedFont>
    <p:embeddedFont>
      <p:font typeface="Corbel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TitilliumWeb-bold.fntdata"/><Relationship Id="rId21" Type="http://schemas.openxmlformats.org/officeDocument/2006/relationships/font" Target="fonts/TitilliumWeb-regular.fntdata"/><Relationship Id="rId24" Type="http://schemas.openxmlformats.org/officeDocument/2006/relationships/font" Target="fonts/TitilliumWeb-boldItalic.fntdata"/><Relationship Id="rId23" Type="http://schemas.openxmlformats.org/officeDocument/2006/relationships/font" Target="fonts/TitilliumWeb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rbel-bold.fntdata"/><Relationship Id="rId25" Type="http://schemas.openxmlformats.org/officeDocument/2006/relationships/font" Target="fonts/Corbel-regular.fntdata"/><Relationship Id="rId28" Type="http://schemas.openxmlformats.org/officeDocument/2006/relationships/font" Target="fonts/Corbel-boldItalic.fntdata"/><Relationship Id="rId27" Type="http://schemas.openxmlformats.org/officeDocument/2006/relationships/font" Target="fonts/Corbel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40bb248b95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" name="Google Shape;20;g40bb248b9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ac6956de1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ac6956de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ac6956de1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ac6956de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ac6956de1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ac6956de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ac6956de1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ac6956de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ac6956de1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ac6956de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ac6956de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ac6956d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9c07ea2a5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9c07ea2a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4817dc2c73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4817dc2c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4817dc2c73_1_2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4817dc2c73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49c07ea2a5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49c07ea2a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49c07ea2a5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49c07ea2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9c07ea2a5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9c07ea2a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ac6956de1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ac6956de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ac6956de1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ac6956de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c914c892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c914c89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615825" y="1311950"/>
            <a:ext cx="7429200" cy="3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❖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◆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➢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◆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350400" y="350400"/>
            <a:ext cx="54300" cy="67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9029275" y="0"/>
            <a:ext cx="114600" cy="51435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 txBox="1"/>
          <p:nvPr>
            <p:ph idx="2" type="title"/>
          </p:nvPr>
        </p:nvSpPr>
        <p:spPr>
          <a:xfrm>
            <a:off x="649875" y="674900"/>
            <a:ext cx="32712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Calibri"/>
              <a:buNone/>
              <a:defRPr sz="1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47250" y="1782300"/>
            <a:ext cx="8449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Corbel"/>
              <a:buNone/>
              <a:defRPr sz="4800">
                <a:latin typeface="Corbel"/>
                <a:ea typeface="Corbel"/>
                <a:cs typeface="Corbel"/>
                <a:sym typeface="Corb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Corbel"/>
              <a:buNone/>
              <a:defRPr sz="4800">
                <a:latin typeface="Corbel"/>
                <a:ea typeface="Corbel"/>
                <a:cs typeface="Corbel"/>
                <a:sym typeface="Corb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Corbel"/>
              <a:buNone/>
              <a:defRPr sz="4800">
                <a:latin typeface="Corbel"/>
                <a:ea typeface="Corbel"/>
                <a:cs typeface="Corbel"/>
                <a:sym typeface="Corb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Corbel"/>
              <a:buNone/>
              <a:defRPr sz="4800">
                <a:latin typeface="Corbel"/>
                <a:ea typeface="Corbel"/>
                <a:cs typeface="Corbel"/>
                <a:sym typeface="Corb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Corbel"/>
              <a:buNone/>
              <a:defRPr sz="4800">
                <a:latin typeface="Corbel"/>
                <a:ea typeface="Corbel"/>
                <a:cs typeface="Corbel"/>
                <a:sym typeface="Corb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Corbel"/>
              <a:buNone/>
              <a:defRPr sz="4800">
                <a:latin typeface="Corbel"/>
                <a:ea typeface="Corbel"/>
                <a:cs typeface="Corbel"/>
                <a:sym typeface="Corb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Corbel"/>
              <a:buNone/>
              <a:defRPr sz="4800">
                <a:latin typeface="Corbel"/>
                <a:ea typeface="Corbel"/>
                <a:cs typeface="Corbel"/>
                <a:sym typeface="Corb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Corbel"/>
              <a:buNone/>
              <a:defRPr sz="4800"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362925" y="2559250"/>
            <a:ext cx="47397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Calibri"/>
              <a:buNone/>
              <a:defRPr sz="2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▪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▫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▸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5AB1C9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2097350" y="1782300"/>
            <a:ext cx="6891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</a:pPr>
            <a:r>
              <a:rPr lang="en" sz="4700">
                <a:solidFill>
                  <a:schemeClr val="dk1"/>
                </a:solidFill>
              </a:rPr>
              <a:t>Programmation web</a:t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4362925" y="2559250"/>
            <a:ext cx="47397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145AC"/>
              </a:buClr>
              <a:buSzPts val="1600"/>
              <a:buFont typeface="Noto Sans Symbols"/>
              <a:buNone/>
            </a:pPr>
            <a:r>
              <a:rPr lang="en"/>
              <a:t>COURS 05 – Introduction au PHP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 de contrôle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3"/>
          <p:cNvSpPr txBox="1"/>
          <p:nvPr>
            <p:ph idx="2" type="title"/>
          </p:nvPr>
        </p:nvSpPr>
        <p:spPr>
          <a:xfrm>
            <a:off x="649875" y="674900"/>
            <a:ext cx="44454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Opérateurs de comparaison</a:t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605675" y="1991025"/>
            <a:ext cx="5283000" cy="25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ts val="2000"/>
              <a:buChar char="◆"/>
            </a:pPr>
            <a:r>
              <a:rPr lang="en" sz="2000">
                <a:solidFill>
                  <a:schemeClr val="dk1"/>
                </a:solidFill>
              </a:rPr>
              <a:t>&lt;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00"/>
              <a:buChar char="◆"/>
            </a:pPr>
            <a:r>
              <a:rPr lang="en" sz="2000">
                <a:solidFill>
                  <a:schemeClr val="dk1"/>
                </a:solidFill>
              </a:rPr>
              <a:t>&gt;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00"/>
              <a:buChar char="◆"/>
            </a:pPr>
            <a:r>
              <a:rPr lang="en" sz="2000">
                <a:solidFill>
                  <a:schemeClr val="dk1"/>
                </a:solidFill>
              </a:rPr>
              <a:t>&lt;=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00"/>
              <a:buChar char="◆"/>
            </a:pPr>
            <a:r>
              <a:rPr lang="en" sz="2000">
                <a:solidFill>
                  <a:schemeClr val="dk1"/>
                </a:solidFill>
              </a:rPr>
              <a:t>&gt;=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00"/>
              <a:buChar char="◆"/>
            </a:pPr>
            <a:r>
              <a:rPr lang="en" sz="2000">
                <a:solidFill>
                  <a:schemeClr val="dk1"/>
                </a:solidFill>
              </a:rPr>
              <a:t>==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00"/>
              <a:buChar char="◆"/>
            </a:pPr>
            <a:r>
              <a:rPr lang="en" sz="2000">
                <a:solidFill>
                  <a:schemeClr val="dk1"/>
                </a:solidFill>
              </a:rPr>
              <a:t>!=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 de contrôle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4"/>
          <p:cNvSpPr txBox="1"/>
          <p:nvPr>
            <p:ph idx="2" type="title"/>
          </p:nvPr>
        </p:nvSpPr>
        <p:spPr>
          <a:xfrm>
            <a:off x="649875" y="674900"/>
            <a:ext cx="44454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elseif else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932425" y="2156525"/>
            <a:ext cx="6052500" cy="30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if ($nombre &gt;= 0 &amp;&amp; $nombre &lt; 10)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echo $nombre.' est compris entre 0 et 9';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elseif ($nombre &gt;= 10 &amp;&amp; $nombre &lt; 20)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echo $nombre.' est compris entre 10 et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echo $nombre.' est plus grand que 19';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856650" y="1213000"/>
            <a:ext cx="77355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Afin de faire des tests on peut utiliser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/>
              <a:t>,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elseif</a:t>
            </a:r>
            <a:r>
              <a:rPr lang="en" sz="1600"/>
              <a:t> et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856650" y="1749400"/>
            <a:ext cx="1067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Exemple 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 de contrôle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5"/>
          <p:cNvSpPr txBox="1"/>
          <p:nvPr>
            <p:ph idx="2" type="title"/>
          </p:nvPr>
        </p:nvSpPr>
        <p:spPr>
          <a:xfrm>
            <a:off x="649875" y="674900"/>
            <a:ext cx="44454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542225" y="1281700"/>
            <a:ext cx="84270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 sz="1600"/>
              <a:t> représente la même chose qu'une succession d'un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/>
              <a:t> et de plusieurs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elseif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834275" y="1762425"/>
            <a:ext cx="6571200" cy="3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switch ($marque)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case 'Apple' 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echo 'une marque de pommes.';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break;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case 'Windows' 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echo 'une marque de fenêtres.';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break;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default 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'une marque inconnue !'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break;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 de contrôle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724550" y="1319375"/>
            <a:ext cx="77355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00"/>
              <a:t> </a:t>
            </a:r>
            <a:r>
              <a:rPr lang="en" sz="1600"/>
              <a:t>permet de répéter un bloc d’instruction un nombre connu de fois.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9" name="Google Shape;139;p16"/>
          <p:cNvSpPr txBox="1"/>
          <p:nvPr/>
        </p:nvSpPr>
        <p:spPr>
          <a:xfrm>
            <a:off x="834275" y="1991025"/>
            <a:ext cx="6873300" cy="20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$chiffre = 10;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($i = 0; $i &lt; $chiffre; $i++)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echo 'le nombre vaut '.$i.'&lt;br /&gt;';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16"/>
          <p:cNvSpPr txBox="1"/>
          <p:nvPr>
            <p:ph idx="2" type="title"/>
          </p:nvPr>
        </p:nvSpPr>
        <p:spPr>
          <a:xfrm>
            <a:off x="649875" y="674900"/>
            <a:ext cx="32712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 de contrôle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7"/>
          <p:cNvSpPr txBox="1"/>
          <p:nvPr>
            <p:ph idx="2" type="title"/>
          </p:nvPr>
        </p:nvSpPr>
        <p:spPr>
          <a:xfrm>
            <a:off x="649875" y="674900"/>
            <a:ext cx="44454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745075" y="1256763"/>
            <a:ext cx="77355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600"/>
              <a:t> permet d’écrire une boucle d’une façon différente du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for.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Tant que la condition entre parenthèses est vraie, le traitement a lieu.</a:t>
            </a:r>
            <a:endParaRPr sz="1600"/>
          </a:p>
        </p:txBody>
      </p:sp>
      <p:sp>
        <p:nvSpPr>
          <p:cNvPr id="149" name="Google Shape;149;p17"/>
          <p:cNvSpPr txBox="1"/>
          <p:nvPr/>
        </p:nvSpPr>
        <p:spPr>
          <a:xfrm>
            <a:off x="834275" y="1991025"/>
            <a:ext cx="6656400" cy="25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$i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$chiffre = 10;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 ($i &lt; $chiffre)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echo 'le nombre vaut '.$i.'&lt;br /&gt;';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$i++;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649875" y="674900"/>
            <a:ext cx="32712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555875" y="1357475"/>
            <a:ext cx="77778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On déclare une fonction grâce au mot-clé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 type de retour d’une fonction n’est pas déclaré.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555875" y="2197975"/>
            <a:ext cx="135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Exemple :</a:t>
            </a:r>
            <a:endParaRPr sz="1600"/>
          </a:p>
        </p:txBody>
      </p:sp>
      <p:sp>
        <p:nvSpPr>
          <p:cNvPr id="159" name="Google Shape;159;p18"/>
          <p:cNvSpPr txBox="1"/>
          <p:nvPr/>
        </p:nvSpPr>
        <p:spPr>
          <a:xfrm>
            <a:off x="615075" y="2614850"/>
            <a:ext cx="4407600" cy="19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function helloworld()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echo "helloworld";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helloworld();	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0" name="Google Shape;160;p18"/>
          <p:cNvCxnSpPr/>
          <p:nvPr/>
        </p:nvCxnSpPr>
        <p:spPr>
          <a:xfrm>
            <a:off x="3859325" y="3348900"/>
            <a:ext cx="124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1" name="Google Shape;161;p18"/>
          <p:cNvSpPr txBox="1"/>
          <p:nvPr/>
        </p:nvSpPr>
        <p:spPr>
          <a:xfrm>
            <a:off x="5299850" y="3106500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Déclaration de la fonction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4405400" y="4276875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Appel</a:t>
            </a:r>
            <a:r>
              <a:rPr lang="en"/>
              <a:t> de la fonction</a:t>
            </a:r>
            <a:endParaRPr/>
          </a:p>
        </p:txBody>
      </p:sp>
      <p:cxnSp>
        <p:nvCxnSpPr>
          <p:cNvPr id="163" name="Google Shape;163;p18"/>
          <p:cNvCxnSpPr/>
          <p:nvPr/>
        </p:nvCxnSpPr>
        <p:spPr>
          <a:xfrm>
            <a:off x="2953200" y="4550800"/>
            <a:ext cx="124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Inclusion de fichier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69" name="Google Shape;169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19"/>
          <p:cNvSpPr txBox="1"/>
          <p:nvPr>
            <p:ph idx="2" type="title"/>
          </p:nvPr>
        </p:nvSpPr>
        <p:spPr>
          <a:xfrm>
            <a:off x="649875" y="674900"/>
            <a:ext cx="32712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800750" y="2148225"/>
            <a:ext cx="77355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Il est possible d’inclure un fichier PHP à l’intérieur d’un autre fichier PHP.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Pour cela, on utilise la commande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include(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monFichier.php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41525" y="1586325"/>
            <a:ext cx="85440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Acronyme récursif de PHP: Hypertext Preprocessor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Langage de script permettant d’ajouter du contenu dynamique à un site Web 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en générant du code HTML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en </a:t>
            </a:r>
            <a:r>
              <a:rPr lang="en"/>
              <a:t>communiquant</a:t>
            </a:r>
            <a:r>
              <a:rPr lang="en"/>
              <a:t> avec une base de données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en envoyant des données via un formulaire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…….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Exécuté par le serveur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825" y="348275"/>
            <a:ext cx="1633550" cy="16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>
            <p:ph idx="2" type="title"/>
          </p:nvPr>
        </p:nvSpPr>
        <p:spPr>
          <a:xfrm>
            <a:off x="649875" y="674900"/>
            <a:ext cx="32712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Définition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Fonctionnement de PHP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6"/>
          <p:cNvSpPr txBox="1"/>
          <p:nvPr>
            <p:ph idx="2" type="title"/>
          </p:nvPr>
        </p:nvSpPr>
        <p:spPr>
          <a:xfrm>
            <a:off x="649875" y="674900"/>
            <a:ext cx="32712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648350" y="1529350"/>
            <a:ext cx="77355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Lorsque le client se connecte sur un site web 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 serveur génère une page HTML à partir du code PHP du site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le serveur envoie au client le code HTML généré</a:t>
            </a:r>
            <a:endParaRPr sz="1600"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50" y="3032250"/>
            <a:ext cx="47625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Environnement de travail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idx="2" type="title"/>
          </p:nvPr>
        </p:nvSpPr>
        <p:spPr>
          <a:xfrm>
            <a:off x="649875" y="674900"/>
            <a:ext cx="32712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WAMP</a:t>
            </a:r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800750" y="1605550"/>
            <a:ext cx="77355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 fonctionner, PHP a besoin d’un serveur WEB comme par exemple Apache.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 l</a:t>
            </a:r>
            <a:r>
              <a:rPr lang="en"/>
              <a:t>e développement PHP, nous utiliserons </a:t>
            </a:r>
            <a:r>
              <a:rPr lang="en">
                <a:solidFill>
                  <a:schemeClr val="dk1"/>
                </a:solidFill>
              </a:rPr>
              <a:t>donc </a:t>
            </a:r>
            <a:r>
              <a:rPr lang="en"/>
              <a:t>la suite WAMP (Windows Apache MySQL PHP)</a:t>
            </a:r>
            <a:endParaRPr/>
          </a:p>
        </p:txBody>
      </p:sp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625" y="2912225"/>
            <a:ext cx="1488300" cy="14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8"/>
          <p:cNvSpPr txBox="1"/>
          <p:nvPr>
            <p:ph idx="2" type="title"/>
          </p:nvPr>
        </p:nvSpPr>
        <p:spPr>
          <a:xfrm>
            <a:off x="649875" y="674900"/>
            <a:ext cx="32712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Déclaration</a:t>
            </a:r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704250" y="1372100"/>
            <a:ext cx="77355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 code PHP doit être placé dans un fichier .php et entre des balises </a:t>
            </a:r>
            <a:r>
              <a:rPr lang="en" sz="1600">
                <a:solidFill>
                  <a:srgbClr val="FF0000"/>
                </a:solidFill>
              </a:rPr>
              <a:t>&lt;?php </a:t>
            </a:r>
            <a:r>
              <a:rPr lang="en" sz="1600"/>
              <a:t>et </a:t>
            </a:r>
            <a:r>
              <a:rPr lang="en" sz="1600">
                <a:solidFill>
                  <a:srgbClr val="FF0000"/>
                </a:solidFill>
              </a:rPr>
              <a:t>?&gt;</a:t>
            </a:r>
            <a:r>
              <a:rPr lang="en" sz="1600"/>
              <a:t> pour être exécuté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On déclare une variable PHP en lui donnant un nom précédé de $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9" name="Google Shape;59;p8"/>
          <p:cNvSpPr txBox="1"/>
          <p:nvPr/>
        </p:nvSpPr>
        <p:spPr>
          <a:xfrm>
            <a:off x="704250" y="2785700"/>
            <a:ext cx="135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Exemple :</a:t>
            </a:r>
            <a:endParaRPr sz="1600"/>
          </a:p>
        </p:txBody>
      </p:sp>
      <p:sp>
        <p:nvSpPr>
          <p:cNvPr id="60" name="Google Shape;60;p8"/>
          <p:cNvSpPr txBox="1"/>
          <p:nvPr/>
        </p:nvSpPr>
        <p:spPr>
          <a:xfrm>
            <a:off x="961750" y="3340100"/>
            <a:ext cx="38523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$test = "bonjour";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$banane = 3;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idx="2" type="title"/>
          </p:nvPr>
        </p:nvSpPr>
        <p:spPr>
          <a:xfrm>
            <a:off x="649875" y="674900"/>
            <a:ext cx="32712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Affichage</a:t>
            </a:r>
            <a:endParaRPr/>
          </a:p>
        </p:txBody>
      </p:sp>
      <p:sp>
        <p:nvSpPr>
          <p:cNvPr id="68" name="Google Shape;68;p9"/>
          <p:cNvSpPr txBox="1"/>
          <p:nvPr/>
        </p:nvSpPr>
        <p:spPr>
          <a:xfrm>
            <a:off x="649875" y="1506350"/>
            <a:ext cx="77355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On affiche du texte en PHP grâce à l’instruction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Il est aussi possible d’afficher du HTML grâce à du PHP.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844425" y="2795400"/>
            <a:ext cx="135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Exemple :</a:t>
            </a:r>
            <a:endParaRPr sz="1600"/>
          </a:p>
        </p:txBody>
      </p:sp>
      <p:sp>
        <p:nvSpPr>
          <p:cNvPr id="70" name="Google Shape;70;p9"/>
          <p:cNvSpPr txBox="1"/>
          <p:nvPr/>
        </p:nvSpPr>
        <p:spPr>
          <a:xfrm>
            <a:off x="889725" y="3236925"/>
            <a:ext cx="44076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test = "&lt;u&gt;bonjour&lt;/u&gt;";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echo $test;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6338575" y="3793875"/>
            <a:ext cx="1167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Courier New"/>
                <a:ea typeface="Courier New"/>
                <a:cs typeface="Courier New"/>
                <a:sym typeface="Courier New"/>
              </a:rPr>
              <a:t>bonjour</a:t>
            </a:r>
            <a:endParaRPr sz="1600" u="sng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" name="Google Shape;72;p9"/>
          <p:cNvCxnSpPr/>
          <p:nvPr/>
        </p:nvCxnSpPr>
        <p:spPr>
          <a:xfrm>
            <a:off x="4763925" y="3990675"/>
            <a:ext cx="124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0"/>
          <p:cNvSpPr txBox="1"/>
          <p:nvPr>
            <p:ph idx="2" type="title"/>
          </p:nvPr>
        </p:nvSpPr>
        <p:spPr>
          <a:xfrm>
            <a:off x="649875" y="674900"/>
            <a:ext cx="44454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Concaténation de chaînes de caractères</a:t>
            </a:r>
            <a:endParaRPr/>
          </a:p>
        </p:txBody>
      </p:sp>
      <p:sp>
        <p:nvSpPr>
          <p:cNvPr id="80" name="Google Shape;80;p10"/>
          <p:cNvSpPr txBox="1"/>
          <p:nvPr/>
        </p:nvSpPr>
        <p:spPr>
          <a:xfrm>
            <a:off x="758075" y="1493938"/>
            <a:ext cx="77355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 PHP, la concaténation (l’assemblage) de chaîne s'effectue grâce au point 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1" name="Google Shape;81;p10"/>
          <p:cNvSpPr txBox="1"/>
          <p:nvPr/>
        </p:nvSpPr>
        <p:spPr>
          <a:xfrm>
            <a:off x="758075" y="2313000"/>
            <a:ext cx="135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Exemple :</a:t>
            </a:r>
            <a:endParaRPr sz="1600"/>
          </a:p>
        </p:txBody>
      </p:sp>
      <p:sp>
        <p:nvSpPr>
          <p:cNvPr id="82" name="Google Shape;82;p10"/>
          <p:cNvSpPr txBox="1"/>
          <p:nvPr/>
        </p:nvSpPr>
        <p:spPr>
          <a:xfrm>
            <a:off x="758075" y="2883450"/>
            <a:ext cx="44076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$nom = "sire";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echo 'Bonjour '.$nom.' !';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6005750" y="3558975"/>
            <a:ext cx="253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onjour sire !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4" name="Google Shape;84;p10"/>
          <p:cNvCxnSpPr/>
          <p:nvPr/>
        </p:nvCxnSpPr>
        <p:spPr>
          <a:xfrm>
            <a:off x="4653200" y="3755775"/>
            <a:ext cx="124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Tableaux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1"/>
          <p:cNvSpPr txBox="1"/>
          <p:nvPr>
            <p:ph idx="2" type="title"/>
          </p:nvPr>
        </p:nvSpPr>
        <p:spPr>
          <a:xfrm>
            <a:off x="649875" y="674900"/>
            <a:ext cx="32712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Déclaration</a:t>
            </a:r>
            <a:endParaRPr/>
          </a:p>
        </p:txBody>
      </p:sp>
      <p:sp>
        <p:nvSpPr>
          <p:cNvPr id="92" name="Google Shape;92;p11"/>
          <p:cNvSpPr txBox="1"/>
          <p:nvPr/>
        </p:nvSpPr>
        <p:spPr>
          <a:xfrm>
            <a:off x="704250" y="1447400"/>
            <a:ext cx="77355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Il est possible de déclarer un  tableau en PHP grâce au mot-clé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Array()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3" name="Google Shape;93;p11"/>
          <p:cNvSpPr txBox="1"/>
          <p:nvPr/>
        </p:nvSpPr>
        <p:spPr>
          <a:xfrm>
            <a:off x="704250" y="2255550"/>
            <a:ext cx="135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Exemple :</a:t>
            </a:r>
            <a:endParaRPr sz="1600"/>
          </a:p>
        </p:txBody>
      </p:sp>
      <p:sp>
        <p:nvSpPr>
          <p:cNvPr id="94" name="Google Shape;94;p11"/>
          <p:cNvSpPr txBox="1"/>
          <p:nvPr/>
        </p:nvSpPr>
        <p:spPr>
          <a:xfrm>
            <a:off x="1111425" y="2649150"/>
            <a:ext cx="3852300" cy="19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$couleurs = Array();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couleurs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[0] = "bleu";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couleurs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[1] = "jaune";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couleurs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[2] = "rouge";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615825" y="193900"/>
            <a:ext cx="54996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Tableaux</a:t>
            </a:r>
            <a:endParaRPr>
              <a:solidFill>
                <a:srgbClr val="FF004E"/>
              </a:solidFill>
            </a:endParaRPr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2"/>
          <p:cNvSpPr txBox="1"/>
          <p:nvPr>
            <p:ph idx="2" type="title"/>
          </p:nvPr>
        </p:nvSpPr>
        <p:spPr>
          <a:xfrm>
            <a:off x="649875" y="674900"/>
            <a:ext cx="32712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Parcours</a:t>
            </a:r>
            <a:endParaRPr/>
          </a:p>
        </p:txBody>
      </p:sp>
      <p:sp>
        <p:nvSpPr>
          <p:cNvPr id="102" name="Google Shape;102;p12"/>
          <p:cNvSpPr txBox="1"/>
          <p:nvPr/>
        </p:nvSpPr>
        <p:spPr>
          <a:xfrm>
            <a:off x="704250" y="1447400"/>
            <a:ext cx="7735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Pour parcourir un tableau, on utilise le mot-clé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endParaRPr sz="1600"/>
          </a:p>
        </p:txBody>
      </p:sp>
      <p:sp>
        <p:nvSpPr>
          <p:cNvPr id="103" name="Google Shape;103;p12"/>
          <p:cNvSpPr txBox="1"/>
          <p:nvPr/>
        </p:nvSpPr>
        <p:spPr>
          <a:xfrm>
            <a:off x="704250" y="1950750"/>
            <a:ext cx="135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Exemple :</a:t>
            </a:r>
            <a:endParaRPr sz="1600"/>
          </a:p>
        </p:txBody>
      </p:sp>
      <p:sp>
        <p:nvSpPr>
          <p:cNvPr id="104" name="Google Shape;104;p12"/>
          <p:cNvSpPr txBox="1"/>
          <p:nvPr/>
        </p:nvSpPr>
        <p:spPr>
          <a:xfrm>
            <a:off x="1111425" y="2431075"/>
            <a:ext cx="5539800" cy="21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foreach ($couleurs as $color)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echo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$color;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urs We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