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Titillium Web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uDLwzeqLSs4jQlNQw7v3Sv/Xy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7.xml"/><Relationship Id="rId22" Type="http://schemas.openxmlformats.org/officeDocument/2006/relationships/font" Target="fonts/Corbel-italic.fntdata"/><Relationship Id="rId10" Type="http://schemas.openxmlformats.org/officeDocument/2006/relationships/slide" Target="slides/slide6.xml"/><Relationship Id="rId21" Type="http://schemas.openxmlformats.org/officeDocument/2006/relationships/font" Target="fonts/Corbel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itilliumWeb-bold.fntdata"/><Relationship Id="rId16" Type="http://schemas.openxmlformats.org/officeDocument/2006/relationships/font" Target="fonts/TitilliumWeb-regular.fntdata"/><Relationship Id="rId5" Type="http://schemas.openxmlformats.org/officeDocument/2006/relationships/slide" Target="slides/slide1.xml"/><Relationship Id="rId19" Type="http://schemas.openxmlformats.org/officeDocument/2006/relationships/font" Target="fonts/TitilliumWeb-boldItalic.fntdata"/><Relationship Id="rId6" Type="http://schemas.openxmlformats.org/officeDocument/2006/relationships/slide" Target="slides/slide2.xml"/><Relationship Id="rId18" Type="http://schemas.openxmlformats.org/officeDocument/2006/relationships/font" Target="fonts/TitilliumWeb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type="ctrTitle"/>
          </p:nvPr>
        </p:nvSpPr>
        <p:spPr>
          <a:xfrm>
            <a:off x="347250" y="1782300"/>
            <a:ext cx="8449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" type="subTitle"/>
          </p:nvPr>
        </p:nvSpPr>
        <p:spPr>
          <a:xfrm>
            <a:off x="4362925" y="2559250"/>
            <a:ext cx="4739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Calibri"/>
              <a:buNone/>
              <a:defRPr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615825" y="1311950"/>
            <a:ext cx="74292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❖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◆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➢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◆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/>
          <p:nvPr/>
        </p:nvSpPr>
        <p:spPr>
          <a:xfrm>
            <a:off x="350400" y="350400"/>
            <a:ext cx="54300" cy="67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9029275" y="0"/>
            <a:ext cx="114600" cy="5143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14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  <a:defRPr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b="1" i="0" sz="26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b="1" i="0" sz="26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b="1" i="0" sz="26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b="1" i="0" sz="26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b="1" i="0" sz="26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b="1" i="0" sz="26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b="1" i="0" sz="26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b="1" i="0" sz="26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tillium Web"/>
              <a:buNone/>
              <a:defRPr b="1" i="0" sz="26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▪"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▫"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▸"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>
            <p:ph type="ctrTitle"/>
          </p:nvPr>
        </p:nvSpPr>
        <p:spPr>
          <a:xfrm>
            <a:off x="2097350" y="1782300"/>
            <a:ext cx="68913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</a:pPr>
            <a:r>
              <a:rPr lang="en" sz="4700">
                <a:solidFill>
                  <a:schemeClr val="dk1"/>
                </a:solidFill>
              </a:rPr>
              <a:t>Programmation web</a:t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23" name="Google Shape;23;p1"/>
          <p:cNvSpPr txBox="1"/>
          <p:nvPr>
            <p:ph idx="1" type="subTitle"/>
          </p:nvPr>
        </p:nvSpPr>
        <p:spPr>
          <a:xfrm>
            <a:off x="3823350" y="2559250"/>
            <a:ext cx="527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145AC"/>
              </a:buClr>
              <a:buSzPts val="1600"/>
              <a:buFont typeface="Noto Sans Symbols"/>
              <a:buNone/>
            </a:pPr>
            <a:r>
              <a:rPr lang="en"/>
              <a:t>COURS 06 – Envoi de données avec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Sessions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0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Création</a:t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548250" y="1211300"/>
            <a:ext cx="80868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 créer une session PHP, il faut utiliser la commande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session_start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chacune des pages qui utilisent la session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Puis il suffit d’insérer une valeur dans le tableau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$_SESSION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PHP.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Cette valeur pourra être récupérée sur toutes les pages du site utilisant la session et permettra de vérifier par exemple si un utilisateur est connecté.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539625" y="3467550"/>
            <a:ext cx="3534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$_SESSION['login'] = 'admin';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497475" y="3335550"/>
            <a:ext cx="1982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4247150" y="3693100"/>
            <a:ext cx="4775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crée une session pour stocker le login de l’utilisateur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0"/>
          <p:cNvCxnSpPr>
            <a:stCxn id="113" idx="1"/>
          </p:cNvCxnSpPr>
          <p:nvPr/>
        </p:nvCxnSpPr>
        <p:spPr>
          <a:xfrm rot="10800000">
            <a:off x="3929450" y="3873400"/>
            <a:ext cx="3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Sessions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1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Destruction</a:t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548250" y="1355300"/>
            <a:ext cx="79641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 supprimer une session PHP, il faut utiliser la commande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session_destroy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Grâce à cette commande toutes les valeurs contenues dans le tableau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$_SESSION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seront supprimées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752900" y="3330475"/>
            <a:ext cx="3534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session_destroy();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497475" y="3106950"/>
            <a:ext cx="1982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Les formulaires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2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Code HTML</a:t>
            </a:r>
            <a:endParaRPr/>
          </a:p>
        </p:txBody>
      </p:sp>
      <p:sp>
        <p:nvSpPr>
          <p:cNvPr id="31" name="Google Shape;31;p2"/>
          <p:cNvSpPr txBox="1"/>
          <p:nvPr/>
        </p:nvSpPr>
        <p:spPr>
          <a:xfrm>
            <a:off x="514125" y="1200325"/>
            <a:ext cx="77355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formulaires constituent le principal moyen pour les visiteurs d'entrer des informations sur un site.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formulaire est défini par les balises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&lt;form&gt;&lt;/form&gt;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peut être envoyé grâce à un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type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268875" y="2896650"/>
            <a:ext cx="77355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method="post" action="cible.php"&gt;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&lt;label for="idChamp"&gt;Nom du champ:&lt;/label&gt;&lt;br&gt;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&lt;input type="text" id="idChamp" name="nomChamp"/&gt;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value="Valider"/&gt;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514125" y="2527825"/>
            <a:ext cx="18540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2"/>
          <p:cNvCxnSpPr/>
          <p:nvPr/>
        </p:nvCxnSpPr>
        <p:spPr>
          <a:xfrm flipH="1" rot="10800000">
            <a:off x="6577175" y="3527675"/>
            <a:ext cx="96840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5" name="Google Shape;35;p2"/>
          <p:cNvCxnSpPr>
            <a:endCxn id="36" idx="1"/>
          </p:cNvCxnSpPr>
          <p:nvPr/>
        </p:nvCxnSpPr>
        <p:spPr>
          <a:xfrm>
            <a:off x="5387375" y="4416150"/>
            <a:ext cx="11484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6" name="Google Shape;36;p2"/>
          <p:cNvSpPr txBox="1"/>
          <p:nvPr/>
        </p:nvSpPr>
        <p:spPr>
          <a:xfrm>
            <a:off x="6535775" y="4443750"/>
            <a:ext cx="1522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bouton d’envoi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7621800" y="3196675"/>
            <a:ext cx="14076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champ permettant de rentrer des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Les formulaires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Envoi et réception de données</a:t>
            </a:r>
            <a:endParaRPr/>
          </a:p>
        </p:txBody>
      </p:sp>
      <p:sp>
        <p:nvSpPr>
          <p:cNvPr id="45" name="Google Shape;45;p3"/>
          <p:cNvSpPr txBox="1"/>
          <p:nvPr/>
        </p:nvSpPr>
        <p:spPr>
          <a:xfrm>
            <a:off x="615825" y="1211300"/>
            <a:ext cx="77355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method="post" action="cible.php"&gt;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&lt;label for="idChamp"&gt;Nom du champ:&lt;/label&gt;&lt;br&gt;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&lt;input type="text" id="idChamp" name="nomChamp"/&gt;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value="Valider"/&gt;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396775" y="3546650"/>
            <a:ext cx="84042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Lorsque l’utilisateur clique sur le bouton submit, le formulaire est envoyé vers la page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cible.php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avec la méthode 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$_POST["nomChamp"]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permet de récupérer le champ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nomChamp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envoyé par le formulaire sur la page 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cible.php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Les formulaires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4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Upload de fichiers</a:t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651025" y="1331825"/>
            <a:ext cx="77355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method="post" action="cible.php"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enctype="multipart/form-data"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&lt;label for="idChamp"&gt;Nom du champ:&lt;/label&gt;&lt;br&gt;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&lt;input type="file" id="idFichier" name="fichier"/&gt;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value="Valider"/&gt;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229100" y="3699050"/>
            <a:ext cx="86169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uploader des fichiers avec un formulaire, il faut ajouter dans la balise </a:t>
            </a:r>
            <a:r>
              <a:rPr b="0" i="0" lang="en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l’attribut 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enctype="multipart/form-data"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Les formulaires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5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Upload de fichiers</a:t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317775" y="1349975"/>
            <a:ext cx="86169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$_FILES[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'fichier'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permet de récupérer les informations du fichier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fichier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envoyé par le formulaire sur la page 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cible.php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127925" y="2451350"/>
            <a:ext cx="43380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$_FILES[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'fichier'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]['name']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$_FILES[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'fichier'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]['type']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$_FILES[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'fichier'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]['size']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$_FILES[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'fichier'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]['tmp_name']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$_FILES[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'fichier'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]['error']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3892425" y="2451350"/>
            <a:ext cx="52248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nom original du fichier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type du fichier. (exemple : 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image/jpg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taille du fichier en octets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L'adresse du fichier uploadé dans le répertoire temporaire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code d'erreur (indique si l’upload a réussi ou non)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Les formulaires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6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Upload de fichiers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317775" y="1349975"/>
            <a:ext cx="8616900" cy="17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fois le fichier envoyé par le formulaire, il est automatiquement uploadé dans un répertoire temporaire.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ne reste qu’à déplacer ce fichier grâce à la commande 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move_uploaded_file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110850" y="3543950"/>
            <a:ext cx="90330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move_uploaded_file($_FILES['fichier']['tmp_name'], $pathFile);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110850" y="3077875"/>
            <a:ext cx="7641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Les formulaires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7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Balises les plus communes</a:t>
            </a:r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867575" y="1356200"/>
            <a:ext cx="74034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&lt;label&gt;&lt;/label&gt;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affiche du texte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"/&gt;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pour entrer des données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type="password"/&gt;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un champ texte réservé aux mots de passe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type="hidden"/&gt;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un champ invisible servant à envoyer des données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type="radio"/&gt;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un radio bouton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&lt;select&gt;&lt;option&gt;option1&lt;/option&gt;&lt;/select&gt;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une liste déroulante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&lt;textarea&gt;&lt;/textarea&gt;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comme un champ input text mais sur plusieurs lignes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type="submit"/&gt;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un bouton qui permet d’envoyer le formulaire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Communication par URL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8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548250" y="1507700"/>
            <a:ext cx="79641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Transmission de paramètres dans une URL.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point d'interrogation ? sépare le nom de la page PHP des paramètres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paramètres s'enchaînent selon la forme nomVariable=valeur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ils sont séparés les uns des autres par le symbole &amp;.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945000" y="3667100"/>
            <a:ext cx="6571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http://localhost/index.php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?legume=artichaut&amp;quantite=2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615825" y="3130700"/>
            <a:ext cx="7142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 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Communication par URL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9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Exemple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413875" y="1372800"/>
            <a:ext cx="65115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http://localhost/index.php?legume=artichaut&amp;quantite=2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413875" y="2138575"/>
            <a:ext cx="84231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Ci-dessus, on envoie par l’URL le paramètre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legume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avec la valeur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artichaut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 le paramètre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avec la valeur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à l’adresse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http://localhost/index.php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 récupérer ces paramètres on utilise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$_GET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 exemple pour récupérer la valeur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artichaut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 paramètre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legume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il faudra utiliser 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$_GET["legume"]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urs We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