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06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2" autoAdjust="0"/>
    <p:restoredTop sz="94660"/>
  </p:normalViewPr>
  <p:slideViewPr>
    <p:cSldViewPr snapToGrid="0">
      <p:cViewPr>
        <p:scale>
          <a:sx n="50" d="100"/>
          <a:sy n="50" d="100"/>
        </p:scale>
        <p:origin x="14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D734E-A3AA-4DB5-B647-2BB6201C12B0}" type="datetimeFigureOut">
              <a:rPr lang="ru-RU" smtClean="0"/>
              <a:t>02.01.2018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31F78-B8D5-4942-97A8-4DAD8626E40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841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2D66-71E2-499E-BF9C-C285E198569C}" type="datetimeFigureOut">
              <a:rPr lang="ru-RU" smtClean="0"/>
              <a:t>02.01.2018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6BE8-93EA-4496-AC35-CAB34438CF0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171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2D66-71E2-499E-BF9C-C285E198569C}" type="datetimeFigureOut">
              <a:rPr lang="ru-RU" smtClean="0"/>
              <a:t>02.01.2018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6BE8-93EA-4496-AC35-CAB34438CF0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33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2D66-71E2-499E-BF9C-C285E198569C}" type="datetimeFigureOut">
              <a:rPr lang="ru-RU" smtClean="0"/>
              <a:t>02.01.2018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6BE8-93EA-4496-AC35-CAB34438CF0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9033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2D66-71E2-499E-BF9C-C285E198569C}" type="datetimeFigureOut">
              <a:rPr lang="ru-RU" smtClean="0"/>
              <a:t>02.01.2018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6BE8-93EA-4496-AC35-CAB34438CF0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326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2D66-71E2-499E-BF9C-C285E198569C}" type="datetimeFigureOut">
              <a:rPr lang="ru-RU" smtClean="0"/>
              <a:t>02.01.2018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6BE8-93EA-4496-AC35-CAB34438CF0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215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2D66-71E2-499E-BF9C-C285E198569C}" type="datetimeFigureOut">
              <a:rPr lang="ru-RU" smtClean="0"/>
              <a:t>02.01.2018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6BE8-93EA-4496-AC35-CAB34438CF0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73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2D66-71E2-499E-BF9C-C285E198569C}" type="datetimeFigureOut">
              <a:rPr lang="ru-RU" smtClean="0"/>
              <a:t>02.01.2018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6BE8-93EA-4496-AC35-CAB34438CF0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739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2D66-71E2-499E-BF9C-C285E198569C}" type="datetimeFigureOut">
              <a:rPr lang="ru-RU" smtClean="0"/>
              <a:t>02.01.2018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6BE8-93EA-4496-AC35-CAB34438CF0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04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2D66-71E2-499E-BF9C-C285E198569C}" type="datetimeFigureOut">
              <a:rPr lang="ru-RU" smtClean="0"/>
              <a:t>02.01.2018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6BE8-93EA-4496-AC35-CAB34438CF0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55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2D66-71E2-499E-BF9C-C285E198569C}" type="datetimeFigureOut">
              <a:rPr lang="ru-RU" smtClean="0"/>
              <a:t>02.01.2018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6BE8-93EA-4496-AC35-CAB34438CF0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686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2D66-71E2-499E-BF9C-C285E198569C}" type="datetimeFigureOut">
              <a:rPr lang="ru-RU" smtClean="0"/>
              <a:t>02.01.2018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6BE8-93EA-4496-AC35-CAB34438CF0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950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52D66-71E2-499E-BF9C-C285E198569C}" type="datetimeFigureOut">
              <a:rPr lang="ru-RU" smtClean="0"/>
              <a:t>02.01.2018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26BE8-93EA-4496-AC35-CAB34438CF0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529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mind.com/abou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Impact" panose="020B0806030902050204" pitchFamily="34" charset="0"/>
              </a:rPr>
              <a:t>AlphaGo. </a:t>
            </a:r>
            <a:r>
              <a:rPr lang="ru-RU" dirty="0" smtClean="0">
                <a:latin typeface="Impact" panose="020B0806030902050204" pitchFamily="34" charset="0"/>
              </a:rPr>
              <a:t>Краткий обзор версий и достижений</a:t>
            </a:r>
            <a:endParaRPr lang="ru-RU" dirty="0">
              <a:latin typeface="Impact" panose="020B080603090205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10465" y="5783971"/>
            <a:ext cx="6585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cs typeface="Arial" panose="020B0604020202020204" pitchFamily="34" charset="0"/>
              </a:rPr>
              <a:t>Выполнил студент группы ИВТ</a:t>
            </a:r>
          </a:p>
          <a:p>
            <a:r>
              <a:rPr lang="ru-RU" sz="2800" dirty="0" smtClean="0">
                <a:cs typeface="Arial" panose="020B0604020202020204" pitchFamily="34" charset="0"/>
              </a:rPr>
              <a:t>Семенов Леонид</a:t>
            </a:r>
            <a:endParaRPr lang="ru-RU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90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latin typeface="Impact" panose="020B0806030902050204" pitchFamily="34" charset="0"/>
              </a:rPr>
              <a:t>Спасибо за внимание!</a:t>
            </a:r>
            <a:endParaRPr lang="ru-RU" dirty="0">
              <a:solidFill>
                <a:schemeClr val="accent5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6146" name="Picture 2" descr="Картинки по запросу сверхразу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110" y="1517196"/>
            <a:ext cx="8823780" cy="496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48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Impact" panose="020B0806030902050204" pitchFamily="34" charset="0"/>
              </a:rPr>
              <a:t>Введение</a:t>
            </a:r>
            <a:endParaRPr lang="ru-RU" dirty="0">
              <a:latin typeface="Impact" panose="020B080603090205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9096" y="1492601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sz="3200" dirty="0" smtClean="0">
                <a:solidFill>
                  <a:srgbClr val="520652"/>
                </a:solidFill>
              </a:rPr>
              <a:t>AlphaGo</a:t>
            </a:r>
            <a:r>
              <a:rPr lang="ru-RU" sz="3200" dirty="0" smtClean="0">
                <a:solidFill>
                  <a:srgbClr val="520652"/>
                </a:solidFill>
              </a:rPr>
              <a:t> </a:t>
            </a:r>
            <a:r>
              <a:rPr lang="ru-RU" sz="3200" dirty="0">
                <a:solidFill>
                  <a:srgbClr val="520652"/>
                </a:solidFill>
              </a:rPr>
              <a:t>— программа для игры в го, разработанная компанией </a:t>
            </a:r>
            <a:r>
              <a:rPr lang="en-US" sz="3200" dirty="0">
                <a:solidFill>
                  <a:srgbClr val="520652"/>
                </a:solidFill>
              </a:rPr>
              <a:t>Google </a:t>
            </a:r>
            <a:r>
              <a:rPr lang="en-US" sz="3200" u="sng" dirty="0">
                <a:solidFill>
                  <a:srgbClr val="520652"/>
                </a:solidFill>
                <a:hlinkClick r:id="rId3"/>
              </a:rPr>
              <a:t>DeepMind</a:t>
            </a:r>
            <a:r>
              <a:rPr lang="ru-RU" sz="3200" dirty="0">
                <a:solidFill>
                  <a:srgbClr val="520652"/>
                </a:solidFill>
              </a:rPr>
              <a:t> в 2015 году. </a:t>
            </a:r>
            <a:r>
              <a:rPr lang="en-US" sz="3200" dirty="0">
                <a:solidFill>
                  <a:srgbClr val="520652"/>
                </a:solidFill>
              </a:rPr>
              <a:t>AlphaGo</a:t>
            </a:r>
            <a:r>
              <a:rPr lang="ru-RU" sz="3200" dirty="0">
                <a:solidFill>
                  <a:srgbClr val="520652"/>
                </a:solidFill>
              </a:rPr>
              <a:t> стала первой в мире программой, которая выиграла матч без гандикапа у профессионального игрока в го на стандартной доске </a:t>
            </a:r>
            <a:r>
              <a:rPr lang="ru-RU" sz="3200" dirty="0" smtClean="0">
                <a:solidFill>
                  <a:srgbClr val="520652"/>
                </a:solidFill>
              </a:rPr>
              <a:t>19×19.</a:t>
            </a:r>
            <a:endParaRPr lang="ru-RU" sz="3200" dirty="0">
              <a:solidFill>
                <a:srgbClr val="52065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895" y="3536392"/>
            <a:ext cx="5942201" cy="16043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7856" y="5230752"/>
            <a:ext cx="273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520652"/>
                </a:solidFill>
              </a:rPr>
              <a:t>Логотип </a:t>
            </a:r>
            <a:r>
              <a:rPr lang="en-US" sz="2800" dirty="0" smtClean="0">
                <a:solidFill>
                  <a:srgbClr val="520652"/>
                </a:solidFill>
              </a:rPr>
              <a:t>AlphaGo</a:t>
            </a:r>
            <a:endParaRPr lang="ru-RU" sz="2800" dirty="0">
              <a:solidFill>
                <a:srgbClr val="5206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76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Impact" panose="020B0806030902050204" pitchFamily="34" charset="0"/>
              </a:rPr>
              <a:t>Саммит «Будущее го»</a:t>
            </a:r>
            <a:endParaRPr lang="ru-RU" dirty="0">
              <a:latin typeface="Impact" panose="020B080603090205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	</a:t>
            </a:r>
            <a:r>
              <a:rPr lang="ru-RU" sz="3200" dirty="0" smtClean="0">
                <a:solidFill>
                  <a:srgbClr val="520652"/>
                </a:solidFill>
              </a:rPr>
              <a:t>23-27 </a:t>
            </a:r>
            <a:r>
              <a:rPr lang="ru-RU" sz="3200" dirty="0">
                <a:solidFill>
                  <a:srgbClr val="520652"/>
                </a:solidFill>
              </a:rPr>
              <a:t>мая 2017 года в китайском городе Вучжен проходил саммит о будущем го, где среди прочих событий AlphaGo провёл несколько показательных партий и победил во всех:</a:t>
            </a:r>
          </a:p>
          <a:p>
            <a:pPr lvl="1"/>
            <a:r>
              <a:rPr lang="ru-RU" sz="2800" dirty="0">
                <a:solidFill>
                  <a:srgbClr val="520652"/>
                </a:solidFill>
              </a:rPr>
              <a:t>Мини-матч из 3 партий: AlphaGo против Кэ Цзе</a:t>
            </a:r>
            <a:r>
              <a:rPr lang="ru-RU" sz="2800" dirty="0" smtClean="0">
                <a:solidFill>
                  <a:srgbClr val="520652"/>
                </a:solidFill>
              </a:rPr>
              <a:t>.</a:t>
            </a:r>
            <a:endParaRPr lang="ru-RU" sz="2800" dirty="0">
              <a:solidFill>
                <a:srgbClr val="520652"/>
              </a:solidFill>
            </a:endParaRPr>
          </a:p>
          <a:p>
            <a:pPr lvl="1"/>
            <a:r>
              <a:rPr lang="ru-RU" sz="2800" dirty="0">
                <a:solidFill>
                  <a:srgbClr val="520652"/>
                </a:solidFill>
              </a:rPr>
              <a:t>Продвинутое го: Человек+AlphaGo против Человека+AlphaGo.</a:t>
            </a:r>
          </a:p>
          <a:p>
            <a:pPr lvl="1"/>
            <a:r>
              <a:rPr lang="ru-RU" sz="2800" dirty="0">
                <a:solidFill>
                  <a:srgbClr val="520652"/>
                </a:solidFill>
              </a:rPr>
              <a:t>AlphaGo против объединённой команды лучших китайских профессиональных игроков в го.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2189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Impact" panose="020B0806030902050204" pitchFamily="34" charset="0"/>
              </a:rPr>
              <a:t>Сравнение версий </a:t>
            </a:r>
            <a:r>
              <a:rPr lang="en-US" dirty="0" smtClean="0">
                <a:latin typeface="Impact" panose="020B0806030902050204" pitchFamily="34" charset="0"/>
              </a:rPr>
              <a:t>AlphaGo</a:t>
            </a:r>
            <a:endParaRPr lang="ru-RU" dirty="0">
              <a:latin typeface="Impact" panose="020B0806030902050204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383625"/>
              </p:ext>
            </p:extLst>
          </p:nvPr>
        </p:nvGraphicFramePr>
        <p:xfrm>
          <a:off x="1642817" y="1661064"/>
          <a:ext cx="8906361" cy="4067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0509">
                  <a:extLst>
                    <a:ext uri="{9D8B030D-6E8A-4147-A177-3AD203B41FA5}">
                      <a16:colId xmlns:a16="http://schemas.microsoft.com/office/drawing/2014/main" val="4239231195"/>
                    </a:ext>
                  </a:extLst>
                </a:gridCol>
                <a:gridCol w="1781463">
                  <a:extLst>
                    <a:ext uri="{9D8B030D-6E8A-4147-A177-3AD203B41FA5}">
                      <a16:colId xmlns:a16="http://schemas.microsoft.com/office/drawing/2014/main" val="1607863332"/>
                    </a:ext>
                  </a:extLst>
                </a:gridCol>
                <a:gridCol w="1781463">
                  <a:extLst>
                    <a:ext uri="{9D8B030D-6E8A-4147-A177-3AD203B41FA5}">
                      <a16:colId xmlns:a16="http://schemas.microsoft.com/office/drawing/2014/main" val="2225686546"/>
                    </a:ext>
                  </a:extLst>
                </a:gridCol>
                <a:gridCol w="1781463">
                  <a:extLst>
                    <a:ext uri="{9D8B030D-6E8A-4147-A177-3AD203B41FA5}">
                      <a16:colId xmlns:a16="http://schemas.microsoft.com/office/drawing/2014/main" val="3574317656"/>
                    </a:ext>
                  </a:extLst>
                </a:gridCol>
                <a:gridCol w="1781463">
                  <a:extLst>
                    <a:ext uri="{9D8B030D-6E8A-4147-A177-3AD203B41FA5}">
                      <a16:colId xmlns:a16="http://schemas.microsoft.com/office/drawing/2014/main" val="3097042403"/>
                    </a:ext>
                  </a:extLst>
                </a:gridCol>
              </a:tblGrid>
              <a:tr h="8224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Configuration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Search threads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No. of CPU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No. of GPU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Elo rating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extLst>
                  <a:ext uri="{0D108BD9-81ED-4DB2-BD59-A6C34878D82A}">
                    <a16:rowId xmlns:a16="http://schemas.microsoft.com/office/drawing/2014/main" val="826375829"/>
                  </a:ext>
                </a:extLst>
              </a:tr>
              <a:tr h="4112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Single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40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48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2181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extLst>
                  <a:ext uri="{0D108BD9-81ED-4DB2-BD59-A6C34878D82A}">
                    <a16:rowId xmlns:a16="http://schemas.microsoft.com/office/drawing/2014/main" val="3977560112"/>
                  </a:ext>
                </a:extLst>
              </a:tr>
              <a:tr h="4112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Single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40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48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2738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extLst>
                  <a:ext uri="{0D108BD9-81ED-4DB2-BD59-A6C34878D82A}">
                    <a16:rowId xmlns:a16="http://schemas.microsoft.com/office/drawing/2014/main" val="2493556201"/>
                  </a:ext>
                </a:extLst>
              </a:tr>
              <a:tr h="4112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Single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40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48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4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2850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extLst>
                  <a:ext uri="{0D108BD9-81ED-4DB2-BD59-A6C34878D82A}">
                    <a16:rowId xmlns:a16="http://schemas.microsoft.com/office/drawing/2014/main" val="1897567637"/>
                  </a:ext>
                </a:extLst>
              </a:tr>
              <a:tr h="4112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Single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40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48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2890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extLst>
                  <a:ext uri="{0D108BD9-81ED-4DB2-BD59-A6C34878D82A}">
                    <a16:rowId xmlns:a16="http://schemas.microsoft.com/office/drawing/2014/main" val="4286703418"/>
                  </a:ext>
                </a:extLst>
              </a:tr>
              <a:tr h="4112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Distributed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428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64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2937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extLst>
                  <a:ext uri="{0D108BD9-81ED-4DB2-BD59-A6C34878D82A}">
                    <a16:rowId xmlns:a16="http://schemas.microsoft.com/office/drawing/2014/main" val="4087521207"/>
                  </a:ext>
                </a:extLst>
              </a:tr>
              <a:tr h="4112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Distributed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24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764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112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3079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extLst>
                  <a:ext uri="{0D108BD9-81ED-4DB2-BD59-A6C34878D82A}">
                    <a16:rowId xmlns:a16="http://schemas.microsoft.com/office/drawing/2014/main" val="2037556753"/>
                  </a:ext>
                </a:extLst>
              </a:tr>
              <a:tr h="4112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Distributed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40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1202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176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3140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extLst>
                  <a:ext uri="{0D108BD9-81ED-4DB2-BD59-A6C34878D82A}">
                    <a16:rowId xmlns:a16="http://schemas.microsoft.com/office/drawing/2014/main" val="1566410074"/>
                  </a:ext>
                </a:extLst>
              </a:tr>
              <a:tr h="366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Distributed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64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1920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280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3168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96" marR="83896" marT="0" marB="0"/>
                </a:tc>
                <a:extLst>
                  <a:ext uri="{0D108BD9-81ED-4DB2-BD59-A6C34878D82A}">
                    <a16:rowId xmlns:a16="http://schemas.microsoft.com/office/drawing/2014/main" val="330890477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00647" y="5934867"/>
            <a:ext cx="4190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>
                <a:solidFill>
                  <a:srgbClr val="520652"/>
                </a:solidFill>
              </a:rPr>
              <a:t>Конфигурация и результат</a:t>
            </a:r>
            <a:endParaRPr lang="ru-RU" sz="2800" dirty="0">
              <a:solidFill>
                <a:srgbClr val="5206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28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Impact" panose="020B0806030902050204" pitchFamily="34" charset="0"/>
              </a:rPr>
              <a:t>Историческое значение</a:t>
            </a:r>
            <a:endParaRPr lang="ru-RU" dirty="0">
              <a:latin typeface="Impact" panose="020B080603090205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39182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	</a:t>
            </a:r>
            <a:r>
              <a:rPr lang="ru-RU" dirty="0" smtClean="0">
                <a:solidFill>
                  <a:srgbClr val="520652"/>
                </a:solidFill>
              </a:rPr>
              <a:t>Последняя версия </a:t>
            </a:r>
            <a:r>
              <a:rPr lang="en-US" dirty="0" smtClean="0">
                <a:solidFill>
                  <a:srgbClr val="520652"/>
                </a:solidFill>
              </a:rPr>
              <a:t>AlphaGo – AlphaGo Zero</a:t>
            </a:r>
            <a:r>
              <a:rPr lang="ru-RU" dirty="0" smtClean="0">
                <a:solidFill>
                  <a:srgbClr val="520652"/>
                </a:solidFill>
              </a:rPr>
              <a:t>, освоила го, шахматы и японскую сеги, обойдя по уровню игры лучшие специализированные алгоритмы.</a:t>
            </a:r>
            <a:endParaRPr lang="ru-RU" dirty="0">
              <a:solidFill>
                <a:srgbClr val="520652"/>
              </a:solidFill>
            </a:endParaRPr>
          </a:p>
        </p:txBody>
      </p:sp>
      <p:pic>
        <p:nvPicPr>
          <p:cNvPr id="2050" name="Picture 2" descr="https://zdnet3.cbsistatic.com/hub/i/r/2017/10/19/e2621915-bf76-47a7-a0c0-1f2aa5f5c584/resize/770xauto/92e148505401b6d678e7237c11eede36/alphago-zer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00" y="1690688"/>
            <a:ext cx="6371999" cy="343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40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Impact" panose="020B0806030902050204" pitchFamily="34" charset="0"/>
              </a:rPr>
              <a:t>Практическое применение</a:t>
            </a:r>
            <a:endParaRPr lang="ru-RU" dirty="0">
              <a:latin typeface="Impact" panose="020B080603090205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solidFill>
                  <a:srgbClr val="520652"/>
                </a:solidFill>
              </a:rPr>
              <a:t>	Методы</a:t>
            </a:r>
            <a:r>
              <a:rPr lang="ru-RU" sz="3200" dirty="0">
                <a:solidFill>
                  <a:srgbClr val="520652"/>
                </a:solidFill>
              </a:rPr>
              <a:t>, разработанные для игры в AlphaGo, могут применяться и в других областях искусственного интеллекта, в частности для медицинской диагностики. </a:t>
            </a:r>
            <a:r>
              <a:rPr lang="ru-RU" sz="3200" dirty="0" smtClean="0">
                <a:solidFill>
                  <a:srgbClr val="520652"/>
                </a:solidFill>
              </a:rPr>
              <a:t>	Как </a:t>
            </a:r>
            <a:r>
              <a:rPr lang="ru-RU" sz="3200" dirty="0">
                <a:solidFill>
                  <a:srgbClr val="520652"/>
                </a:solidFill>
              </a:rPr>
              <a:t>сообщил основатель DeepMind Демис Хассабис, DeepMind заключил соглашение с Национальной службой здравоохранения Великобритании для изучения возможности применения искусственного интеллекта для анализа медицинских данных. Для этого было основано подразделение DeepMind Health.</a:t>
            </a:r>
          </a:p>
          <a:p>
            <a:pPr marL="0" indent="0">
              <a:buNone/>
            </a:pPr>
            <a:endParaRPr lang="ru-RU" sz="3200" dirty="0">
              <a:solidFill>
                <a:srgbClr val="5206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07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Impact" panose="020B0806030902050204" pitchFamily="34" charset="0"/>
              </a:rPr>
              <a:t>Основные принципы</a:t>
            </a:r>
            <a:endParaRPr lang="ru-RU" dirty="0">
              <a:latin typeface="Impact" panose="020B080603090205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7629" y="1690688"/>
            <a:ext cx="4905375" cy="5466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ru-RU" sz="2200" dirty="0" smtClean="0">
                <a:solidFill>
                  <a:srgbClr val="520652"/>
                </a:solidFill>
              </a:rPr>
              <a:t>В </a:t>
            </a:r>
            <a:r>
              <a:rPr lang="ru-RU" sz="2200" dirty="0">
                <a:solidFill>
                  <a:srgbClr val="520652"/>
                </a:solidFill>
              </a:rPr>
              <a:t>алгоритм AlphaGo заложены только базовые принципы игры, с которых начинает изучение игры любой начинающий, такие как подсчёт числа свободных </a:t>
            </a:r>
            <a:r>
              <a:rPr lang="ru-RU" sz="2200" dirty="0" smtClean="0">
                <a:solidFill>
                  <a:srgbClr val="520652"/>
                </a:solidFill>
              </a:rPr>
              <a:t> </a:t>
            </a:r>
            <a:r>
              <a:rPr lang="ru-RU" sz="2200" dirty="0">
                <a:solidFill>
                  <a:srgbClr val="520652"/>
                </a:solidFill>
              </a:rPr>
              <a:t>пунктов (</a:t>
            </a:r>
            <a:r>
              <a:rPr lang="ru-RU" sz="2200" dirty="0" err="1">
                <a:solidFill>
                  <a:srgbClr val="520652"/>
                </a:solidFill>
              </a:rPr>
              <a:t>дамэ</a:t>
            </a:r>
            <a:r>
              <a:rPr lang="ru-RU" sz="2200" dirty="0">
                <a:solidFill>
                  <a:srgbClr val="520652"/>
                </a:solidFill>
              </a:rPr>
              <a:t>) у группы камней, и анализ возможности захватить камни, используя приём «лестница» (ситё). Остальное AlphaGo выучила сама, анализируя базу данных из 160 тысяч партий общими методами, которые могут использоваться и в других областях искусственного интеллекта. </a:t>
            </a:r>
            <a:endParaRPr lang="ru-RU" sz="2200" dirty="0" smtClean="0">
              <a:solidFill>
                <a:srgbClr val="520652"/>
              </a:solidFill>
            </a:endParaRPr>
          </a:p>
          <a:p>
            <a:pPr marL="0" indent="0">
              <a:buNone/>
            </a:pPr>
            <a:r>
              <a:rPr lang="ru-RU" sz="2200" dirty="0" smtClean="0">
                <a:solidFill>
                  <a:srgbClr val="520652"/>
                </a:solidFill>
              </a:rPr>
              <a:t>	Этим </a:t>
            </a:r>
            <a:r>
              <a:rPr lang="ru-RU" sz="2200" dirty="0">
                <a:solidFill>
                  <a:srgbClr val="520652"/>
                </a:solidFill>
              </a:rPr>
              <a:t>AlphaGo отличается от таких систем, как Deep Blue — шахматного суперкомпьютера.</a:t>
            </a:r>
          </a:p>
        </p:txBody>
      </p:sp>
      <p:pic>
        <p:nvPicPr>
          <p:cNvPr id="3074" name="Picture 2" descr="https://upload.wikimedia.org/wikipedia/commons/5/55/%D0%90%D1%80%D1%85%D0%B8%D1%82%D0%B5%D0%BA%D1%82%D1%83%D1%80%D0%B0_%D1%81%D0%B2%D0%B5%D1%80%D1%82%D0%BE%D1%87%D0%BD%D0%BE%D0%B9_%D0%BD%D0%B5%D0%B9%D1%80%D0%BE%D0%BD%D0%BD%D0%BE%D0%B9_%D1%81%D0%B5%D1%82%D0%B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004" y="1690688"/>
            <a:ext cx="666750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20577" y="5607894"/>
            <a:ext cx="5552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520652"/>
                </a:solidFill>
              </a:rPr>
              <a:t>Архитектура свёрточной нейронной сети</a:t>
            </a:r>
          </a:p>
        </p:txBody>
      </p:sp>
    </p:spTree>
    <p:extLst>
      <p:ext uri="{BB962C8B-B14F-4D97-AF65-F5344CB8AC3E}">
        <p14:creationId xmlns:p14="http://schemas.microsoft.com/office/powerpoint/2010/main" val="159489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1" uiExpand="1" build="p"/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Impact" panose="020B0806030902050204" pitchFamily="34" charset="0"/>
              </a:rPr>
              <a:t>Стиль игры</a:t>
            </a:r>
            <a:endParaRPr lang="ru-RU" dirty="0">
              <a:latin typeface="Impact" panose="020B080603090205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710" y="1690688"/>
            <a:ext cx="6647089" cy="51673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520652"/>
                </a:solidFill>
              </a:rPr>
              <a:t>	Некоторые </a:t>
            </a:r>
            <a:r>
              <a:rPr lang="ru-RU" dirty="0">
                <a:solidFill>
                  <a:srgbClr val="520652"/>
                </a:solidFill>
              </a:rPr>
              <a:t>обозреватели охарактеризовали ошибки AlphaGo, приведшие к поражению в четвёртой партии, как типичные ошибки для программы, работающей на основе метода Монте-Карло. Демис Хассабис заявил, что эти ошибки будут тщательно проанализированы, и что, видимо, AlphaGo не знает некоторые классические тэсудзи и совершает тактические ошибки. </a:t>
            </a:r>
            <a:endParaRPr lang="ru-RU" dirty="0" smtClean="0">
              <a:solidFill>
                <a:srgbClr val="520652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520652"/>
                </a:solidFill>
              </a:rPr>
              <a:t>	</a:t>
            </a:r>
            <a:r>
              <a:rPr lang="ru-RU" dirty="0" smtClean="0">
                <a:solidFill>
                  <a:srgbClr val="520652"/>
                </a:solidFill>
              </a:rPr>
              <a:t>Впоследствии </a:t>
            </a:r>
            <a:r>
              <a:rPr lang="ru-RU" dirty="0">
                <a:solidFill>
                  <a:srgbClr val="520652"/>
                </a:solidFill>
              </a:rPr>
              <a:t>Айа Хуань (один из разработчиков AlphaGo, который ставил камни за AlphaGo) сказал, что у команды авторов два предположения о причинах этих ошибок: либо AlphaGo просто не хватило глубины просмотра, чтобы проанализировать ситуацию; либо 78-й ход Ли Седоля был настолько необычным (комментаторы его называли «божественным»), что программа при самообучении не встречала подобных ситуаций, в результате её оценочная функция (см. выше) в этой ситуации оказалась слаба.</a:t>
            </a:r>
          </a:p>
        </p:txBody>
      </p:sp>
      <p:pic>
        <p:nvPicPr>
          <p:cNvPr id="4100" name="Picture 4" descr="Картинки по запросу ли седоль 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289" y="1690688"/>
            <a:ext cx="41910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12315" y="6052457"/>
            <a:ext cx="354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520652"/>
                </a:solidFill>
              </a:rPr>
              <a:t>Переломный 78-ой ход Ли Седоля</a:t>
            </a:r>
            <a:endParaRPr lang="ru-RU" dirty="0">
              <a:solidFill>
                <a:srgbClr val="5206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41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5009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Impact" panose="020B0806030902050204" pitchFamily="34" charset="0"/>
              </a:rPr>
              <a:t>Аналогичные системы</a:t>
            </a:r>
            <a:endParaRPr lang="ru-RU" dirty="0">
              <a:latin typeface="Impact" panose="020B0806030902050204" pitchFamily="34" charset="0"/>
            </a:endParaRPr>
          </a:p>
        </p:txBody>
      </p:sp>
      <p:pic>
        <p:nvPicPr>
          <p:cNvPr id="5124" name="Picture 4" descr="Картинки по запросу deep zen 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00572"/>
            <a:ext cx="609600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67235" y="4993611"/>
            <a:ext cx="387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rgbClr val="520652"/>
                </a:solidFill>
              </a:rPr>
              <a:t>Логотип </a:t>
            </a:r>
            <a:r>
              <a:rPr lang="en-US" sz="2800" dirty="0" smtClean="0">
                <a:solidFill>
                  <a:srgbClr val="520652"/>
                </a:solidFill>
              </a:rPr>
              <a:t>Deep Zen Go</a:t>
            </a:r>
            <a:endParaRPr lang="ru-RU" sz="2800" dirty="0">
              <a:solidFill>
                <a:srgbClr val="520652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400572"/>
            <a:ext cx="4419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solidFill>
                  <a:srgbClr val="520652"/>
                </a:solidFill>
              </a:rPr>
              <a:t>1 марта 2016 года разработчики программы Zen (Ёдзи Одзима и Хидэки Като), компания DWANGO и исследовательская группа глубинного обучения Токийского университета </a:t>
            </a:r>
            <a:r>
              <a:rPr lang="ru-RU" sz="2200" dirty="0">
                <a:solidFill>
                  <a:srgbClr val="520652"/>
                </a:solidFill>
              </a:rPr>
              <a:t>объявили о совместном проекте «Deep Zen Go Project», с целью победить AlphaGo в течение 6—12 месяцев. Японская ассоциация го обещала поддержать проект. В ноябре 2016 года Deep Zen Go проиграла со счётом 2-1 самому титулованному игроку Японии Тё Тикуну.</a:t>
            </a:r>
          </a:p>
        </p:txBody>
      </p:sp>
    </p:spTree>
    <p:extLst>
      <p:ext uri="{BB962C8B-B14F-4D97-AF65-F5344CB8AC3E}">
        <p14:creationId xmlns:p14="http://schemas.microsoft.com/office/powerpoint/2010/main" val="8135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B050"/>
      </a:hlink>
      <a:folHlink>
        <a:srgbClr val="FF00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174</Words>
  <Application>Microsoft Office PowerPoint</Application>
  <PresentationFormat>Широкоэкранный</PresentationFormat>
  <Paragraphs>74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Impact</vt:lpstr>
      <vt:lpstr>Times New Roman</vt:lpstr>
      <vt:lpstr>Тема Office</vt:lpstr>
      <vt:lpstr>AlphaGo. Краткий обзор версий и достижений</vt:lpstr>
      <vt:lpstr>Введение</vt:lpstr>
      <vt:lpstr>Саммит «Будущее го»</vt:lpstr>
      <vt:lpstr>Сравнение версий AlphaGo</vt:lpstr>
      <vt:lpstr>Историческое значение</vt:lpstr>
      <vt:lpstr>Практическое применение</vt:lpstr>
      <vt:lpstr>Основные принципы</vt:lpstr>
      <vt:lpstr>Стиль игры</vt:lpstr>
      <vt:lpstr>Аналогичные системы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15</cp:revision>
  <dcterms:created xsi:type="dcterms:W3CDTF">2018-01-02T15:01:01Z</dcterms:created>
  <dcterms:modified xsi:type="dcterms:W3CDTF">2018-01-02T18:27:04Z</dcterms:modified>
</cp:coreProperties>
</file>