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59" r:id="rId7"/>
    <p:sldId id="261" r:id="rId8"/>
    <p:sldId id="262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524" y="1708484"/>
            <a:ext cx="8825658" cy="1408540"/>
          </a:xfrm>
        </p:spPr>
        <p:txBody>
          <a:bodyPr/>
          <a:lstStyle/>
          <a:p>
            <a:pPr algn="ctr"/>
            <a:r>
              <a:rPr lang="en-US" dirty="0" smtClean="0"/>
              <a:t>Web-</a:t>
            </a:r>
            <a:r>
              <a:rPr lang="ru-RU" dirty="0" smtClean="0"/>
              <a:t>сайт:</a:t>
            </a:r>
            <a:br>
              <a:rPr lang="ru-RU" dirty="0" smtClean="0"/>
            </a:br>
            <a:r>
              <a:rPr lang="ru-RU" dirty="0" smtClean="0"/>
              <a:t>История развития и применения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75671" y="5996580"/>
            <a:ext cx="8825658" cy="861420"/>
          </a:xfrm>
        </p:spPr>
        <p:txBody>
          <a:bodyPr/>
          <a:lstStyle/>
          <a:p>
            <a:r>
              <a:rPr lang="ru-RU" dirty="0" smtClean="0"/>
              <a:t>Выполнил студент 2 курса группы </a:t>
            </a:r>
            <a:r>
              <a:rPr lang="ru-RU" dirty="0" err="1" smtClean="0"/>
              <a:t>ивт</a:t>
            </a:r>
            <a:r>
              <a:rPr lang="ru-RU" dirty="0" smtClean="0"/>
              <a:t> </a:t>
            </a:r>
            <a:r>
              <a:rPr lang="ru-RU" dirty="0" err="1" smtClean="0"/>
              <a:t>семенов</a:t>
            </a:r>
            <a:r>
              <a:rPr lang="ru-RU" dirty="0" smtClean="0"/>
              <a:t> </a:t>
            </a:r>
            <a:r>
              <a:rPr lang="ru-RU" dirty="0" err="1" smtClean="0"/>
              <a:t>леонид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74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207" y="925542"/>
            <a:ext cx="8761413" cy="706964"/>
          </a:xfrm>
        </p:spPr>
        <p:txBody>
          <a:bodyPr/>
          <a:lstStyle/>
          <a:p>
            <a:pPr algn="ctr"/>
            <a:r>
              <a:rPr lang="ru-RU" dirty="0" smtClean="0"/>
              <a:t>Первая социальная сеть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265" y="2631406"/>
            <a:ext cx="3019425" cy="19804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99366" y="4611889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SixDegrees.com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631406"/>
            <a:ext cx="65451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Первая социальная сеть – </a:t>
            </a:r>
            <a:r>
              <a:rPr lang="en-US" dirty="0" err="1" smtClean="0"/>
              <a:t>sixdegrees</a:t>
            </a:r>
            <a:r>
              <a:rPr lang="en-US" dirty="0" smtClean="0"/>
              <a:t>, </a:t>
            </a:r>
            <a:r>
              <a:rPr lang="ru-RU" dirty="0" smtClean="0"/>
              <a:t>была создана в 1997 году </a:t>
            </a:r>
            <a:r>
              <a:rPr lang="ru-RU" dirty="0"/>
              <a:t>Эндрю </a:t>
            </a:r>
            <a:r>
              <a:rPr lang="ru-RU" dirty="0" err="1" smtClean="0"/>
              <a:t>Вейнрейхом</a:t>
            </a:r>
            <a:r>
              <a:rPr lang="ru-RU" dirty="0"/>
              <a:t>. </a:t>
            </a:r>
            <a:r>
              <a:rPr lang="ru-RU" dirty="0" smtClean="0"/>
              <a:t>Проект </a:t>
            </a:r>
            <a:r>
              <a:rPr lang="ru-RU" dirty="0"/>
              <a:t>изначально предоставил возможность пользователям и создавать личные профили, и создавать списки своих друзей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	К сожалению проект не дожил до наших дней и был закрыт в 2001 году, из-за низкой популярности, т.к. на тот момент слишком мало американцев имели стабильный доступ в интернет.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7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701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137" y="2659343"/>
            <a:ext cx="60507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Веб-сайт – одна или несколько логически связанных между собой веб-страниц, расположенных на веб-сервере, созданных при помощи одного из языков разметки веб-страниц: </a:t>
            </a:r>
            <a:r>
              <a:rPr lang="en-US" sz="2400" dirty="0"/>
              <a:t>HTML, Dynamic HTML, </a:t>
            </a:r>
            <a:r>
              <a:rPr lang="en-US" sz="2400" dirty="0" smtClean="0"/>
              <a:t>XHTML</a:t>
            </a:r>
            <a:r>
              <a:rPr lang="ru-RU" sz="2400" dirty="0" smtClean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26" y="2659343"/>
            <a:ext cx="5373327" cy="30210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83694" y="5680364"/>
            <a:ext cx="3773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Главная страница сайта </a:t>
            </a:r>
            <a:r>
              <a:rPr lang="en-US" sz="1600" dirty="0" smtClean="0"/>
              <a:t>yandex.ru</a:t>
            </a:r>
            <a:endParaRPr lang="ru-RU" sz="16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gray">
          <a:xfrm>
            <a:off x="1467777" y="595346"/>
            <a:ext cx="8825658" cy="1408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Сущность веб-сайта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07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Веб-сервер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5366" y="2325277"/>
            <a:ext cx="70402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 точки зрения "железа", «веб-сервер» — это компьютер, который хранит файлы сайта (</a:t>
            </a:r>
            <a:r>
              <a:rPr lang="ru-RU" dirty="0" err="1"/>
              <a:t>HTML</a:t>
            </a:r>
            <a:r>
              <a:rPr lang="ru-RU" dirty="0"/>
              <a:t>-документы, </a:t>
            </a:r>
            <a:r>
              <a:rPr lang="ru-RU" dirty="0" err="1"/>
              <a:t>CSS</a:t>
            </a:r>
            <a:r>
              <a:rPr lang="ru-RU" dirty="0"/>
              <a:t>-стили, </a:t>
            </a:r>
            <a:r>
              <a:rPr lang="ru-RU" dirty="0" err="1"/>
              <a:t>JavaScript</a:t>
            </a:r>
            <a:r>
              <a:rPr lang="ru-RU" dirty="0"/>
              <a:t>-файлы, картинки и другие) и доставляет их на устройство конечного пользователя (веб-браузер и т.д.). Он подключен к сети Интернет и может быть доступен через доменное </a:t>
            </a:r>
            <a:r>
              <a:rPr lang="ru-RU" dirty="0" smtClean="0"/>
              <a:t>имя.</a:t>
            </a:r>
          </a:p>
          <a:p>
            <a:endParaRPr lang="ru-RU" dirty="0" smtClean="0"/>
          </a:p>
          <a:p>
            <a:r>
              <a:rPr lang="ru-RU" dirty="0" smtClean="0"/>
              <a:t>С </a:t>
            </a:r>
            <a:r>
              <a:rPr lang="ru-RU" dirty="0"/>
              <a:t>точки зрения ПО, веб-сервер включает в себя несколько компонентов, которые контролируют доступ веб-пользователей к размещенным на сервере файлам, как минимум — это </a:t>
            </a:r>
            <a:r>
              <a:rPr lang="ru-RU" dirty="0" err="1"/>
              <a:t>HTTP</a:t>
            </a:r>
            <a:r>
              <a:rPr lang="ru-RU" dirty="0"/>
              <a:t>-сервер. </a:t>
            </a:r>
            <a:r>
              <a:rPr lang="ru-RU" dirty="0" err="1"/>
              <a:t>HTTP</a:t>
            </a:r>
            <a:r>
              <a:rPr lang="ru-RU" dirty="0"/>
              <a:t>-сервер — это часть ПО, которая понимает </a:t>
            </a:r>
            <a:r>
              <a:rPr lang="ru-RU" dirty="0" err="1"/>
              <a:t>URL’ы</a:t>
            </a:r>
            <a:r>
              <a:rPr lang="ru-RU" dirty="0"/>
              <a:t> (веб-адреса) и </a:t>
            </a:r>
            <a:r>
              <a:rPr lang="ru-RU" dirty="0" err="1"/>
              <a:t>HTTP</a:t>
            </a:r>
            <a:r>
              <a:rPr lang="ru-RU" dirty="0"/>
              <a:t> (протокол, который ваш браузер использует для просмотра веб-станиц).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620" y="2325277"/>
            <a:ext cx="4262565" cy="308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Сведения о </a:t>
            </a:r>
            <a:r>
              <a:rPr lang="en-US" dirty="0"/>
              <a:t>HTTP</a:t>
            </a:r>
            <a:endParaRPr lang="ru-RU" dirty="0"/>
          </a:p>
        </p:txBody>
      </p:sp>
      <p:pic>
        <p:nvPicPr>
          <p:cNvPr id="2050" name="Picture 2" descr="ÐÐ°ÑÑÐ¸Ð½ÐºÐ¸ Ð¿Ð¾ Ð·Ð°Ð¿ÑÐ¾ÑÑ htt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466" y="2603911"/>
            <a:ext cx="4746472" cy="355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41684" y="2952678"/>
            <a:ext cx="53019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HTTP</a:t>
            </a:r>
            <a:r>
              <a:rPr lang="ru-RU" sz="2000" dirty="0"/>
              <a:t> (англ. </a:t>
            </a:r>
            <a:r>
              <a:rPr lang="ru-RU" sz="2000" dirty="0" err="1"/>
              <a:t>HyperText</a:t>
            </a:r>
            <a:r>
              <a:rPr lang="ru-RU" sz="2000" dirty="0"/>
              <a:t> </a:t>
            </a:r>
            <a:r>
              <a:rPr lang="ru-RU" sz="2000" dirty="0" err="1"/>
              <a:t>Transfer</a:t>
            </a:r>
            <a:r>
              <a:rPr lang="ru-RU" sz="2000" dirty="0"/>
              <a:t> </a:t>
            </a:r>
            <a:r>
              <a:rPr lang="ru-RU" sz="2000" dirty="0" err="1"/>
              <a:t>Protocol</a:t>
            </a:r>
            <a:r>
              <a:rPr lang="ru-RU" sz="2000" dirty="0"/>
              <a:t> — «протокол передачи гипертекста») — протокол прикладного уровня передачи данных (изначально — в виде гипертекстовых документов в формате «</a:t>
            </a:r>
            <a:r>
              <a:rPr lang="ru-RU" sz="2000" dirty="0" err="1"/>
              <a:t>HTML</a:t>
            </a:r>
            <a:r>
              <a:rPr lang="ru-RU" sz="2000" dirty="0"/>
              <a:t>», в настоящий момент используется для передачи произвольных данных). Основой </a:t>
            </a:r>
            <a:r>
              <a:rPr lang="ru-RU" sz="2000" dirty="0" err="1"/>
              <a:t>HTTP</a:t>
            </a:r>
            <a:r>
              <a:rPr lang="ru-RU" sz="2000" dirty="0"/>
              <a:t> является технология «клиент-сервер</a:t>
            </a:r>
            <a:r>
              <a:rPr lang="ru-RU" sz="2000" dirty="0" smtClean="0"/>
              <a:t>».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0195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Universal </a:t>
            </a:r>
            <a:r>
              <a:rPr lang="en-US" dirty="0"/>
              <a:t>Resource </a:t>
            </a:r>
            <a:r>
              <a:rPr lang="en-US" dirty="0" smtClean="0"/>
              <a:t>Identifier</a:t>
            </a:r>
            <a:r>
              <a:rPr lang="en-US" dirty="0"/>
              <a:t> </a:t>
            </a:r>
            <a:r>
              <a:rPr lang="en-US" dirty="0" smtClean="0"/>
              <a:t>(URI)</a:t>
            </a:r>
            <a:endParaRPr lang="ru-RU" dirty="0"/>
          </a:p>
        </p:txBody>
      </p:sp>
      <p:pic>
        <p:nvPicPr>
          <p:cNvPr id="5122" name="Picture 2" descr="URI Ð¸ UR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69" y="2658554"/>
            <a:ext cx="4105595" cy="339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01579" y="2658554"/>
            <a:ext cx="745965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URI - </a:t>
            </a:r>
            <a:r>
              <a:rPr lang="ru-RU" dirty="0"/>
              <a:t>унифицированный (единообразный) идентификатор ресурса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/>
              <a:t>URI</a:t>
            </a:r>
            <a:r>
              <a:rPr lang="ru-RU" dirty="0"/>
              <a:t> — символьная строка, позволяющая идентифицировать какой-либо ресурс: документ, изображение, файл, службу, ящик электронной почты и т. д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/>
              <a:t>URI</a:t>
            </a:r>
            <a:r>
              <a:rPr lang="ru-RU" dirty="0"/>
              <a:t> является либо </a:t>
            </a:r>
            <a:r>
              <a:rPr lang="ru-RU" dirty="0" err="1"/>
              <a:t>URL</a:t>
            </a:r>
            <a:r>
              <a:rPr lang="ru-RU" dirty="0"/>
              <a:t>, либо </a:t>
            </a:r>
            <a:r>
              <a:rPr lang="ru-RU" dirty="0" err="1"/>
              <a:t>URN</a:t>
            </a:r>
            <a:r>
              <a:rPr lang="ru-RU" dirty="0"/>
              <a:t>, либо одновременно обоими.</a:t>
            </a:r>
          </a:p>
          <a:p>
            <a:endParaRPr lang="ru-RU" dirty="0"/>
          </a:p>
          <a:p>
            <a:r>
              <a:rPr lang="ru-RU" dirty="0" err="1"/>
              <a:t>URL</a:t>
            </a:r>
            <a:r>
              <a:rPr lang="ru-RU" dirty="0"/>
              <a:t> — это </a:t>
            </a:r>
            <a:r>
              <a:rPr lang="ru-RU" dirty="0" err="1"/>
              <a:t>URI</a:t>
            </a:r>
            <a:r>
              <a:rPr lang="ru-RU" dirty="0"/>
              <a:t>, который, помимо идентификации ресурса, предоставляет ещё и информацию о местонахождении этого ресурса. А </a:t>
            </a:r>
            <a:r>
              <a:rPr lang="ru-RU" dirty="0" err="1"/>
              <a:t>URN</a:t>
            </a:r>
            <a:r>
              <a:rPr lang="ru-RU" dirty="0"/>
              <a:t> — это </a:t>
            </a:r>
            <a:r>
              <a:rPr lang="ru-RU" dirty="0" err="1"/>
              <a:t>URI</a:t>
            </a:r>
            <a:r>
              <a:rPr lang="ru-RU" dirty="0"/>
              <a:t>, который только идентифицирует ресурс в определённом пространстве имён (и, соответственно, в определённом контексте), но не указывает его местонахождение.</a:t>
            </a:r>
          </a:p>
        </p:txBody>
      </p:sp>
    </p:spTree>
    <p:extLst>
      <p:ext uri="{BB962C8B-B14F-4D97-AF65-F5344CB8AC3E}">
        <p14:creationId xmlns:p14="http://schemas.microsoft.com/office/powerpoint/2010/main" val="27118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История создания </a:t>
            </a:r>
            <a:r>
              <a:rPr lang="en-US" dirty="0" smtClean="0"/>
              <a:t>web</a:t>
            </a:r>
            <a:r>
              <a:rPr lang="ru-RU" dirty="0" smtClean="0"/>
              <a:t>-сайтов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9312" y="2460918"/>
            <a:ext cx="585341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Первый </a:t>
            </a:r>
            <a:r>
              <a:rPr lang="ru-RU" sz="2000" dirty="0"/>
              <a:t>в мире сайт info.cern.ch появился 6 августа 1991 </a:t>
            </a:r>
            <a:r>
              <a:rPr lang="ru-RU" sz="2000" dirty="0" smtClean="0"/>
              <a:t>года. Его </a:t>
            </a:r>
            <a:r>
              <a:rPr lang="ru-RU" sz="2000" dirty="0"/>
              <a:t>создатель, Тим </a:t>
            </a:r>
            <a:r>
              <a:rPr lang="ru-RU" sz="2000" dirty="0" err="1"/>
              <a:t>Бернерс</a:t>
            </a:r>
            <a:r>
              <a:rPr lang="ru-RU" sz="2000" dirty="0"/>
              <a:t>-Ли, опубликовал на нём описание новой технологии </a:t>
            </a:r>
            <a:r>
              <a:rPr lang="ru-RU" sz="2000" dirty="0" err="1"/>
              <a:t>World</a:t>
            </a:r>
            <a:r>
              <a:rPr lang="ru-RU" sz="2000" dirty="0"/>
              <a:t> </a:t>
            </a:r>
            <a:r>
              <a:rPr lang="ru-RU" sz="2000" dirty="0" err="1"/>
              <a:t>Wide</a:t>
            </a:r>
            <a:r>
              <a:rPr lang="ru-RU" sz="2000" dirty="0"/>
              <a:t> </a:t>
            </a:r>
            <a:r>
              <a:rPr lang="ru-RU" sz="2000" dirty="0" err="1"/>
              <a:t>Web</a:t>
            </a:r>
            <a:r>
              <a:rPr lang="ru-RU" sz="2000" dirty="0"/>
              <a:t>, основанной на протоколе передачи данных </a:t>
            </a:r>
            <a:r>
              <a:rPr lang="ru-RU" sz="2000" dirty="0" err="1"/>
              <a:t>HTTP</a:t>
            </a:r>
            <a:r>
              <a:rPr lang="ru-RU" sz="2000" dirty="0"/>
              <a:t>, системе адресации </a:t>
            </a:r>
            <a:r>
              <a:rPr lang="ru-RU" sz="2000" dirty="0" err="1"/>
              <a:t>URI</a:t>
            </a:r>
            <a:r>
              <a:rPr lang="ru-RU" sz="2000" dirty="0"/>
              <a:t> и языке гипертекстовой разметки </a:t>
            </a:r>
            <a:r>
              <a:rPr lang="ru-RU" sz="2000" dirty="0" err="1"/>
              <a:t>HTML</a:t>
            </a:r>
            <a:r>
              <a:rPr lang="ru-RU" sz="2000" dirty="0"/>
              <a:t>. Также на сайте были описаны принципы установки и работы серверов и браузеров. Сайт стал и первым в мире интернет-каталогом, так как позже Тим </a:t>
            </a:r>
            <a:r>
              <a:rPr lang="ru-RU" sz="2000" dirty="0" err="1"/>
              <a:t>Бернерс</a:t>
            </a:r>
            <a:r>
              <a:rPr lang="ru-RU" sz="2000" dirty="0"/>
              <a:t>-Ли разместил на нём список ссылок на другие сайты.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5526" y="5127333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Внешний вид сайта </a:t>
            </a:r>
            <a:r>
              <a:rPr lang="en-US" dirty="0" smtClean="0"/>
              <a:t>info.cern.ch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694" y="2460918"/>
            <a:ext cx="4742609" cy="266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5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Создание графических браузеров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3557" y="3328140"/>
            <a:ext cx="6553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 конце 1993-го в сети произошел долгожданный «прорыв» — появился первый графический браузер </a:t>
            </a:r>
            <a:r>
              <a:rPr lang="ru-RU" sz="2000" dirty="0" err="1"/>
              <a:t>Mosaic</a:t>
            </a:r>
            <a:r>
              <a:rPr lang="ru-RU" sz="2000" dirty="0"/>
              <a:t>, который положил начало улучшению визуальной передачи информации. С тех пор история веб-дизайна начала развиваться бешеными темпами. Всего за несколько лет количество сайтов в интернете выросло с нескольких сотен до десятков тысяч.</a:t>
            </a:r>
          </a:p>
        </p:txBody>
      </p:sp>
      <p:pic>
        <p:nvPicPr>
          <p:cNvPr id="3074" name="Picture 2" descr="NCSAMosa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84" y="2732036"/>
            <a:ext cx="3585411" cy="374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88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1668" y="924949"/>
            <a:ext cx="9288378" cy="706964"/>
          </a:xfrm>
        </p:spPr>
        <p:txBody>
          <a:bodyPr/>
          <a:lstStyle/>
          <a:p>
            <a:pPr algn="ctr"/>
            <a:r>
              <a:rPr lang="ru-RU" dirty="0" smtClean="0"/>
              <a:t>Первые сайты обладающие графическими элементами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84" y="2600877"/>
            <a:ext cx="4704328" cy="26448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41" y="2600877"/>
            <a:ext cx="4704326" cy="264489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350074" y="5245769"/>
            <a:ext cx="1888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spork.org</a:t>
            </a:r>
            <a:r>
              <a:rPr lang="ru-RU" dirty="0" smtClean="0"/>
              <a:t>(1995)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381668" y="5275679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home.mcom.com(1994)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176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Первые сайты обладающие графическими элементами </a:t>
            </a:r>
            <a:endParaRPr lang="ru-RU" dirty="0"/>
          </a:p>
        </p:txBody>
      </p:sp>
      <p:sp>
        <p:nvSpPr>
          <p:cNvPr id="5" name="AutoShape 2" descr="http://ain.ua/wp-content/uploads/2014/11/like-a-super-early-version-of-yelp-from-1995.jpg?x3446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0" name="Picture 4" descr="http://ain.ua/wp-content/uploads/2014/11/like-a-super-early-version-of-yelp-from-1995.jpg?x344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643804"/>
            <a:ext cx="5546562" cy="329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915062" y="5943599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Late Night </a:t>
            </a:r>
            <a:r>
              <a:rPr lang="en-US" dirty="0" smtClean="0"/>
              <a:t>Food(1994)</a:t>
            </a:r>
            <a:endParaRPr lang="ru-RU" dirty="0"/>
          </a:p>
        </p:txBody>
      </p:sp>
      <p:pic>
        <p:nvPicPr>
          <p:cNvPr id="4102" name="Picture 6" descr="http://ain.ua/wp-content/uploads/2014/11/mcspotlight-calls-itself-the-biggest-loudest-most-red-most-read-anti-mcdonalds-extravaganza-the-world-has-ever-seen.jpg?x344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770" y="2643803"/>
            <a:ext cx="5762661" cy="329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785889" y="5943599"/>
            <a:ext cx="2616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mcspotlight.org(1996)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617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574</TotalTime>
  <Words>472</Words>
  <Application>Microsoft Office PowerPoint</Application>
  <PresentationFormat>Широкоэкранный</PresentationFormat>
  <Paragraphs>32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Совет директоров</vt:lpstr>
      <vt:lpstr>Web-сайт: История развития и применения</vt:lpstr>
      <vt:lpstr>Презентация PowerPoint</vt:lpstr>
      <vt:lpstr>Веб-сервер</vt:lpstr>
      <vt:lpstr>Сведения о HTTP</vt:lpstr>
      <vt:lpstr>Universal Resource Identifier (URI)</vt:lpstr>
      <vt:lpstr>История создания web-сайтов</vt:lpstr>
      <vt:lpstr>Создание графических браузеров</vt:lpstr>
      <vt:lpstr>Первые сайты обладающие графическими элементами </vt:lpstr>
      <vt:lpstr>Первые сайты обладающие графическими элементами </vt:lpstr>
      <vt:lpstr>Первая социальная сеть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Web-сайт: История развития и применения</dc:title>
  <dc:creator>Пользователь Windows</dc:creator>
  <cp:lastModifiedBy>Пользователь Windows</cp:lastModifiedBy>
  <cp:revision>24</cp:revision>
  <dcterms:created xsi:type="dcterms:W3CDTF">2019-01-18T16:34:22Z</dcterms:created>
  <dcterms:modified xsi:type="dcterms:W3CDTF">2019-01-21T00:09:44Z</dcterms:modified>
</cp:coreProperties>
</file>