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61" r:id="rId5"/>
    <p:sldId id="258" r:id="rId6"/>
    <p:sldId id="259" r:id="rId7"/>
    <p:sldId id="263"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2225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D9FBE2-B061-46BC-BF82-6CAAFBDF8F07}" type="datetimeFigureOut">
              <a:rPr lang="ru-RU" smtClean="0"/>
              <a:t>23.12.2019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23674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619144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096631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87015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798269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230960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27792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1327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403350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D9FBE2-B061-46BC-BF82-6CAAFBDF8F07}" type="datetimeFigureOut">
              <a:rPr lang="ru-RU" smtClean="0"/>
              <a:t>23.12.2019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424196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D9FBE2-B061-46BC-BF82-6CAAFBDF8F07}" type="datetimeFigureOut">
              <a:rPr lang="ru-RU" smtClean="0"/>
              <a:t>23.12.2019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15447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D9FBE2-B061-46BC-BF82-6CAAFBDF8F07}" type="datetimeFigureOut">
              <a:rPr lang="ru-RU" smtClean="0"/>
              <a:t>23.12.2019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132920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D9FBE2-B061-46BC-BF82-6CAAFBDF8F07}" type="datetimeFigureOut">
              <a:rPr lang="ru-RU" smtClean="0"/>
              <a:t>23.12.2019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50984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9FBE2-B061-46BC-BF82-6CAAFBDF8F07}" type="datetimeFigureOut">
              <a:rPr lang="ru-RU" smtClean="0"/>
              <a:t>23.12.2019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265707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D9FBE2-B061-46BC-BF82-6CAAFBDF8F07}" type="datetimeFigureOut">
              <a:rPr lang="ru-RU" smtClean="0"/>
              <a:t>23.12.2019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405675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B6D9FBE2-B061-46BC-BF82-6CAAFBDF8F07}" type="datetimeFigureOut">
              <a:rPr lang="ru-RU" smtClean="0"/>
              <a:t>23.12.2019</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28C91EB3-F1D8-4068-BE6B-2D8829C5EEE5}" type="slidenum">
              <a:rPr lang="ru-RU" smtClean="0"/>
              <a:t>‹#›</a:t>
            </a:fld>
            <a:endParaRPr lang="ru-RU"/>
          </a:p>
        </p:txBody>
      </p:sp>
    </p:spTree>
    <p:extLst>
      <p:ext uri="{BB962C8B-B14F-4D97-AF65-F5344CB8AC3E}">
        <p14:creationId xmlns:p14="http://schemas.microsoft.com/office/powerpoint/2010/main" val="325736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D9FBE2-B061-46BC-BF82-6CAAFBDF8F07}" type="datetimeFigureOut">
              <a:rPr lang="ru-RU" smtClean="0"/>
              <a:t>23.12.2019</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C91EB3-F1D8-4068-BE6B-2D8829C5EEE5}" type="slidenum">
              <a:rPr lang="ru-RU" smtClean="0"/>
              <a:t>‹#›</a:t>
            </a:fld>
            <a:endParaRPr lang="ru-RU"/>
          </a:p>
        </p:txBody>
      </p:sp>
    </p:spTree>
    <p:extLst>
      <p:ext uri="{BB962C8B-B14F-4D97-AF65-F5344CB8AC3E}">
        <p14:creationId xmlns:p14="http://schemas.microsoft.com/office/powerpoint/2010/main" val="19271000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Hard Disk drive evolution</a:t>
            </a:r>
            <a:endParaRPr lang="ru-RU" dirty="0"/>
          </a:p>
        </p:txBody>
      </p:sp>
    </p:spTree>
    <p:extLst>
      <p:ext uri="{BB962C8B-B14F-4D97-AF65-F5344CB8AC3E}">
        <p14:creationId xmlns:p14="http://schemas.microsoft.com/office/powerpoint/2010/main" val="396661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69123" y="0"/>
            <a:ext cx="9905998" cy="1905000"/>
          </a:xfrm>
        </p:spPr>
        <p:txBody>
          <a:bodyPr/>
          <a:lstStyle/>
          <a:p>
            <a:pPr algn="ctr"/>
            <a:r>
              <a:rPr lang="en-US" dirty="0" smtClean="0"/>
              <a:t>1950-1970s</a:t>
            </a:r>
            <a:endParaRPr lang="ru-RU" dirty="0"/>
          </a:p>
        </p:txBody>
      </p:sp>
      <p:sp>
        <p:nvSpPr>
          <p:cNvPr id="3" name="Объект 2"/>
          <p:cNvSpPr>
            <a:spLocks noGrp="1"/>
          </p:cNvSpPr>
          <p:nvPr>
            <p:ph idx="1"/>
          </p:nvPr>
        </p:nvSpPr>
        <p:spPr>
          <a:xfrm>
            <a:off x="383771" y="245916"/>
            <a:ext cx="11385262" cy="4856020"/>
          </a:xfrm>
        </p:spPr>
        <p:txBody>
          <a:bodyPr>
            <a:normAutofit/>
          </a:bodyPr>
          <a:lstStyle/>
          <a:p>
            <a:r>
              <a:rPr lang="en-US" dirty="0"/>
              <a:t>The IBM 350 Disk File was developed under the code-name RAMAC by an IBM San Jose team led by Reynold Johnson. It was announced in 1956 with the then new IBM 305 RAMAC </a:t>
            </a:r>
            <a:r>
              <a:rPr lang="en-US" dirty="0" smtClean="0"/>
              <a:t>computer</a:t>
            </a:r>
            <a:r>
              <a:rPr lang="en-US" dirty="0"/>
              <a:t>.</a:t>
            </a:r>
            <a:r>
              <a:rPr lang="en-US" dirty="0" smtClean="0"/>
              <a:t> </a:t>
            </a:r>
            <a:r>
              <a:rPr lang="en-US" dirty="0"/>
              <a:t>A variant, the IBM 355 Disk File, was simultaneously announced with the IBM RAM 650 </a:t>
            </a:r>
            <a:r>
              <a:rPr lang="en-US" dirty="0" smtClean="0"/>
              <a:t>computer</a:t>
            </a:r>
            <a:r>
              <a:rPr lang="en-US" dirty="0"/>
              <a:t>.</a:t>
            </a:r>
            <a:r>
              <a:rPr lang="en-US" dirty="0" smtClean="0"/>
              <a:t> </a:t>
            </a:r>
            <a:r>
              <a:rPr lang="en-US" dirty="0"/>
              <a:t>an enhancement to the IBM 650.</a:t>
            </a:r>
          </a:p>
          <a:p>
            <a:endParaRPr lang="en-US" dirty="0"/>
          </a:p>
        </p:txBody>
      </p:sp>
      <p:pic>
        <p:nvPicPr>
          <p:cNvPr id="1026" name="Picture 2" descr="Картинки по запросу ibm 3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63" y="3651957"/>
            <a:ext cx="2899957" cy="289995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894312" y="4701826"/>
            <a:ext cx="1124026" cy="400110"/>
          </a:xfrm>
          <a:prstGeom prst="rect">
            <a:avLst/>
          </a:prstGeom>
        </p:spPr>
        <p:txBody>
          <a:bodyPr wrap="none">
            <a:spAutoFit/>
          </a:bodyPr>
          <a:lstStyle/>
          <a:p>
            <a:r>
              <a:rPr lang="en-US" sz="2000" dirty="0"/>
              <a:t>IBM 350</a:t>
            </a:r>
            <a:endParaRPr lang="ru-RU" sz="2000" dirty="0"/>
          </a:p>
        </p:txBody>
      </p:sp>
    </p:spTree>
    <p:extLst>
      <p:ext uri="{BB962C8B-B14F-4D97-AF65-F5344CB8AC3E}">
        <p14:creationId xmlns:p14="http://schemas.microsoft.com/office/powerpoint/2010/main" val="149278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0"/>
            <a:ext cx="9905998" cy="1905000"/>
          </a:xfrm>
        </p:spPr>
        <p:txBody>
          <a:bodyPr/>
          <a:lstStyle/>
          <a:p>
            <a:pPr algn="ctr"/>
            <a:r>
              <a:rPr lang="en-US" dirty="0" smtClean="0"/>
              <a:t>1950-1970s</a:t>
            </a:r>
            <a:endParaRPr lang="ru-RU" dirty="0"/>
          </a:p>
        </p:txBody>
      </p:sp>
      <p:sp>
        <p:nvSpPr>
          <p:cNvPr id="3" name="Объект 2"/>
          <p:cNvSpPr>
            <a:spLocks noGrp="1"/>
          </p:cNvSpPr>
          <p:nvPr>
            <p:ph idx="1"/>
          </p:nvPr>
        </p:nvSpPr>
        <p:spPr>
          <a:xfrm>
            <a:off x="1141413" y="1203959"/>
            <a:ext cx="9905998" cy="3124201"/>
          </a:xfrm>
        </p:spPr>
        <p:txBody>
          <a:bodyPr/>
          <a:lstStyle/>
          <a:p>
            <a:r>
              <a:rPr lang="en-US" dirty="0"/>
              <a:t>The IBM 350 drive had fifty 24-inch (0.6 m) platters, with a total capacity of five million 6-bit characters (3.75 megabytes). A single head assembly having two heads was used for access to all the platters, yielding an average access time of just under 1 second.</a:t>
            </a:r>
          </a:p>
          <a:p>
            <a:pPr marL="0" indent="0">
              <a:buNone/>
            </a:pPr>
            <a:endParaRPr lang="ru-RU" dirty="0"/>
          </a:p>
        </p:txBody>
      </p:sp>
    </p:spTree>
    <p:extLst>
      <p:ext uri="{BB962C8B-B14F-4D97-AF65-F5344CB8AC3E}">
        <p14:creationId xmlns:p14="http://schemas.microsoft.com/office/powerpoint/2010/main" val="20040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2833" y="0"/>
            <a:ext cx="9905998" cy="1905000"/>
          </a:xfrm>
        </p:spPr>
        <p:txBody>
          <a:bodyPr/>
          <a:lstStyle/>
          <a:p>
            <a:pPr algn="ctr"/>
            <a:r>
              <a:rPr lang="en-US" dirty="0" smtClean="0"/>
              <a:t>1950-1970s</a:t>
            </a:r>
            <a:endParaRPr lang="ru-RU" dirty="0"/>
          </a:p>
        </p:txBody>
      </p:sp>
      <p:sp>
        <p:nvSpPr>
          <p:cNvPr id="4" name="Прямоугольник 3"/>
          <p:cNvSpPr/>
          <p:nvPr/>
        </p:nvSpPr>
        <p:spPr>
          <a:xfrm>
            <a:off x="973772" y="1629400"/>
            <a:ext cx="10104120" cy="2031325"/>
          </a:xfrm>
          <a:prstGeom prst="rect">
            <a:avLst/>
          </a:prstGeom>
        </p:spPr>
        <p:txBody>
          <a:bodyPr wrap="square">
            <a:spAutoFit/>
          </a:bodyPr>
          <a:lstStyle/>
          <a:p>
            <a:r>
              <a:rPr lang="en-US" dirty="0"/>
              <a:t>The RAMAC disk drive created a new level in the computer data hierarchy, today known as secondary storage, less expensive and slower than main memory (then typically core or drum) but faster and more expensive than tape drive. Subsequently there was a period of about 20 years in which other technologies competed with disks in the secondary storage marketplace, for example tape strips, e.g., NCR CRAM, tape cartridges, e.g., IBM 3850, and drums, e.g., Burroughs B430, UNIVAC FASTRAND, but all ultimately were displaced by HDDs. Today SSDs compete with HDDs in the marketplace.</a:t>
            </a:r>
            <a:endParaRPr lang="ru-RU" dirty="0"/>
          </a:p>
        </p:txBody>
      </p:sp>
      <p:pic>
        <p:nvPicPr>
          <p:cNvPr id="5" name="Picture 2" descr="Картинки по запросу ibm 1301 disk storage un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3" y="3807350"/>
            <a:ext cx="3159125" cy="2561453"/>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4404391" y="4686300"/>
            <a:ext cx="5862292" cy="400110"/>
          </a:xfrm>
          <a:prstGeom prst="rect">
            <a:avLst/>
          </a:prstGeom>
        </p:spPr>
        <p:txBody>
          <a:bodyPr wrap="square">
            <a:spAutoFit/>
          </a:bodyPr>
          <a:lstStyle/>
          <a:p>
            <a:r>
              <a:rPr lang="en-US" sz="2000" dirty="0"/>
              <a:t>IBM 1301 disk storage unit(1961)</a:t>
            </a:r>
            <a:endParaRPr lang="ru-RU" sz="2000" dirty="0"/>
          </a:p>
        </p:txBody>
      </p:sp>
    </p:spTree>
    <p:extLst>
      <p:ext uri="{BB962C8B-B14F-4D97-AF65-F5344CB8AC3E}">
        <p14:creationId xmlns:p14="http://schemas.microsoft.com/office/powerpoint/2010/main" val="365972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0"/>
            <a:ext cx="9905998" cy="1905000"/>
          </a:xfrm>
        </p:spPr>
        <p:txBody>
          <a:bodyPr/>
          <a:lstStyle/>
          <a:p>
            <a:pPr algn="ctr"/>
            <a:r>
              <a:rPr lang="en-US" dirty="0" smtClean="0"/>
              <a:t>1980s, THE transition to the pc era</a:t>
            </a:r>
            <a:endParaRPr lang="ru-RU" dirty="0"/>
          </a:p>
        </p:txBody>
      </p:sp>
      <p:sp>
        <p:nvSpPr>
          <p:cNvPr id="3" name="Объект 2"/>
          <p:cNvSpPr>
            <a:spLocks noGrp="1"/>
          </p:cNvSpPr>
          <p:nvPr>
            <p:ph idx="1"/>
          </p:nvPr>
        </p:nvSpPr>
        <p:spPr>
          <a:xfrm>
            <a:off x="1141413" y="1501139"/>
            <a:ext cx="9905998" cy="3124201"/>
          </a:xfrm>
        </p:spPr>
        <p:txBody>
          <a:bodyPr/>
          <a:lstStyle/>
          <a:p>
            <a:r>
              <a:rPr lang="en-US" dirty="0"/>
              <a:t>The 1980s saw the minicomputer age plateau as PCs were introduced. Manufacturers such as DEC and Hewlett-Packard continued to manufacture minicomputer compatible hard drive systems as industry demanded higher storage. Hewlett-Packard introduced the HP 7935 as one such drive. But it was clear that smaller Winchester storage systems were eclipsing large platter hard drives</a:t>
            </a:r>
            <a:r>
              <a:rPr lang="en-US" dirty="0" smtClean="0"/>
              <a:t>.</a:t>
            </a:r>
          </a:p>
          <a:p>
            <a:r>
              <a:rPr lang="en-US" dirty="0"/>
              <a:t>HDDs continued to get smaller with the introduction of the 3.5-inch form factor in the middle of the decade </a:t>
            </a:r>
            <a:r>
              <a:rPr lang="en-US" dirty="0" err="1"/>
              <a:t>Rodime</a:t>
            </a:r>
            <a:r>
              <a:rPr lang="en-US" dirty="0"/>
              <a:t> 1983 and the 2.5-inch form factor </a:t>
            </a:r>
            <a:r>
              <a:rPr lang="en-US" dirty="0" err="1"/>
              <a:t>PrairieTek</a:t>
            </a:r>
            <a:r>
              <a:rPr lang="en-US" dirty="0"/>
              <a:t> 1988.</a:t>
            </a:r>
            <a:endParaRPr lang="ru-RU" dirty="0"/>
          </a:p>
        </p:txBody>
      </p:sp>
      <p:pic>
        <p:nvPicPr>
          <p:cNvPr id="4" name="Picture 2" descr="Картинки по запросу IBM 3380 Direct Access Storage De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35" y="4625340"/>
            <a:ext cx="3250565" cy="2230637"/>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984634" y="5371326"/>
            <a:ext cx="4554452" cy="369332"/>
          </a:xfrm>
          <a:prstGeom prst="rect">
            <a:avLst/>
          </a:prstGeom>
        </p:spPr>
        <p:txBody>
          <a:bodyPr wrap="none">
            <a:spAutoFit/>
          </a:bodyPr>
          <a:lstStyle/>
          <a:p>
            <a:r>
              <a:rPr lang="en-US" dirty="0"/>
              <a:t>IBM 3380 Direct Access Storage Device</a:t>
            </a:r>
            <a:endParaRPr lang="ru-RU" dirty="0"/>
          </a:p>
        </p:txBody>
      </p:sp>
    </p:spTree>
    <p:extLst>
      <p:ext uri="{BB962C8B-B14F-4D97-AF65-F5344CB8AC3E}">
        <p14:creationId xmlns:p14="http://schemas.microsoft.com/office/powerpoint/2010/main" val="397663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0"/>
            <a:ext cx="9905998" cy="1905000"/>
          </a:xfrm>
        </p:spPr>
        <p:txBody>
          <a:bodyPr/>
          <a:lstStyle/>
          <a:p>
            <a:pPr algn="ctr"/>
            <a:r>
              <a:rPr lang="en-US" dirty="0" smtClean="0"/>
              <a:t>1990s</a:t>
            </a:r>
            <a:endParaRPr lang="ru-RU" dirty="0"/>
          </a:p>
        </p:txBody>
      </p:sp>
      <p:sp>
        <p:nvSpPr>
          <p:cNvPr id="3" name="Объект 2"/>
          <p:cNvSpPr>
            <a:spLocks noGrp="1"/>
          </p:cNvSpPr>
          <p:nvPr>
            <p:ph idx="1"/>
          </p:nvPr>
        </p:nvSpPr>
        <p:spPr>
          <a:xfrm>
            <a:off x="1141413" y="952500"/>
            <a:ext cx="9905998" cy="3124201"/>
          </a:xfrm>
        </p:spPr>
        <p:txBody>
          <a:bodyPr/>
          <a:lstStyle/>
          <a:p>
            <a:r>
              <a:rPr lang="en-US" dirty="0"/>
              <a:t>Even though there were a number of new entrants, industry participants continued to decline in total to 15 in 1999. Unit volume and industry revenue monotonically increased during the 1990s to 174 million units and $26 billion</a:t>
            </a:r>
            <a:r>
              <a:rPr lang="en-US" dirty="0" smtClean="0"/>
              <a:t>.</a:t>
            </a:r>
            <a:endParaRPr lang="en-US" dirty="0"/>
          </a:p>
          <a:p>
            <a:pPr marL="0" indent="0">
              <a:buNone/>
            </a:pPr>
            <a:endParaRPr lang="en-US" dirty="0"/>
          </a:p>
        </p:txBody>
      </p:sp>
      <p:pic>
        <p:nvPicPr>
          <p:cNvPr id="4" name="Picture 2" descr="Картинки по запросу Toshiba Tan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3126271"/>
            <a:ext cx="4024948" cy="269255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623559" y="4103215"/>
            <a:ext cx="3320140" cy="400110"/>
          </a:xfrm>
          <a:prstGeom prst="rect">
            <a:avLst/>
          </a:prstGeom>
        </p:spPr>
        <p:txBody>
          <a:bodyPr wrap="none">
            <a:spAutoFit/>
          </a:bodyPr>
          <a:lstStyle/>
          <a:p>
            <a:r>
              <a:rPr lang="en-US" sz="2000" dirty="0"/>
              <a:t>Toshiba </a:t>
            </a:r>
            <a:r>
              <a:rPr lang="en-US" sz="2000" dirty="0" err="1"/>
              <a:t>Tanba</a:t>
            </a:r>
            <a:r>
              <a:rPr lang="en-US" sz="2000" dirty="0"/>
              <a:t> hard drive</a:t>
            </a:r>
            <a:endParaRPr lang="ru-RU" sz="2000" dirty="0"/>
          </a:p>
        </p:txBody>
      </p:sp>
    </p:spTree>
    <p:extLst>
      <p:ext uri="{BB962C8B-B14F-4D97-AF65-F5344CB8AC3E}">
        <p14:creationId xmlns:p14="http://schemas.microsoft.com/office/powerpoint/2010/main" val="266232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0"/>
            <a:ext cx="9905998" cy="1905000"/>
          </a:xfrm>
        </p:spPr>
        <p:txBody>
          <a:bodyPr/>
          <a:lstStyle/>
          <a:p>
            <a:pPr algn="ctr"/>
            <a:r>
              <a:rPr lang="en-US" dirty="0" smtClean="0"/>
              <a:t>1990s</a:t>
            </a:r>
            <a:endParaRPr lang="ru-RU" dirty="0"/>
          </a:p>
        </p:txBody>
      </p:sp>
      <p:sp>
        <p:nvSpPr>
          <p:cNvPr id="3" name="Объект 2"/>
          <p:cNvSpPr>
            <a:spLocks noGrp="1"/>
          </p:cNvSpPr>
          <p:nvPr>
            <p:ph idx="1"/>
          </p:nvPr>
        </p:nvSpPr>
        <p:spPr>
          <a:xfrm>
            <a:off x="1141413" y="838199"/>
            <a:ext cx="9905998" cy="3124201"/>
          </a:xfrm>
        </p:spPr>
        <p:txBody>
          <a:bodyPr/>
          <a:lstStyle/>
          <a:p>
            <a:r>
              <a:rPr lang="en-US" dirty="0"/>
              <a:t>The industry production consolidated around the 3.5-inch and 2.5 inch form factors; the larger form factors dying off while several smaller form factors were offered but achieved limited success, e.g. HP 1.3-inch </a:t>
            </a:r>
            <a:r>
              <a:rPr lang="en-US" dirty="0" err="1"/>
              <a:t>Kittyhawk</a:t>
            </a:r>
            <a:r>
              <a:rPr lang="en-US" dirty="0"/>
              <a:t>, IBM 1-inch Microdrive, etc..</a:t>
            </a:r>
            <a:endParaRPr lang="ru-RU" dirty="0"/>
          </a:p>
        </p:txBody>
      </p:sp>
      <p:pic>
        <p:nvPicPr>
          <p:cNvPr id="2050" name="Picture 2" descr="Ветеран IDE: Maxtor 7040A, 40 Мбайт (19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455" y="3396636"/>
            <a:ext cx="3502025" cy="3164183"/>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323522" y="4661444"/>
            <a:ext cx="1880643" cy="400110"/>
          </a:xfrm>
          <a:prstGeom prst="rect">
            <a:avLst/>
          </a:prstGeom>
        </p:spPr>
        <p:txBody>
          <a:bodyPr wrap="none">
            <a:spAutoFit/>
          </a:bodyPr>
          <a:lstStyle/>
          <a:p>
            <a:r>
              <a:rPr lang="en-US" sz="2000" dirty="0"/>
              <a:t>Maxtor 7040A</a:t>
            </a:r>
            <a:endParaRPr lang="ru-RU" sz="2000" dirty="0"/>
          </a:p>
        </p:txBody>
      </p:sp>
    </p:spTree>
    <p:extLst>
      <p:ext uri="{BB962C8B-B14F-4D97-AF65-F5344CB8AC3E}">
        <p14:creationId xmlns:p14="http://schemas.microsoft.com/office/powerpoint/2010/main" val="147869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2000 - present</a:t>
            </a:r>
            <a:endParaRPr lang="ru-RU" dirty="0"/>
          </a:p>
        </p:txBody>
      </p:sp>
      <p:sp>
        <p:nvSpPr>
          <p:cNvPr id="3" name="Объект 2"/>
          <p:cNvSpPr>
            <a:spLocks noGrp="1"/>
          </p:cNvSpPr>
          <p:nvPr>
            <p:ph idx="1"/>
          </p:nvPr>
        </p:nvSpPr>
        <p:spPr>
          <a:xfrm>
            <a:off x="1141413" y="2118359"/>
            <a:ext cx="9905998" cy="3124201"/>
          </a:xfrm>
        </p:spPr>
        <p:txBody>
          <a:bodyPr/>
          <a:lstStyle/>
          <a:p>
            <a:r>
              <a:rPr lang="en-US" dirty="0"/>
              <a:t>In 2001 the HDD industry experienced its first ever decline in units and revenue.</a:t>
            </a:r>
          </a:p>
          <a:p>
            <a:endParaRPr lang="en-US" dirty="0"/>
          </a:p>
          <a:p>
            <a:r>
              <a:rPr lang="en-US" dirty="0"/>
              <a:t>The number of industry participants decreased to 6 in 2009 and 3 in 2013.</a:t>
            </a:r>
          </a:p>
          <a:p>
            <a:endParaRPr lang="en-US" dirty="0"/>
          </a:p>
          <a:p>
            <a:r>
              <a:rPr lang="en-US" dirty="0"/>
              <a:t>Unit production peaked in 2010 at about 650 million units. Unit shipment has been in a slow decline since then, shipping about 276 million units in 2018 with a somewhat slower decline projected thereafter.[17]</a:t>
            </a:r>
            <a:endParaRPr lang="ru-RU" dirty="0"/>
          </a:p>
        </p:txBody>
      </p:sp>
    </p:spTree>
    <p:extLst>
      <p:ext uri="{BB962C8B-B14F-4D97-AF65-F5344CB8AC3E}">
        <p14:creationId xmlns:p14="http://schemas.microsoft.com/office/powerpoint/2010/main" val="3377453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TM03457485[[fn=Сетка]]</Template>
  <TotalTime>29</TotalTime>
  <Words>506</Words>
  <Application>Microsoft Office PowerPoint</Application>
  <PresentationFormat>Широкоэкранный</PresentationFormat>
  <Paragraphs>25</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Century Gothic</vt:lpstr>
      <vt:lpstr>Сетка</vt:lpstr>
      <vt:lpstr>Hard Disk drive evolution</vt:lpstr>
      <vt:lpstr>1950-1970s</vt:lpstr>
      <vt:lpstr>1950-1970s</vt:lpstr>
      <vt:lpstr>1950-1970s</vt:lpstr>
      <vt:lpstr>1980s, THE transition to the pc era</vt:lpstr>
      <vt:lpstr>1990s</vt:lpstr>
      <vt:lpstr>1990s</vt:lpstr>
      <vt:lpstr>2000 - present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hdd</dc:title>
  <dc:creator>Демон Декарта</dc:creator>
  <cp:lastModifiedBy>Демон Декарта</cp:lastModifiedBy>
  <cp:revision>4</cp:revision>
  <dcterms:created xsi:type="dcterms:W3CDTF">2019-12-21T13:50:59Z</dcterms:created>
  <dcterms:modified xsi:type="dcterms:W3CDTF">2019-12-23T12:53:15Z</dcterms:modified>
</cp:coreProperties>
</file>