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Лист1!$A$1</c:f>
              <c:strCache>
                <c:ptCount val="1"/>
                <c:pt idx="0">
                  <c:v>Год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Лист1!$B$1:$H$1</c:f>
              <c:numCache>
                <c:formatCode>General</c:formatCode>
                <c:ptCount val="7"/>
                <c:pt idx="0">
                  <c:v>1956</c:v>
                </c:pt>
                <c:pt idx="1">
                  <c:v>1961</c:v>
                </c:pt>
                <c:pt idx="2">
                  <c:v>1973</c:v>
                </c:pt>
                <c:pt idx="3">
                  <c:v>1980</c:v>
                </c:pt>
                <c:pt idx="4">
                  <c:v>1990</c:v>
                </c:pt>
                <c:pt idx="5">
                  <c:v>2000</c:v>
                </c:pt>
                <c:pt idx="6">
                  <c:v>2010</c:v>
                </c:pt>
              </c:numCache>
            </c:numRef>
          </c:cat>
          <c:val>
            <c:numRef>
              <c:f>Лист1!$B$2:$H$2</c:f>
              <c:numCache>
                <c:formatCode>General</c:formatCode>
                <c:ptCount val="7"/>
                <c:pt idx="0">
                  <c:v>5</c:v>
                </c:pt>
                <c:pt idx="1">
                  <c:v>28</c:v>
                </c:pt>
                <c:pt idx="2">
                  <c:v>40</c:v>
                </c:pt>
                <c:pt idx="3">
                  <c:v>60</c:v>
                </c:pt>
                <c:pt idx="4">
                  <c:v>3200</c:v>
                </c:pt>
                <c:pt idx="5">
                  <c:v>120000</c:v>
                </c:pt>
                <c:pt idx="6" formatCode="0.00E+00">
                  <c:v>2000000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6-46FD-82A1-A6B6D102D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912624"/>
        <c:axId val="141909712"/>
      </c:lineChart>
      <c:catAx>
        <c:axId val="14191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909712"/>
        <c:crosses val="autoZero"/>
        <c:auto val="1"/>
        <c:lblAlgn val="ctr"/>
        <c:lblOffset val="100"/>
        <c:noMultiLvlLbl val="0"/>
      </c:catAx>
      <c:valAx>
        <c:axId val="14190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Capacity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91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1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3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334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797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8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37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11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81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4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10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03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5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1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84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6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83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62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 disk DRIVE evolution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85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INTEL OPTANE </a:t>
            </a:r>
            <a:r>
              <a:rPr lang="en-US" dirty="0" smtClean="0"/>
              <a:t>905P(CURRENT TIME)</a:t>
            </a:r>
            <a:endParaRPr lang="ru-RU" dirty="0"/>
          </a:p>
        </p:txBody>
      </p:sp>
      <p:pic>
        <p:nvPicPr>
          <p:cNvPr id="8198" name="Picture 6" descr="Картинки по запросу Intel Optane 905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81"/>
            <a:ext cx="6462888" cy="36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774180" y="2705447"/>
            <a:ext cx="4701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Capacity: </a:t>
            </a:r>
            <a:r>
              <a:rPr lang="en-US" sz="2400" dirty="0" smtClean="0"/>
              <a:t>960GB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Price: ~$1300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rate: up to 2600 MB/s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6134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4253" y="0"/>
            <a:ext cx="9905998" cy="1905000"/>
          </a:xfrm>
        </p:spPr>
        <p:txBody>
          <a:bodyPr/>
          <a:lstStyle/>
          <a:p>
            <a:r>
              <a:rPr lang="en-US" dirty="0" smtClean="0"/>
              <a:t>Hard disk drive capacity increase over time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300301"/>
              </p:ext>
            </p:extLst>
          </p:nvPr>
        </p:nvGraphicFramePr>
        <p:xfrm>
          <a:off x="2112962" y="1554480"/>
          <a:ext cx="7688580" cy="461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38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932" y="1927860"/>
            <a:ext cx="10317479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Key characteristics of </a:t>
            </a:r>
            <a:r>
              <a:rPr lang="en-US" sz="2800" dirty="0" err="1" smtClean="0"/>
              <a:t>hdd</a:t>
            </a:r>
            <a:r>
              <a:rPr lang="en-US" sz="2800" dirty="0" smtClean="0"/>
              <a:t>, tending to upgrade through time: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apacity</a:t>
            </a:r>
          </a:p>
          <a:p>
            <a:r>
              <a:rPr lang="en-US" sz="2800" dirty="0" smtClean="0"/>
              <a:t>Data transfer and searching rate</a:t>
            </a:r>
          </a:p>
          <a:p>
            <a:r>
              <a:rPr lang="en-US" sz="2800" dirty="0" smtClean="0"/>
              <a:t>Price per capacity unit</a:t>
            </a:r>
          </a:p>
          <a:p>
            <a:r>
              <a:rPr lang="en-US" sz="2800" dirty="0" smtClean="0"/>
              <a:t>Physical size</a:t>
            </a:r>
          </a:p>
          <a:p>
            <a:r>
              <a:rPr lang="en-US" sz="2800" dirty="0" smtClean="0"/>
              <a:t>Form </a:t>
            </a:r>
            <a:r>
              <a:rPr lang="en-US" sz="2800" dirty="0" smtClean="0"/>
              <a:t>factor</a:t>
            </a:r>
          </a:p>
          <a:p>
            <a:r>
              <a:rPr lang="en-US" sz="2800" dirty="0" smtClean="0"/>
              <a:t>Interface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1233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IBM 305 RAMAC (1956)</a:t>
            </a:r>
            <a:endParaRPr lang="ru-RU" dirty="0"/>
          </a:p>
        </p:txBody>
      </p:sp>
      <p:pic>
        <p:nvPicPr>
          <p:cNvPr id="1026" name="Picture 2" descr="BRL61-IBM 305 RAMA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3" y="1677352"/>
            <a:ext cx="5736009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77422" y="2514600"/>
            <a:ext cx="5253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Capacity: 5MB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Consists of 50 24-inch-diameter</a:t>
            </a:r>
            <a:br>
              <a:rPr lang="en-US" sz="2400" dirty="0" smtClean="0"/>
            </a:br>
            <a:r>
              <a:rPr lang="en-US" sz="2400" dirty="0" smtClean="0"/>
              <a:t>disks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Price per megabyte &gt; $10000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3394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IBM 1301 disk storage </a:t>
            </a:r>
            <a:r>
              <a:rPr lang="en-US" dirty="0" smtClean="0"/>
              <a:t>unit(1961)</a:t>
            </a:r>
            <a:endParaRPr lang="ru-RU" dirty="0"/>
          </a:p>
        </p:txBody>
      </p:sp>
      <p:pic>
        <p:nvPicPr>
          <p:cNvPr id="2050" name="Picture 2" descr="Картинки по запросу ibm 1301 disk storage 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" y="1485900"/>
            <a:ext cx="5977128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96283" y="2318116"/>
            <a:ext cx="4839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Capacity: 28 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Disk rotation speed: 1800 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Price per megabyte: ~$4200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380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4272" y="0"/>
            <a:ext cx="10059987" cy="1905000"/>
          </a:xfrm>
        </p:spPr>
        <p:txBody>
          <a:bodyPr/>
          <a:lstStyle/>
          <a:p>
            <a:pPr algn="ctr"/>
            <a:r>
              <a:rPr lang="en-US" dirty="0"/>
              <a:t>IBM 3340 direct access storage </a:t>
            </a:r>
            <a:r>
              <a:rPr lang="en-US" dirty="0" smtClean="0"/>
              <a:t>facility(1973)</a:t>
            </a:r>
            <a:endParaRPr lang="ru-RU" dirty="0"/>
          </a:p>
        </p:txBody>
      </p:sp>
      <p:pic>
        <p:nvPicPr>
          <p:cNvPr id="3076" name="Picture 4" descr="Картинки по запросу IBM 3340 Direct Access Storage Fac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46" y="1744980"/>
            <a:ext cx="5516626" cy="447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454140" y="219009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Capacity: 7</a:t>
            </a:r>
            <a:r>
              <a:rPr lang="en-US" sz="2400" dirty="0" smtClean="0"/>
              <a:t>0 </a:t>
            </a:r>
            <a:r>
              <a:rPr lang="en-US" sz="2400" dirty="0"/>
              <a:t>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Access time: 25 </a:t>
            </a:r>
            <a:r>
              <a:rPr lang="en-US" sz="2400" dirty="0" err="1" smtClean="0"/>
              <a:t>ms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rate: 885 KB/s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Price per megabyte: ~$4200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516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10220007" cy="1905000"/>
          </a:xfrm>
        </p:spPr>
        <p:txBody>
          <a:bodyPr/>
          <a:lstStyle/>
          <a:p>
            <a:r>
              <a:rPr lang="en-US" dirty="0"/>
              <a:t>IBM 3380 Direct Access Storage </a:t>
            </a:r>
            <a:r>
              <a:rPr lang="en-US" dirty="0" smtClean="0"/>
              <a:t>Device(1980s)</a:t>
            </a:r>
            <a:endParaRPr lang="ru-RU" dirty="0"/>
          </a:p>
        </p:txBody>
      </p:sp>
      <p:pic>
        <p:nvPicPr>
          <p:cNvPr id="4098" name="Picture 2" descr="Картинки по запросу IBM 3380 Direct Access Storage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89310"/>
            <a:ext cx="6199505" cy="425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751320" y="1905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Capacity: </a:t>
            </a:r>
            <a:r>
              <a:rPr lang="en-US" sz="2400" dirty="0" smtClean="0"/>
              <a:t>2.52 GB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rate: 3MB/s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Price </a:t>
            </a:r>
            <a:r>
              <a:rPr lang="en-US" sz="2400" dirty="0"/>
              <a:t>per megabyte: ~$</a:t>
            </a:r>
            <a:r>
              <a:rPr lang="en-US" sz="2400" dirty="0" smtClean="0"/>
              <a:t>47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697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Toshiba </a:t>
            </a:r>
            <a:r>
              <a:rPr lang="en-US" dirty="0" err="1" smtClean="0"/>
              <a:t>Tanba</a:t>
            </a:r>
            <a:r>
              <a:rPr lang="en-US" dirty="0" smtClean="0"/>
              <a:t> </a:t>
            </a:r>
            <a:r>
              <a:rPr lang="en-US" dirty="0"/>
              <a:t>hard </a:t>
            </a:r>
            <a:r>
              <a:rPr lang="en-US" dirty="0" smtClean="0"/>
              <a:t>drive(1990s)</a:t>
            </a:r>
            <a:endParaRPr lang="ru-RU" dirty="0"/>
          </a:p>
        </p:txBody>
      </p:sp>
      <p:pic>
        <p:nvPicPr>
          <p:cNvPr id="5122" name="Picture 2" descr="Картинки по запросу Toshiba Tan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" y="1780222"/>
            <a:ext cx="5524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568440" y="27970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Personal user HDD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Capacity</a:t>
            </a:r>
            <a:r>
              <a:rPr lang="en-US" sz="2400" dirty="0"/>
              <a:t>: </a:t>
            </a:r>
            <a:r>
              <a:rPr lang="en-US" sz="2400" dirty="0" smtClean="0"/>
              <a:t>63 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Form factor: 2.5’’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0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2000s</a:t>
            </a:r>
            <a:endParaRPr lang="ru-RU" dirty="0"/>
          </a:p>
        </p:txBody>
      </p:sp>
      <p:pic>
        <p:nvPicPr>
          <p:cNvPr id="6146" name="Picture 2" descr="Картинки по запросу ibm 170 microdri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3219"/>
            <a:ext cx="402336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Картинки по запросу The Seagate Barracuda ATA 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41" y="1663219"/>
            <a:ext cx="2095499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3657" y="4896158"/>
            <a:ext cx="2416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MICRODIRVE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Capacity: 170mb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inch in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Price: ~$300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8232" y="4896158"/>
            <a:ext cx="319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Seagate Barracuda ATA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Capacity: 120GB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Price: $</a:t>
            </a:r>
            <a:r>
              <a:rPr lang="en-US" dirty="0" smtClean="0"/>
              <a:t>170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Interface: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 factor: 3.5’’</a:t>
            </a:r>
            <a:endParaRPr lang="en-US" dirty="0" smtClean="0"/>
          </a:p>
        </p:txBody>
      </p:sp>
      <p:pic>
        <p:nvPicPr>
          <p:cNvPr id="6150" name="Picture 6" descr="https://www.ixbt.com/storage/raptor/wd360g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15" y="1663219"/>
            <a:ext cx="3901964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19415" y="4896158"/>
            <a:ext cx="38795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Western Digital Raptor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Disk rotation speed: 10000 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Capacity: 37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rate: ~5 </a:t>
            </a:r>
            <a:r>
              <a:rPr lang="en-US" dirty="0" err="1" smtClean="0"/>
              <a:t>ms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Price: ~$</a:t>
            </a:r>
            <a:r>
              <a:rPr lang="en-US" dirty="0" smtClean="0"/>
              <a:t>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 factor: 3.5’’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090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Solid state drives(2010s)</a:t>
            </a:r>
            <a:endParaRPr lang="ru-RU" dirty="0"/>
          </a:p>
        </p:txBody>
      </p:sp>
      <p:pic>
        <p:nvPicPr>
          <p:cNvPr id="7170" name="Picture 2" descr="Картинки по запросу Samsung 2006 s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" y="1905000"/>
            <a:ext cx="6089968" cy="45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865620" y="2569309"/>
            <a:ext cx="4701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Capacity: </a:t>
            </a:r>
            <a:r>
              <a:rPr lang="en-US" sz="2400" dirty="0" smtClean="0"/>
              <a:t>32 GB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Price: ~$530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rate increase &gt;30</a:t>
            </a:r>
            <a:r>
              <a:rPr lang="en-US" sz="2400" dirty="0" smtClean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Form factor: 2.5’’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29790" y="1443335"/>
            <a:ext cx="327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Samsung Flash SSD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95289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128</TotalTime>
  <Words>247</Words>
  <Application>Microsoft Office PowerPoint</Application>
  <PresentationFormat>Широкоэкранный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Сетка</vt:lpstr>
      <vt:lpstr>Hard disk DRIVE evolution</vt:lpstr>
      <vt:lpstr>INTRODUCTION</vt:lpstr>
      <vt:lpstr>IBM 305 RAMAC (1956)</vt:lpstr>
      <vt:lpstr>IBM 1301 disk storage unit(1961)</vt:lpstr>
      <vt:lpstr>IBM 3340 direct access storage facility(1973)</vt:lpstr>
      <vt:lpstr>IBM 3380 Direct Access Storage Device(1980s)</vt:lpstr>
      <vt:lpstr>Toshiba Tanba hard drive(1990s)</vt:lpstr>
      <vt:lpstr>2000s</vt:lpstr>
      <vt:lpstr>Solid state drives(2010s)</vt:lpstr>
      <vt:lpstr>INTEL OPTANE 905P(CURRENT TIME)</vt:lpstr>
      <vt:lpstr>Hard disk drive capacity increase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disk evolution</dc:title>
  <dc:creator>Демон Декарта</dc:creator>
  <cp:lastModifiedBy>Демон Декарта</cp:lastModifiedBy>
  <cp:revision>11</cp:revision>
  <dcterms:created xsi:type="dcterms:W3CDTF">2019-12-21T14:07:44Z</dcterms:created>
  <dcterms:modified xsi:type="dcterms:W3CDTF">2019-12-23T13:14:03Z</dcterms:modified>
</cp:coreProperties>
</file>