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5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7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2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6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6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5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B9B8CD-E4C4-4A3C-8672-9E4ABD678753}" type="datetimeFigureOut">
              <a:rPr lang="ru-RU" smtClean="0"/>
              <a:t>20.12.2019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97BEBE-5EBB-481D-8866-A3FC08FAF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B%D0%B3%D0%B5%D0%B1%D1%80%D0%B0%D0%B8%D1%87%D0%B5%D1%81%D0%BA%D0%BE%D0%B5_%D1%83%D1%80%D0%B0%D0%B2%D0%BD%D0%B5%D0%BD%D0%B8%D0%B5" TargetMode="External"/><Relationship Id="rId2" Type="http://schemas.openxmlformats.org/officeDocument/2006/relationships/hyperlink" Target="https://ru.wikipedia.org/wiki/%D0%AD%D0%BB%D0%B5%D0%BC%D0%B5%D0%BD%D1%82%D0%B0%D1%80%D0%BD%D1%8B%D0%B5_%D1%84%D1%83%D0%BD%D0%BA%D1%86%D0%B8%D0%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0%D1%82%D0%B5%D0%BC%D0%B0%D1%82%D0%B8%D0%BA%D0%B0" TargetMode="External"/><Relationship Id="rId2" Type="http://schemas.openxmlformats.org/officeDocument/2006/relationships/hyperlink" Target="https://ru.wikipedia.org/wiki/%D0%90%D0%B1%D1%81%D1%82%D1%80%D0%B0%D0%BA%D1%82%D0%BD%D1%8B%D0%B9_%D0%BE%D0%B1%D1%8A%D0%B5%D0%BA%D1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D%D0%B5%D0%BF%D1%80%D0%BE%D1%82%D0%B8%D0%B2%D0%BE%D1%80%D0%B5%D1%87%D0%B8%D0%B2%D0%BE%D1%81%D1%82%D1%8C" TargetMode="External"/><Relationship Id="rId4" Type="http://schemas.openxmlformats.org/officeDocument/2006/relationships/hyperlink" Target="https://ru.wikipedia.org/wiki/%D0%A4%D0%B8%D0%BB%D0%BE%D1%81%D0%BE%D1%84%D0%B8%D1%8F_%D0%BC%D0%B0%D1%82%D0%B5%D0%BC%D0%B0%D1%82%D0%B8%D0%BA%D0%B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2135" y="2076873"/>
            <a:ext cx="8825658" cy="2677648"/>
          </a:xfrm>
        </p:spPr>
        <p:txBody>
          <a:bodyPr/>
          <a:lstStyle/>
          <a:p>
            <a:pPr algn="ctr"/>
            <a:r>
              <a:rPr lang="ru-RU" dirty="0"/>
              <a:t>Математические объекты и их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8218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вещественных чисел в </a:t>
            </a:r>
            <a:r>
              <a:rPr lang="en-US" dirty="0" smtClean="0"/>
              <a:t>Python 3.7.4.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34" y="2757170"/>
            <a:ext cx="4693126" cy="1014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534" y="4023360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 данных </a:t>
            </a:r>
            <a:r>
              <a:rPr lang="en-US" dirty="0" smtClean="0"/>
              <a:t>float, </a:t>
            </a:r>
            <a:r>
              <a:rPr lang="ru-RU" sz="2000" dirty="0" smtClean="0"/>
              <a:t>значение</a:t>
            </a:r>
            <a:r>
              <a:rPr lang="ru-RU" dirty="0" smtClean="0"/>
              <a:t> 18.888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2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вещественных чисел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2311817"/>
            <a:ext cx="5870258" cy="4386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9381" y="2537460"/>
            <a:ext cx="56557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 числа в </a:t>
            </a:r>
            <a:r>
              <a:rPr lang="en-US" dirty="0" smtClean="0"/>
              <a:t>Excel </a:t>
            </a:r>
            <a:r>
              <a:rPr lang="ru-RU" dirty="0" smtClean="0"/>
              <a:t>хранятся с</a:t>
            </a:r>
            <a:br>
              <a:rPr lang="ru-RU" dirty="0" smtClean="0"/>
            </a:br>
            <a:r>
              <a:rPr lang="ru-RU" dirty="0" smtClean="0"/>
              <a:t>использованием 8 байт, диапазон значений</a:t>
            </a:r>
            <a:br>
              <a:rPr lang="ru-RU" dirty="0" smtClean="0"/>
            </a:br>
            <a:r>
              <a:rPr lang="ru-RU" dirty="0" smtClean="0"/>
              <a:t>отрицательных чисел составляет от </a:t>
            </a:r>
            <a:r>
              <a:rPr lang="en-US" dirty="0"/>
              <a:t>-1,79E +</a:t>
            </a:r>
            <a:r>
              <a:rPr lang="en-US" dirty="0" smtClean="0"/>
              <a:t>308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до </a:t>
            </a:r>
            <a:r>
              <a:rPr lang="en-US" dirty="0" smtClean="0"/>
              <a:t>-2,23E</a:t>
            </a:r>
            <a:r>
              <a:rPr lang="en-US" dirty="0"/>
              <a:t> -</a:t>
            </a:r>
            <a:r>
              <a:rPr lang="en-US" dirty="0" smtClean="0"/>
              <a:t>308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Диапазон положительных чисел </a:t>
            </a:r>
          </a:p>
          <a:p>
            <a:r>
              <a:rPr lang="ru-RU" dirty="0" smtClean="0"/>
              <a:t>от </a:t>
            </a:r>
            <a:r>
              <a:rPr lang="ru-RU" dirty="0"/>
              <a:t>2.23E -308 до 1.79E + 308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/>
              <a:t>При этом количество значащих </a:t>
            </a:r>
            <a:r>
              <a:rPr lang="ru-RU" dirty="0" smtClean="0"/>
              <a:t>цифр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ограничено 15 знаками после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27505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алгебраических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66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Алгебраические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034" y="2534920"/>
            <a:ext cx="10915126" cy="3416300"/>
          </a:xfrm>
        </p:spPr>
        <p:txBody>
          <a:bodyPr/>
          <a:lstStyle/>
          <a:p>
            <a:r>
              <a:rPr lang="ru-RU" b="1" dirty="0"/>
              <a:t>Алгебраическая функция</a:t>
            </a:r>
            <a:r>
              <a:rPr lang="ru-RU" dirty="0"/>
              <a:t> — </a:t>
            </a:r>
            <a:r>
              <a:rPr lang="ru-RU" dirty="0">
                <a:hlinkClick r:id="rId2" tooltip="Элементарные функции"/>
              </a:rPr>
              <a:t>элементарная функция</a:t>
            </a:r>
            <a:r>
              <a:rPr lang="ru-RU" dirty="0"/>
              <a:t>, которая в окрестности каждой точки области определения может быть неявно задана с помощью </a:t>
            </a:r>
            <a:r>
              <a:rPr lang="ru-RU" dirty="0">
                <a:hlinkClick r:id="rId3" tooltip="Алгебраическое уравнение"/>
              </a:rPr>
              <a:t>алгебраического уравнения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компьютерной алгебре </a:t>
            </a:r>
            <a:r>
              <a:rPr lang="ru-RU" dirty="0" smtClean="0"/>
              <a:t>алгебраической </a:t>
            </a:r>
            <a:r>
              <a:rPr lang="ru-RU" dirty="0"/>
              <a:t>называется функция, являющаяся решением уравнения: G ( x ) = 0 где G ( x ) – порождающий полином от одной переменной с коэффициентами – полиномами от нескольких переменных с целыми коэффициентами.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19535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Алгебраические функции в </a:t>
            </a:r>
            <a:r>
              <a:rPr lang="en-US" dirty="0" smtClean="0"/>
              <a:t>Maxima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34" y="2500947"/>
            <a:ext cx="5074126" cy="38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0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Алгебраические функции в </a:t>
            </a:r>
            <a:r>
              <a:rPr lang="en-US" dirty="0" smtClean="0"/>
              <a:t>Python 3.7.4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61" y="2783840"/>
            <a:ext cx="4315866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Алгебраические функции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" y="2286952"/>
            <a:ext cx="5952003" cy="43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5015" y="1345353"/>
            <a:ext cx="8825658" cy="2677648"/>
          </a:xfrm>
        </p:spPr>
        <p:txBody>
          <a:bodyPr/>
          <a:lstStyle/>
          <a:p>
            <a:pPr algn="ctr"/>
            <a:r>
              <a:rPr lang="ru-RU" dirty="0" smtClean="0"/>
              <a:t>Представление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5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Матрицы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74" y="2420620"/>
            <a:ext cx="11212306" cy="4277360"/>
          </a:xfrm>
        </p:spPr>
        <p:txBody>
          <a:bodyPr/>
          <a:lstStyle/>
          <a:p>
            <a:r>
              <a:rPr lang="ru-RU" dirty="0"/>
              <a:t>Матрицей размера </a:t>
            </a:r>
            <a:r>
              <a:rPr lang="ru-RU" i="1" dirty="0"/>
              <a:t>m</a:t>
            </a:r>
            <a:r>
              <a:rPr lang="ru-RU" dirty="0"/>
              <a:t> x </a:t>
            </a:r>
            <a:r>
              <a:rPr lang="ru-RU" i="1" dirty="0"/>
              <a:t>n</a:t>
            </a:r>
            <a:r>
              <a:rPr lang="ru-RU" dirty="0"/>
              <a:t> (читается </a:t>
            </a:r>
            <a:r>
              <a:rPr lang="ru-RU" i="1" dirty="0"/>
              <a:t>m </a:t>
            </a:r>
            <a:r>
              <a:rPr lang="ru-RU" dirty="0"/>
              <a:t>на </a:t>
            </a:r>
            <a:r>
              <a:rPr lang="ru-RU" i="1" dirty="0"/>
              <a:t>n</a:t>
            </a:r>
            <a:r>
              <a:rPr lang="ru-RU" dirty="0"/>
              <a:t>) называется прямоугольная таблица чисел, содержащая </a:t>
            </a:r>
            <a:r>
              <a:rPr lang="ru-RU" i="1" dirty="0"/>
              <a:t>m</a:t>
            </a:r>
            <a:r>
              <a:rPr lang="ru-RU" dirty="0"/>
              <a:t> строк и </a:t>
            </a:r>
            <a:r>
              <a:rPr lang="ru-RU" i="1" dirty="0"/>
              <a:t>n</a:t>
            </a:r>
            <a:r>
              <a:rPr lang="ru-RU" dirty="0"/>
              <a:t> столбцов.</a:t>
            </a:r>
          </a:p>
          <a:p>
            <a:pPr marL="0" indent="0">
              <a:buNone/>
            </a:pPr>
            <a:r>
              <a:rPr lang="ru-RU" dirty="0" smtClean="0"/>
              <a:t>	Числа</a:t>
            </a:r>
            <a:r>
              <a:rPr lang="ru-RU" dirty="0"/>
              <a:t>, составляющие матрицу, называются элементами матрицы.</a:t>
            </a:r>
          </a:p>
          <a:p>
            <a:pPr marL="0" indent="0">
              <a:buNone/>
            </a:pPr>
            <a:r>
              <a:rPr lang="ru-RU" dirty="0" smtClean="0"/>
              <a:t>	Матрицы </a:t>
            </a:r>
            <a:r>
              <a:rPr lang="ru-RU" dirty="0"/>
              <a:t>обозначаются прописными (заглавными) буквами латинского алфавита, </a:t>
            </a:r>
            <a:r>
              <a:rPr lang="ru-RU" dirty="0" smtClean="0"/>
              <a:t>	например</a:t>
            </a:r>
            <a:r>
              <a:rPr lang="ru-RU" dirty="0"/>
              <a:t>, A, B, C,….</a:t>
            </a:r>
          </a:p>
          <a:p>
            <a:pPr marL="0" indent="0">
              <a:buNone/>
            </a:pPr>
            <a:r>
              <a:rPr lang="ru-RU" dirty="0" smtClean="0"/>
              <a:t>	Для </a:t>
            </a:r>
            <a:r>
              <a:rPr lang="ru-RU" dirty="0"/>
              <a:t>обозначения элементов матрицы используются строчные буквы с двойным индексом, </a:t>
            </a:r>
            <a:r>
              <a:rPr lang="ru-RU" dirty="0" smtClean="0"/>
              <a:t>	например</a:t>
            </a:r>
            <a:r>
              <a:rPr lang="ru-RU" dirty="0"/>
              <a:t>: </a:t>
            </a:r>
            <a:r>
              <a:rPr lang="ru-RU" i="1" dirty="0" err="1"/>
              <a:t>a</a:t>
            </a:r>
            <a:r>
              <a:rPr lang="ru-RU" i="1" baseline="-25000" dirty="0" err="1"/>
              <a:t>ij</a:t>
            </a:r>
            <a:r>
              <a:rPr lang="ru-RU" baseline="-25000" dirty="0"/>
              <a:t>, </a:t>
            </a:r>
            <a:r>
              <a:rPr lang="ru-RU" dirty="0"/>
              <a:t>где </a:t>
            </a:r>
            <a:r>
              <a:rPr lang="ru-RU" i="1" dirty="0"/>
              <a:t>i</a:t>
            </a:r>
            <a:r>
              <a:rPr lang="ru-RU" dirty="0"/>
              <a:t> - номер строки, </a:t>
            </a:r>
            <a:r>
              <a:rPr lang="ru-RU" i="1" dirty="0"/>
              <a:t>j</a:t>
            </a:r>
            <a:r>
              <a:rPr lang="ru-RU" dirty="0"/>
              <a:t> - номер столбца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компьютерной алгебре различают две формы представления матриц:</a:t>
            </a:r>
          </a:p>
          <a:p>
            <a:pPr lvl="1"/>
            <a:r>
              <a:rPr lang="ru-RU" dirty="0" smtClean="0"/>
              <a:t>Двумерный массив</a:t>
            </a:r>
          </a:p>
          <a:p>
            <a:pPr lvl="1"/>
            <a:r>
              <a:rPr lang="ru-RU" dirty="0" smtClean="0"/>
              <a:t>Список списков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73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Матрицы в </a:t>
            </a:r>
            <a:r>
              <a:rPr lang="en-US" dirty="0" smtClean="0"/>
              <a:t>Maxima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" y="2322194"/>
            <a:ext cx="7822754" cy="41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7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err="1"/>
              <a:t>Математи́ческий</a:t>
            </a:r>
            <a:r>
              <a:rPr lang="ru-RU" sz="2000" b="1" dirty="0"/>
              <a:t> </a:t>
            </a:r>
            <a:r>
              <a:rPr lang="ru-RU" sz="2000" b="1" dirty="0" err="1"/>
              <a:t>объе́кт</a:t>
            </a:r>
            <a:r>
              <a:rPr lang="ru-RU" sz="2000" dirty="0"/>
              <a:t> — </a:t>
            </a:r>
            <a:r>
              <a:rPr lang="ru-RU" sz="2000" dirty="0">
                <a:hlinkClick r:id="rId2" tooltip="Абстрактный объект"/>
              </a:rPr>
              <a:t>абстрактный объект</a:t>
            </a:r>
            <a:r>
              <a:rPr lang="ru-RU" sz="2000" dirty="0"/>
              <a:t>, определяемый и изучаемый в </a:t>
            </a:r>
            <a:r>
              <a:rPr lang="ru-RU" sz="2000" dirty="0">
                <a:hlinkClick r:id="rId3" tooltip="Математика"/>
              </a:rPr>
              <a:t>математике</a:t>
            </a:r>
            <a:r>
              <a:rPr lang="ru-RU" sz="2000" dirty="0"/>
              <a:t> (или в </a:t>
            </a:r>
            <a:r>
              <a:rPr lang="ru-RU" sz="2000" dirty="0">
                <a:hlinkClick r:id="rId4" tooltip="Философия математики"/>
              </a:rPr>
              <a:t>философии математики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В </a:t>
            </a:r>
            <a:r>
              <a:rPr lang="ru-RU" sz="2000" dirty="0"/>
              <a:t>современной математике приняты следующие соглашения:</a:t>
            </a:r>
          </a:p>
          <a:p>
            <a:pPr lvl="1"/>
            <a:r>
              <a:rPr lang="ru-RU" sz="2000" dirty="0"/>
              <a:t>При определении объекта задаются его название и перечень свойств (обычно в виде списка аксиом).</a:t>
            </a:r>
          </a:p>
          <a:p>
            <a:pPr lvl="1"/>
            <a:r>
              <a:rPr lang="ru-RU" sz="2000" dirty="0"/>
              <a:t>Любой математический объект, свойства которого </a:t>
            </a:r>
            <a:r>
              <a:rPr lang="ru-RU" sz="2000" dirty="0">
                <a:hlinkClick r:id="rId5" tooltip="Непротиворечивость"/>
              </a:rPr>
              <a:t>непротиворечивы</a:t>
            </a:r>
            <a:r>
              <a:rPr lang="ru-RU" sz="2000" dirty="0"/>
              <a:t>, считается допустимым и существующим.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86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Матрицы в </a:t>
            </a:r>
            <a:r>
              <a:rPr lang="en-US" dirty="0" smtClean="0"/>
              <a:t>Python 3.7.4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" y="2470784"/>
            <a:ext cx="7935039" cy="38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Матрицы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4" y="2430779"/>
            <a:ext cx="7785736" cy="41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1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12155" y="1413933"/>
            <a:ext cx="8825658" cy="2677648"/>
          </a:xfrm>
        </p:spPr>
        <p:txBody>
          <a:bodyPr/>
          <a:lstStyle/>
          <a:p>
            <a:pPr algn="ctr"/>
            <a:r>
              <a:rPr lang="ru-RU" dirty="0" smtClean="0"/>
              <a:t>Представление числовых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5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Целые 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474" y="2397760"/>
            <a:ext cx="10800826" cy="4460240"/>
          </a:xfrm>
        </p:spPr>
        <p:txBody>
          <a:bodyPr>
            <a:normAutofit/>
          </a:bodyPr>
          <a:lstStyle/>
          <a:p>
            <a:r>
              <a:rPr lang="ru-RU" sz="2000" b="1" dirty="0"/>
              <a:t>Целые числа</a:t>
            </a:r>
            <a:r>
              <a:rPr lang="ru-RU" sz="2000" dirty="0"/>
              <a:t> – это натуральные числа, число нуль, а также числа, противоположные натуральным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В компьютерной алгебре возможны </a:t>
            </a:r>
            <a:r>
              <a:rPr lang="ru-RU" sz="2000" dirty="0"/>
              <a:t>различные способы представлений целых чисел: </a:t>
            </a:r>
            <a:endParaRPr lang="ru-RU" sz="2000" dirty="0" smtClean="0"/>
          </a:p>
          <a:p>
            <a:r>
              <a:rPr lang="ru-RU" sz="2000" dirty="0" smtClean="0"/>
              <a:t>ограниченной </a:t>
            </a:r>
            <a:r>
              <a:rPr lang="ru-RU" sz="2000" dirty="0"/>
              <a:t>точности, когда количество </a:t>
            </a:r>
            <a:r>
              <a:rPr lang="ru-RU" sz="2000" dirty="0" smtClean="0"/>
              <a:t>цифр в целом </a:t>
            </a:r>
            <a:r>
              <a:rPr lang="ru-RU" sz="2000" dirty="0"/>
              <a:t>числе задано. К таковым относятся все стандартные арифметики в языках программирования. </a:t>
            </a:r>
            <a:endParaRPr lang="ru-RU" sz="2000" dirty="0" smtClean="0"/>
          </a:p>
          <a:p>
            <a:r>
              <a:rPr lang="ru-RU" sz="2000" dirty="0" smtClean="0"/>
              <a:t>Произвольно </a:t>
            </a:r>
            <a:r>
              <a:rPr lang="ru-RU" sz="2000" dirty="0"/>
              <a:t>заданной точности, когда количество цифр в заданном числе можно менять, но только один раз – задавать перед вычислениями. </a:t>
            </a:r>
            <a:endParaRPr lang="ru-RU" sz="2000" dirty="0" smtClean="0"/>
          </a:p>
          <a:p>
            <a:r>
              <a:rPr lang="ru-RU" sz="2000" dirty="0" smtClean="0"/>
              <a:t>Неограниченной </a:t>
            </a:r>
            <a:r>
              <a:rPr lang="ru-RU" sz="2000" dirty="0"/>
              <a:t>точности, когда количество цифр в числе не ограничивается никаким наперёд заданным числом, кроме ограничений, связанных с размером памяти машины. </a:t>
            </a:r>
          </a:p>
        </p:txBody>
      </p:sp>
    </p:spTree>
    <p:extLst>
      <p:ext uri="{BB962C8B-B14F-4D97-AF65-F5344CB8AC3E}">
        <p14:creationId xmlns:p14="http://schemas.microsoft.com/office/powerpoint/2010/main" val="38710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целых чисел в </a:t>
            </a:r>
            <a:r>
              <a:rPr lang="en-US" dirty="0" smtClean="0"/>
              <a:t>Maxima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237740"/>
            <a:ext cx="8665385" cy="39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целых чисел в </a:t>
            </a:r>
            <a:r>
              <a:rPr lang="en-US" dirty="0" smtClean="0"/>
              <a:t>Python 3.7.4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69" y="2724784"/>
            <a:ext cx="4650118" cy="1024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869" y="4000500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Тип данных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ru-RU" sz="2000" dirty="0" smtClean="0"/>
              <a:t>значение 71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9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целых чисел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88" y="2355517"/>
            <a:ext cx="5771272" cy="4342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2740" y="2966017"/>
            <a:ext cx="5509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dirty="0" smtClean="0"/>
              <a:t>Excel </a:t>
            </a:r>
            <a:r>
              <a:rPr lang="ru-RU" dirty="0" smtClean="0"/>
              <a:t>не разделяет числа на вещественные и целые в явном виде, однако хоть типизация и скрыта от глаз пользователя, она существует.</a:t>
            </a:r>
          </a:p>
          <a:p>
            <a:r>
              <a:rPr lang="ru-RU" dirty="0" smtClean="0"/>
              <a:t>	Целые числа в </a:t>
            </a:r>
            <a:r>
              <a:rPr lang="en-US" dirty="0" smtClean="0"/>
              <a:t>Excel - </a:t>
            </a:r>
            <a:r>
              <a:rPr lang="ru-RU" dirty="0"/>
              <a:t>Числа без десятичных </a:t>
            </a:r>
            <a:r>
              <a:rPr lang="ru-RU" dirty="0" smtClean="0"/>
              <a:t>разрядов, для хранения используют 8 байт. </a:t>
            </a:r>
            <a:r>
              <a:rPr lang="ru-RU" dirty="0"/>
              <a:t>Целые числа могут быть положительными или отрицательными, но не могут содержать дробную часть в диапазоне -9,223,372,036,854,775,808 (-2^63) и 9,223,372,036,854,775,807 (2^63-1).</a:t>
            </a:r>
          </a:p>
        </p:txBody>
      </p:sp>
    </p:spTree>
    <p:extLst>
      <p:ext uri="{BB962C8B-B14F-4D97-AF65-F5344CB8AC3E}">
        <p14:creationId xmlns:p14="http://schemas.microsoft.com/office/powerpoint/2010/main" val="2098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вещественных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714" y="2534920"/>
            <a:ext cx="11280886" cy="4071620"/>
          </a:xfrm>
        </p:spPr>
        <p:txBody>
          <a:bodyPr>
            <a:normAutofit/>
          </a:bodyPr>
          <a:lstStyle/>
          <a:p>
            <a:r>
              <a:rPr lang="ru-RU" dirty="0"/>
              <a:t>Вещественные или действительные числа — это вместе взятые множества рациональных и иррациональных чисел. Такое число может быть интуитивно представлено как отношение двух величин одной размерности, или описывающие положение точек на прямой. Множество вещественных чисел обозначается R и часто называется вещественной или числовой прямой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Возможны два способа представления вещественных чисел произвольной точности:</a:t>
            </a:r>
          </a:p>
          <a:p>
            <a:r>
              <a:rPr lang="ru-RU" dirty="0"/>
              <a:t>отношение числителя и знаменателя (оба - числа произвольной точности) (более точно, в виде записи, хранящей ссылку на список – числитель и ссылку на список – знаменатель). </a:t>
            </a:r>
            <a:endParaRPr lang="ru-RU" dirty="0" smtClean="0"/>
          </a:p>
          <a:p>
            <a:r>
              <a:rPr lang="ru-RU" dirty="0"/>
              <a:t>Так же, как в (1), но выполнив дополнительные условия : (а) числитель и знаменатель числа должны быть сокращены на наибольший общий делитель (НОД); (б) знаменатель должен быть положительным числом.</a:t>
            </a:r>
          </a:p>
        </p:txBody>
      </p:sp>
    </p:spTree>
    <p:extLst>
      <p:ext uri="{BB962C8B-B14F-4D97-AF65-F5344CB8AC3E}">
        <p14:creationId xmlns:p14="http://schemas.microsoft.com/office/powerpoint/2010/main" val="59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вещественных чисел в </a:t>
            </a:r>
            <a:r>
              <a:rPr lang="en-US" dirty="0" smtClean="0"/>
              <a:t>Maxima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476" y="2326818"/>
            <a:ext cx="6170367" cy="43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151</Words>
  <Application>Microsoft Office PowerPoint</Application>
  <PresentationFormat>Широкоэкранный</PresentationFormat>
  <Paragraphs>54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Совет директоров</vt:lpstr>
      <vt:lpstr>Математические объекты и их представления</vt:lpstr>
      <vt:lpstr>Определение</vt:lpstr>
      <vt:lpstr>Представление числовых объектов</vt:lpstr>
      <vt:lpstr>Целые числа</vt:lpstr>
      <vt:lpstr>Представление целых чисел в Maxima</vt:lpstr>
      <vt:lpstr>Представление целых чисел в Python 3.7.4</vt:lpstr>
      <vt:lpstr>Представление целых чисел в Excel</vt:lpstr>
      <vt:lpstr>Представление вещественных чисел</vt:lpstr>
      <vt:lpstr>Представление вещественных чисел в Maxima</vt:lpstr>
      <vt:lpstr>Представление вещественных чисел в Python 3.7.4.</vt:lpstr>
      <vt:lpstr>Представление вещественных чисел в Excel</vt:lpstr>
      <vt:lpstr>Представление алгебраических функций</vt:lpstr>
      <vt:lpstr>Алгебраические функции</vt:lpstr>
      <vt:lpstr>Алгебраические функции в Maxima</vt:lpstr>
      <vt:lpstr>Алгебраические функции в Python 3.7.4</vt:lpstr>
      <vt:lpstr>Алгебраические функции в Excel</vt:lpstr>
      <vt:lpstr>Представление матриц</vt:lpstr>
      <vt:lpstr>Матрицы</vt:lpstr>
      <vt:lpstr>Матрицы в Maxima</vt:lpstr>
      <vt:lpstr>Матрицы в Python 3.7.4</vt:lpstr>
      <vt:lpstr>Матрицы в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Демон Декарта</dc:creator>
  <cp:lastModifiedBy>Демон Декарта</cp:lastModifiedBy>
  <cp:revision>8</cp:revision>
  <dcterms:created xsi:type="dcterms:W3CDTF">2019-12-20T16:41:49Z</dcterms:created>
  <dcterms:modified xsi:type="dcterms:W3CDTF">2019-12-20T17:48:50Z</dcterms:modified>
</cp:coreProperties>
</file>