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57" r:id="rId4"/>
    <p:sldId id="283" r:id="rId5"/>
    <p:sldId id="284" r:id="rId6"/>
    <p:sldId id="285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7" r:id="rId18"/>
    <p:sldId id="288" r:id="rId19"/>
    <p:sldId id="271" r:id="rId20"/>
    <p:sldId id="272" r:id="rId21"/>
    <p:sldId id="273" r:id="rId22"/>
    <p:sldId id="274" r:id="rId23"/>
    <p:sldId id="275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BEF45-8451-48C6-8BF9-81D4F16F7AF3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AC055-07CA-4CFD-8A9B-F4F2E2A9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AC055-07CA-4CFD-8A9B-F4F2E2A929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90512" y="2546413"/>
            <a:ext cx="437667" cy="474662"/>
          </a:xfrm>
          <a:custGeom>
            <a:avLst/>
            <a:gdLst>
              <a:gd name="connsiteX0" fmla="*/ 0 w 437667"/>
              <a:gd name="connsiteY0" fmla="*/ 474662 h 474662"/>
              <a:gd name="connsiteX1" fmla="*/ 437667 w 437667"/>
              <a:gd name="connsiteY1" fmla="*/ 474662 h 474662"/>
              <a:gd name="connsiteX2" fmla="*/ 437667 w 437667"/>
              <a:gd name="connsiteY2" fmla="*/ 0 h 474662"/>
              <a:gd name="connsiteX3" fmla="*/ 0 w 437667"/>
              <a:gd name="connsiteY3" fmla="*/ 0 h 474662"/>
              <a:gd name="connsiteX4" fmla="*/ 0 w 437667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667" h="474662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4337" y="2968688"/>
            <a:ext cx="421817" cy="474662"/>
          </a:xfrm>
          <a:custGeom>
            <a:avLst/>
            <a:gdLst>
              <a:gd name="connsiteX0" fmla="*/ 0 w 421817"/>
              <a:gd name="connsiteY0" fmla="*/ 474662 h 474662"/>
              <a:gd name="connsiteX1" fmla="*/ 421817 w 421817"/>
              <a:gd name="connsiteY1" fmla="*/ 474662 h 474662"/>
              <a:gd name="connsiteX2" fmla="*/ 421817 w 421817"/>
              <a:gd name="connsiteY2" fmla="*/ 0 h 474662"/>
              <a:gd name="connsiteX3" fmla="*/ 0 w 421817"/>
              <a:gd name="connsiteY3" fmla="*/ 0 h 474662"/>
              <a:gd name="connsiteX4" fmla="*/ 0 w 421817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1817" h="474662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5000" y="24384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90800"/>
            <a:ext cx="9017000" cy="914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3746500" y="1828800"/>
            <a:ext cx="2269852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4400"/>
              </a:lnSpc>
              <a:tabLst/>
            </a:pPr>
            <a:r>
              <a:rPr lang="en-US" altLang="zh-CN" sz="4429" dirty="0" smtClean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机器学习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67000" y="2413000"/>
            <a:ext cx="455733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(Machine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76600" y="3465160"/>
            <a:ext cx="3385542" cy="6511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5300"/>
              </a:lnSpc>
              <a:tabLst/>
            </a:pPr>
            <a:r>
              <a:rPr lang="zh-CN" altLang="en-US" sz="4400" dirty="0" smtClean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itchFamily="18" charset="0"/>
              </a:rPr>
              <a:t>王石平  博士</a:t>
            </a:r>
            <a:endParaRPr lang="en-US" altLang="zh-CN" sz="4400" dirty="0" smtClean="0">
              <a:solidFill>
                <a:srgbClr val="333399"/>
              </a:solidFill>
              <a:latin typeface="隶书" panose="02010509060101010101" pitchFamily="49" charset="-122"/>
              <a:ea typeface="隶书" panose="02010509060101010101" pitchFamily="49" charset="-122"/>
              <a:cs typeface="Tahom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572500" cy="914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939800"/>
            <a:ext cx="344600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Learning Task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8050" y="1981200"/>
            <a:ext cx="7562850" cy="51244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p"/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有监督学习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Supervised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Learning</a:t>
            </a:r>
          </a:p>
          <a:p>
            <a:pPr marL="800100" lvl="1" indent="-342900">
              <a:lnSpc>
                <a:spcPts val="2900"/>
              </a:lnSpc>
              <a:buFont typeface="Wingdings" panose="05000000000000000000" pitchFamily="2" charset="2"/>
              <a:buChar char="ü"/>
            </a:pPr>
            <a:r>
              <a:rPr lang="en-US" altLang="zh-CN" sz="24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4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分类</a:t>
            </a:r>
            <a:r>
              <a:rPr lang="en-US" altLang="zh-CN" sz="24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Classification</a:t>
            </a:r>
          </a:p>
          <a:p>
            <a:pPr marL="800100" lvl="1" indent="-342900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回归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Regression</a:t>
            </a:r>
          </a:p>
          <a:p>
            <a:pPr marL="800100" lvl="1" indent="-342900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降维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Dimensionality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Reduction</a:t>
            </a:r>
            <a:endParaRPr lang="en-US" altLang="zh-CN" sz="2402" dirty="0" smtClean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p"/>
              <a:tabLst/>
            </a:pPr>
            <a:r>
              <a:rPr lang="en-US" altLang="zh-CN" sz="24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无监督学习</a:t>
            </a:r>
            <a:r>
              <a:rPr lang="en-US" altLang="zh-CN" sz="24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Unsupervised</a:t>
            </a:r>
            <a:r>
              <a:rPr lang="en-US" altLang="zh-CN" sz="24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4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Learning</a:t>
            </a:r>
          </a:p>
          <a:p>
            <a:pPr marL="800100" lvl="1" indent="-342900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密度估计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Density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Estimation</a:t>
            </a:r>
          </a:p>
          <a:p>
            <a:pPr marL="800100" lvl="1" indent="-342900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zh-CN" altLang="en-US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聚类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Clustering</a:t>
            </a:r>
            <a:endParaRPr lang="en-US" altLang="zh-CN" sz="2404" dirty="0" smtClean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 marL="800100" lvl="1" indent="-342900">
              <a:lnSpc>
                <a:spcPts val="2900"/>
              </a:lnSpc>
              <a:buFont typeface="Wingdings" panose="05000000000000000000" pitchFamily="2" charset="2"/>
              <a:buChar char="ü"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降维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Dimensionality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Reduction</a:t>
            </a:r>
          </a:p>
          <a:p>
            <a:pPr marL="800100" lvl="1" indent="-342900">
              <a:lnSpc>
                <a:spcPts val="2900"/>
              </a:lnSpc>
              <a:buFont typeface="Wingdings" panose="05000000000000000000" pitchFamily="2" charset="2"/>
              <a:buChar char="ü"/>
            </a:pPr>
            <a:r>
              <a:rPr lang="zh-CN" altLang="en-US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图像分割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Image Segmentation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p"/>
              <a:tabLst/>
            </a:pPr>
            <a:r>
              <a:rPr lang="en-US" altLang="zh-CN" sz="240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半监督学习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Semi-supervised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Learning</a:t>
            </a:r>
          </a:p>
          <a:p>
            <a:pPr marL="800100" lvl="1" indent="-342900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</a:t>
            </a:r>
            <a:r>
              <a:rPr lang="zh-CN" altLang="en-US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偏监督学习</a:t>
            </a:r>
            <a:endParaRPr lang="en-US" altLang="zh-CN" sz="2404" dirty="0" smtClean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p"/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增强学习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Reinforcement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Learning</a:t>
            </a:r>
          </a:p>
          <a:p>
            <a:pPr marL="800100" lvl="1" indent="-342900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altLang="zh-CN" sz="2402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 Q-learning</a:t>
            </a:r>
          </a:p>
          <a:p>
            <a:pPr>
              <a:lnSpc>
                <a:spcPts val="2800"/>
              </a:lnSpc>
              <a:tabLst/>
            </a:pPr>
            <a:endParaRPr lang="en-US" altLang="zh-CN" sz="2404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864600" cy="562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19380" y="716543"/>
            <a:ext cx="5041445" cy="12388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38100" algn="l"/>
              </a:tabLst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Supervised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8" name="TextBox 1"/>
          <p:cNvSpPr txBox="1"/>
          <p:nvPr/>
        </p:nvSpPr>
        <p:spPr>
          <a:xfrm>
            <a:off x="7797800" y="2603500"/>
            <a:ext cx="1038746" cy="41113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651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分类</a:t>
            </a:r>
          </a:p>
          <a:p>
            <a:pPr>
              <a:lnSpc>
                <a:spcPts val="2600"/>
              </a:lnSpc>
              <a:tabLst>
                <a:tab pos="165100" algn="l"/>
                <a:tab pos="965200" algn="l"/>
              </a:tabLst>
            </a:pPr>
            <a:r>
              <a:rPr lang="en-US" altLang="zh-CN" sz="20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2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离散</a:t>
            </a:r>
            <a:r>
              <a:rPr lang="en-US" altLang="zh-CN" sz="20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651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32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回归</a:t>
            </a:r>
          </a:p>
          <a:p>
            <a:pPr>
              <a:lnSpc>
                <a:spcPts val="2700"/>
              </a:lnSpc>
              <a:tabLst>
                <a:tab pos="165100" algn="l"/>
                <a:tab pos="965200" algn="l"/>
              </a:tabLst>
            </a:pPr>
            <a:r>
              <a:rPr lang="en-US" altLang="zh-CN" sz="20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2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连续</a:t>
            </a:r>
            <a:r>
              <a:rPr lang="en-US" altLang="zh-CN" sz="202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65100" algn="l"/>
                <a:tab pos="965200" algn="l"/>
              </a:tabLst>
            </a:pPr>
            <a:r>
              <a:rPr lang="en-US" altLang="zh-CN" dirty="0" smtClean="0"/>
              <a:t>		</a:t>
            </a:r>
            <a:endParaRPr lang="en-US" altLang="zh-CN" sz="1427" dirty="0" smtClean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572500" cy="914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2700" y="2349500"/>
            <a:ext cx="7620000" cy="2425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4100" y="4800600"/>
            <a:ext cx="8026400" cy="546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1231900" y="939800"/>
            <a:ext cx="5588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Unsupervised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9029700" cy="57658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279400"/>
            <a:ext cx="58420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Supervised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Learning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vs.</a:t>
            </a:r>
          </a:p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Unsupervised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572500" cy="57658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939800"/>
            <a:ext cx="4572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Density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966200" cy="57658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939800"/>
            <a:ext cx="3263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Clustering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737600" cy="5613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939800"/>
            <a:ext cx="34671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Clustering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(II)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5925" y="1295400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405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9" y="838200"/>
            <a:ext cx="8572500" cy="9144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1493473" y="820738"/>
            <a:ext cx="3712555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Clustering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(III)</a:t>
            </a:r>
          </a:p>
        </p:txBody>
      </p:sp>
      <p:sp>
        <p:nvSpPr>
          <p:cNvPr id="10" name="右箭头 9"/>
          <p:cNvSpPr/>
          <p:nvPr/>
        </p:nvSpPr>
        <p:spPr>
          <a:xfrm>
            <a:off x="3733800" y="3295650"/>
            <a:ext cx="802911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5662" y="5862935"/>
            <a:ext cx="242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Original image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343401" y="5867400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Segmentation via clustering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0" y="1831120"/>
            <a:ext cx="2400000" cy="180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38800"/>
            <a:ext cx="2400000" cy="180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838800"/>
            <a:ext cx="2400000" cy="18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0" y="1705200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5925" y="1295400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405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9" y="838200"/>
            <a:ext cx="8572500" cy="9144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1493473" y="820738"/>
            <a:ext cx="6169702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Dimensionality reduction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2303588"/>
            <a:ext cx="3985260" cy="3139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5562600"/>
            <a:ext cx="329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Each face with 64x64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1939884"/>
            <a:ext cx="1828800" cy="182880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867592" y="3629782"/>
            <a:ext cx="990600" cy="596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592762" y="3787422"/>
            <a:ext cx="329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Eigen faces by PCA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44" y="4800600"/>
            <a:ext cx="609600" cy="6096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680906" y="5500048"/>
            <a:ext cx="329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Mean face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96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572500" cy="50800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939800"/>
            <a:ext cx="5600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Performance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Measures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96000" y="2628900"/>
            <a:ext cx="2705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“贫血细胞”</a:t>
            </a:r>
            <a:r>
              <a:rPr lang="en-US" altLang="zh-CN" sz="3229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(0)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096000" y="4978400"/>
            <a:ext cx="2705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“健康细胞”</a:t>
            </a:r>
            <a:r>
              <a:rPr lang="en-US" altLang="zh-CN" sz="3229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4796" y="1905000"/>
            <a:ext cx="8763000" cy="47498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斯坦福大学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Andrew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Ng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Machine Learning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百度研究院副院长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余凯“机器学习”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电子科技大学叶茂教授“随机算法”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加拿大阿尔伯塔大学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Rich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Sutton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教授“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Reinforcement Learning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加拿大阿尔伯塔大学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Russ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Greiner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教授“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Representation Learning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新加坡国立大学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Shuicheng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Yang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教授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Machine Learning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572500" cy="914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1028700"/>
            <a:ext cx="6828792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zh-CN" altLang="en-US" sz="4432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个人学习“机器学习”经历</a:t>
            </a:r>
            <a:endParaRPr lang="en-US" altLang="zh-CN" sz="4432" dirty="0" smtClean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890000" cy="4038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0900" y="5245100"/>
            <a:ext cx="5588000" cy="73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520700"/>
            <a:ext cx="8572500" cy="270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3365500"/>
            <a:ext cx="8356600" cy="2286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2300" y="5778500"/>
            <a:ext cx="5892800" cy="71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74100" y="64389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27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890000" cy="3949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308600"/>
            <a:ext cx="5041900" cy="8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572500" cy="914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1866900"/>
            <a:ext cx="9017000" cy="492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864600" cy="56261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939800"/>
            <a:ext cx="6400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Good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Bad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Algorithm?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966200" cy="52451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939800"/>
            <a:ext cx="5486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Performance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Revisited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890000" cy="57150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279400"/>
            <a:ext cx="69850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sense</a:t>
            </a:r>
            <a:r>
              <a:rPr lang="en-US" altLang="zh-CN" sz="44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Generalization</a:t>
            </a:r>
          </a:p>
          <a:p>
            <a:pPr>
              <a:lnSpc>
                <a:spcPts val="53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Error?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8600" y="2286000"/>
            <a:ext cx="8763000" cy="37719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初级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讲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中级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讲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高级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讲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572500" cy="914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1028700"/>
            <a:ext cx="2276264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32" dirty="0" err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课程</a:t>
            </a:r>
            <a:r>
              <a:rPr lang="zh-CN" altLang="en-US" sz="4432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安排</a:t>
            </a:r>
            <a:endParaRPr lang="en-US" altLang="zh-CN" sz="4432" dirty="0" smtClean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4426" y="2416576"/>
            <a:ext cx="360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机器学习</a:t>
            </a:r>
            <a:r>
              <a:rPr lang="en-US" altLang="zh-CN" sz="3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3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讲</a:t>
            </a:r>
            <a:endParaRPr lang="en-US" altLang="zh-CN" sz="32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8600" y="1573276"/>
            <a:ext cx="8763000" cy="5284724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机器学习导论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KNN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及其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主成分分析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K-means 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聚类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非负矩阵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分解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ML-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kNN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（多标签学习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维数约简（多标签学习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度量学习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2,1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范数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稀疏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表示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核函数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核学习</a:t>
            </a:r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5925" y="1295400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405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9" y="838200"/>
            <a:ext cx="8572500" cy="914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685800"/>
            <a:ext cx="2321148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4432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初级</a:t>
            </a:r>
            <a:r>
              <a:rPr lang="en-US" altLang="zh-CN" sz="4432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4432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33786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8600" y="1573276"/>
            <a:ext cx="8763000" cy="5284724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机器学习导论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概率分布估计（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Learning distributions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Bayes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分类器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Bayes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classifier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逻辑回归（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Logistic regression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线性回归（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Linear regression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非参数方法（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Nonparametric methods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模型选择（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Model selection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决策树分类器（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Decision trees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性能提升算法（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Boosting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支持向量机（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Support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Vector Machine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5925" y="1295400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405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9" y="838200"/>
            <a:ext cx="8572500" cy="914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685800"/>
            <a:ext cx="2274662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4432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中级</a:t>
            </a:r>
            <a:r>
              <a:rPr lang="en-US" altLang="zh-CN" sz="4432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4432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36580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8600" y="1573276"/>
            <a:ext cx="8763000" cy="5284724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机器学习导论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高斯混合模型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Guassian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Mixture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Model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隐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马尔科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夫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(Hidden Markov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Model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期望最大算法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(Expectation Maximization)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图嵌入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(Graph Embedding)/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流形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学习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低秩学习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(Low-Rank Recovery, LRR)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最大间隔学习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(Maximal Margin Learning)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深度学习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(Deep Learning)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随机算法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蒙特卡罗方法、随机梯度算法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强化学习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(Reinforcement Learning)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5925" y="1295400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405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9" y="838200"/>
            <a:ext cx="8572500" cy="914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685800"/>
            <a:ext cx="2274662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4432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高级</a:t>
            </a:r>
            <a:r>
              <a:rPr lang="en-US" altLang="zh-CN" sz="4432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4432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25224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572500" cy="57277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1028700"/>
            <a:ext cx="4495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什么是机器学习？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572500" cy="914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4635500"/>
            <a:ext cx="8991600" cy="161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31900" y="1028700"/>
            <a:ext cx="1117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8" name="TextBox 1"/>
          <p:cNvSpPr txBox="1"/>
          <p:nvPr/>
        </p:nvSpPr>
        <p:spPr>
          <a:xfrm flipH="1">
            <a:off x="989012" y="2152645"/>
            <a:ext cx="306388" cy="24955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52" dirty="0" smtClean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1952" dirty="0" smtClean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85570" y="2112545"/>
            <a:ext cx="7548963" cy="43678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7150100" algn="l"/>
              </a:tabLst>
            </a:pPr>
            <a:r>
              <a:rPr lang="en-US" altLang="zh-CN" sz="3229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对于某类任务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29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3229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和性能度量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29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29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，如果一个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计算机程序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322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上以 </a:t>
            </a:r>
            <a:r>
              <a:rPr lang="en-US" altLang="zh-CN" sz="322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衡量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的性能随着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经验 </a:t>
            </a:r>
            <a:r>
              <a:rPr lang="en-US" altLang="zh-CN" sz="322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自我完善，</a:t>
            </a:r>
            <a:r>
              <a:rPr lang="en-US" altLang="zh-CN" sz="3229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那么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我们称这个</a:t>
            </a:r>
            <a:r>
              <a:rPr lang="en-US" altLang="zh-CN" sz="3229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计算机程序</a:t>
            </a:r>
            <a:r>
              <a:rPr lang="zh-CN" altLang="en-US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在从</a:t>
            </a:r>
            <a:r>
              <a:rPr lang="en-US" altLang="zh-CN" sz="3229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经验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29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29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3229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学习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4500"/>
              </a:lnSpc>
              <a:tabLst>
                <a:tab pos="7150100" algn="l"/>
              </a:tabLst>
            </a:pPr>
            <a:r>
              <a:rPr lang="en-US" altLang="zh-CN" sz="322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3229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29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29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29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21028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512" y="1098613"/>
            <a:ext cx="438150" cy="474662"/>
          </a:xfrm>
          <a:custGeom>
            <a:avLst/>
            <a:gdLst>
              <a:gd name="connsiteX0" fmla="*/ 0 w 438150"/>
              <a:gd name="connsiteY0" fmla="*/ 474662 h 474662"/>
              <a:gd name="connsiteX1" fmla="*/ 438150 w 438150"/>
              <a:gd name="connsiteY1" fmla="*/ 474662 h 474662"/>
              <a:gd name="connsiteX2" fmla="*/ 438150 w 438150"/>
              <a:gd name="connsiteY2" fmla="*/ 0 h 474662"/>
              <a:gd name="connsiteX3" fmla="*/ 0 w 438150"/>
              <a:gd name="connsiteY3" fmla="*/ 0 h 474662"/>
              <a:gd name="connsiteX4" fmla="*/ 0 w 438150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662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FFCF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337" y="1520888"/>
            <a:ext cx="422275" cy="474662"/>
          </a:xfrm>
          <a:custGeom>
            <a:avLst/>
            <a:gdLst>
              <a:gd name="connsiteX0" fmla="*/ 0 w 422275"/>
              <a:gd name="connsiteY0" fmla="*/ 474662 h 474662"/>
              <a:gd name="connsiteX1" fmla="*/ 422275 w 422275"/>
              <a:gd name="connsiteY1" fmla="*/ 474662 h 474662"/>
              <a:gd name="connsiteX2" fmla="*/ 422275 w 422275"/>
              <a:gd name="connsiteY2" fmla="*/ 0 h 474662"/>
              <a:gd name="connsiteX3" fmla="*/ 0 w 422275"/>
              <a:gd name="connsiteY3" fmla="*/ 0 h 474662"/>
              <a:gd name="connsiteX4" fmla="*/ 0 w 422275"/>
              <a:gd name="connsiteY4" fmla="*/ 474662 h 474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275" h="474662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62000" y="990663"/>
            <a:ext cx="31750" cy="1052512"/>
          </a:xfrm>
          <a:custGeom>
            <a:avLst/>
            <a:gdLst>
              <a:gd name="connsiteX0" fmla="*/ 15875 w 31750"/>
              <a:gd name="connsiteY0" fmla="*/ 0 h 1052512"/>
              <a:gd name="connsiteX1" fmla="*/ 15875 w 31750"/>
              <a:gd name="connsiteY1" fmla="*/ 1052512 h 1052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052512">
                <a:moveTo>
                  <a:pt x="15875" y="0"/>
                </a:moveTo>
                <a:lnTo>
                  <a:pt x="15875" y="1052512"/>
                </a:lnTo>
              </a:path>
            </a:pathLst>
          </a:custGeom>
          <a:ln w="25400">
            <a:solidFill>
              <a:srgbClr val="1C1C1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92200"/>
            <a:ext cx="8813800" cy="5270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31900" y="1028700"/>
            <a:ext cx="6184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32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机器学习的一些成功应用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405</Words>
  <Application>Microsoft Office PowerPoint</Application>
  <PresentationFormat>全屏显示(4:3)</PresentationFormat>
  <Paragraphs>143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隶书</vt:lpstr>
      <vt:lpstr>宋体</vt:lpstr>
      <vt:lpstr>Arial</vt:lpstr>
      <vt:lpstr>Calibri</vt:lpstr>
      <vt:lpstr>Tahoma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</cp:lastModifiedBy>
  <cp:revision>66</cp:revision>
  <dcterms:created xsi:type="dcterms:W3CDTF">2006-08-16T00:00:00Z</dcterms:created>
  <dcterms:modified xsi:type="dcterms:W3CDTF">2015-05-08T00:38:12Z</dcterms:modified>
</cp:coreProperties>
</file>