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68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6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72358-1C0D-AF4D-BCA6-E1FFE2F1742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7BBC4-950B-B349-BFBF-01B37F4A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DF68E2-58F2-4D09-BE8B-E3BD06533059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211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9464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26F7E3A-B166-407D-9866-32884E7D5B37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0611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3598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56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AB4D41-86C1-4908-B66A-0B50CEB3BF29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5711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426E2C-56C1-4E0D-A793-0088A7FDD37E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9254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1583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D94136C-8742-45B2-AF27-D93DF72833A9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5707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0380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9CAD897-D46E-4AD2-BD9B-49DD3E640873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1028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slow">
    <p:wipe/>
  </p:transition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CONSUMER-DRIVEN</a:t>
            </a:r>
            <a:br>
              <a:rPr lang="en-US" dirty="0"/>
            </a:br>
            <a:r>
              <a:rPr lang="en-US" dirty="0"/>
              <a:t>Contract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85AB8C-AFCD-9343-9CC0-D444A41C5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PRAVITHA NAIR/SUNITA VENKATACHALAM</a:t>
            </a:r>
          </a:p>
          <a:p>
            <a:r>
              <a:rPr lang="en-US" dirty="0"/>
              <a:t>TARGET, BANGALORE</a:t>
            </a:r>
          </a:p>
        </p:txBody>
      </p:sp>
    </p:spTree>
    <p:extLst>
      <p:ext uri="{BB962C8B-B14F-4D97-AF65-F5344CB8AC3E}">
        <p14:creationId xmlns:p14="http://schemas.microsoft.com/office/powerpoint/2010/main" val="86549974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can something be added to a service without breaking the clients?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can something be removed from a service without breaking the clients?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can a service developer find out how clients are using their service?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enable short release cycles and continuous delivery of services?</a:t>
            </a:r>
          </a:p>
        </p:txBody>
      </p:sp>
    </p:spTree>
    <p:extLst>
      <p:ext uri="{BB962C8B-B14F-4D97-AF65-F5344CB8AC3E}">
        <p14:creationId xmlns:p14="http://schemas.microsoft.com/office/powerpoint/2010/main" val="16288824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0F26-209E-3442-A0F6-1CA9B3DF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286741-9B7C-154E-96BC-D9CD541C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457" y="1145254"/>
            <a:ext cx="8235383" cy="45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71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0F26-209E-3442-A0F6-1CA9B3DF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749DE4-9DB9-FA4A-B4D9-A41F00FFF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786" y="1287610"/>
            <a:ext cx="8022657" cy="41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62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67FF-10AA-1F47-A3B6-7679EF37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Flow of a Consumer Driven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EF1F-B4B6-EE4C-8DB8-F15EF49F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3D26C7-6E47-394C-B3D1-47C157703BEF}"/>
              </a:ext>
            </a:extLst>
          </p:cNvPr>
          <p:cNvGrpSpPr/>
          <p:nvPr/>
        </p:nvGrpSpPr>
        <p:grpSpPr>
          <a:xfrm>
            <a:off x="7370941" y="310243"/>
            <a:ext cx="3725550" cy="941469"/>
            <a:chOff x="2160584" y="-135799"/>
            <a:chExt cx="3725550" cy="111265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39D364D-DB99-8F4E-9709-07CB3232F159}"/>
                </a:ext>
              </a:extLst>
            </p:cNvPr>
            <p:cNvSpPr/>
            <p:nvPr/>
          </p:nvSpPr>
          <p:spPr>
            <a:xfrm>
              <a:off x="2160584" y="-135799"/>
              <a:ext cx="3725550" cy="111265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C5674B9-2FB1-4C4E-8FEF-F2CF21AB1580}"/>
                </a:ext>
              </a:extLst>
            </p:cNvPr>
            <p:cNvSpPr/>
            <p:nvPr/>
          </p:nvSpPr>
          <p:spPr>
            <a:xfrm>
              <a:off x="2189195" y="28611"/>
              <a:ext cx="3168567" cy="919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CONSUMER g</a:t>
              </a:r>
              <a:r>
                <a:rPr lang="en-US" sz="2200" kern="1200" dirty="0"/>
                <a:t>enerates a </a:t>
              </a:r>
              <a:r>
                <a:rPr lang="en-US" sz="2200" dirty="0"/>
                <a:t>Consumer Driven Contract</a:t>
              </a:r>
              <a:endParaRPr lang="en-US" sz="22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1AC19-B404-E04E-AF2B-78D9353A89EE}"/>
              </a:ext>
            </a:extLst>
          </p:cNvPr>
          <p:cNvGrpSpPr/>
          <p:nvPr/>
        </p:nvGrpSpPr>
        <p:grpSpPr>
          <a:xfrm>
            <a:off x="7428163" y="5149010"/>
            <a:ext cx="3839992" cy="1152399"/>
            <a:chOff x="2160584" y="0"/>
            <a:chExt cx="3839992" cy="123269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14C2F07-79F9-5A45-AB4F-65B9B02B6B5E}"/>
                </a:ext>
              </a:extLst>
            </p:cNvPr>
            <p:cNvSpPr/>
            <p:nvPr/>
          </p:nvSpPr>
          <p:spPr>
            <a:xfrm>
              <a:off x="2160584" y="0"/>
              <a:ext cx="3725550" cy="97685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1C7498E4-ED16-E549-9E97-5A98452AD61B}"/>
                </a:ext>
              </a:extLst>
            </p:cNvPr>
            <p:cNvSpPr/>
            <p:nvPr/>
          </p:nvSpPr>
          <p:spPr>
            <a:xfrm>
              <a:off x="2189195" y="28610"/>
              <a:ext cx="3811381" cy="1204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PROVIDER </a:t>
              </a:r>
              <a:r>
                <a:rPr lang="en-US" sz="2200" kern="1200" dirty="0"/>
                <a:t>works </a:t>
              </a:r>
              <a:r>
                <a:rPr lang="en-US" sz="2200" dirty="0"/>
                <a:t>with CONSUMER who re-generates contract and code</a:t>
              </a:r>
              <a:endParaRPr lang="en-US" sz="22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65A75-07BB-2F4B-8639-1E57C65D328D}"/>
              </a:ext>
            </a:extLst>
          </p:cNvPr>
          <p:cNvGrpSpPr/>
          <p:nvPr/>
        </p:nvGrpSpPr>
        <p:grpSpPr>
          <a:xfrm>
            <a:off x="7399552" y="3884041"/>
            <a:ext cx="3725550" cy="1133969"/>
            <a:chOff x="2160584" y="-157117"/>
            <a:chExt cx="3725550" cy="113396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69C64CA-0487-8142-8F47-F517E170F0BF}"/>
                </a:ext>
              </a:extLst>
            </p:cNvPr>
            <p:cNvSpPr/>
            <p:nvPr/>
          </p:nvSpPr>
          <p:spPr>
            <a:xfrm>
              <a:off x="2160584" y="-157117"/>
              <a:ext cx="3725550" cy="113396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C504B970-F6D0-FE40-A6EA-1B736ACD7D46}"/>
                </a:ext>
              </a:extLst>
            </p:cNvPr>
            <p:cNvSpPr/>
            <p:nvPr/>
          </p:nvSpPr>
          <p:spPr>
            <a:xfrm>
              <a:off x="2189194" y="28611"/>
              <a:ext cx="3696939" cy="919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PROVIDER changes code that results in change in contract ; contract breaks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70FA8-BF51-EA4E-B41B-4D6D7C0EF7F5}"/>
              </a:ext>
            </a:extLst>
          </p:cNvPr>
          <p:cNvGrpSpPr/>
          <p:nvPr/>
        </p:nvGrpSpPr>
        <p:grpSpPr>
          <a:xfrm>
            <a:off x="7399552" y="1501314"/>
            <a:ext cx="3725550" cy="1015367"/>
            <a:chOff x="2160584" y="-125413"/>
            <a:chExt cx="3725550" cy="110226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979C60D-2FDF-CC4A-98D2-6E7A6040B011}"/>
                </a:ext>
              </a:extLst>
            </p:cNvPr>
            <p:cNvSpPr/>
            <p:nvPr/>
          </p:nvSpPr>
          <p:spPr>
            <a:xfrm>
              <a:off x="2160584" y="-125413"/>
              <a:ext cx="3725550" cy="110226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19B06C7B-60E8-5B40-A78E-47702EB2E3DF}"/>
                </a:ext>
              </a:extLst>
            </p:cNvPr>
            <p:cNvSpPr/>
            <p:nvPr/>
          </p:nvSpPr>
          <p:spPr>
            <a:xfrm>
              <a:off x="2189195" y="28611"/>
              <a:ext cx="3168567" cy="919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CONSUMER shares the generated contract with the PROVIDER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40598C-A568-EE41-8F4B-225A616D139F}"/>
              </a:ext>
            </a:extLst>
          </p:cNvPr>
          <p:cNvGrpSpPr/>
          <p:nvPr/>
        </p:nvGrpSpPr>
        <p:grpSpPr>
          <a:xfrm>
            <a:off x="7399552" y="2751979"/>
            <a:ext cx="3725550" cy="1015367"/>
            <a:chOff x="2160584" y="-38515"/>
            <a:chExt cx="3725550" cy="1015367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DDD1127-E37B-AF41-99B2-C96252FF9B06}"/>
                </a:ext>
              </a:extLst>
            </p:cNvPr>
            <p:cNvSpPr/>
            <p:nvPr/>
          </p:nvSpPr>
          <p:spPr>
            <a:xfrm>
              <a:off x="2160584" y="-38515"/>
              <a:ext cx="3725550" cy="10153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37D846BC-863C-8B4E-9ACC-5BA3D931A5E7}"/>
                </a:ext>
              </a:extLst>
            </p:cNvPr>
            <p:cNvSpPr/>
            <p:nvPr/>
          </p:nvSpPr>
          <p:spPr>
            <a:xfrm>
              <a:off x="2189195" y="28611"/>
              <a:ext cx="3168567" cy="919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PROVIDER includes the Contract Verification as part of their unit test</a:t>
              </a:r>
            </a:p>
          </p:txBody>
        </p:sp>
      </p:grpSp>
      <p:sp>
        <p:nvSpPr>
          <p:cNvPr id="19" name="Curved Down Arrow 18">
            <a:extLst>
              <a:ext uri="{FF2B5EF4-FFF2-40B4-BE49-F238E27FC236}">
                <a16:creationId xmlns:a16="http://schemas.microsoft.com/office/drawing/2014/main" id="{0E0C50DF-7AC8-F64B-85CB-A7868469430F}"/>
              </a:ext>
            </a:extLst>
          </p:cNvPr>
          <p:cNvSpPr/>
          <p:nvPr/>
        </p:nvSpPr>
        <p:spPr>
          <a:xfrm rot="5400000">
            <a:off x="10937468" y="1003991"/>
            <a:ext cx="1209031" cy="776543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26DEBF6B-5629-9C4B-AFA9-09B905586225}"/>
              </a:ext>
            </a:extLst>
          </p:cNvPr>
          <p:cNvSpPr/>
          <p:nvPr/>
        </p:nvSpPr>
        <p:spPr>
          <a:xfrm rot="5400000">
            <a:off x="10937467" y="2315941"/>
            <a:ext cx="1209031" cy="776543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E382311E-91FB-134A-A3DD-C89FF0F34D8C}"/>
              </a:ext>
            </a:extLst>
          </p:cNvPr>
          <p:cNvSpPr/>
          <p:nvPr/>
        </p:nvSpPr>
        <p:spPr>
          <a:xfrm rot="5400000">
            <a:off x="10937467" y="3618502"/>
            <a:ext cx="1209031" cy="776543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6DA98CF2-B169-8D4C-AE5B-78859C26E4E9}"/>
              </a:ext>
            </a:extLst>
          </p:cNvPr>
          <p:cNvSpPr/>
          <p:nvPr/>
        </p:nvSpPr>
        <p:spPr>
          <a:xfrm rot="5400000">
            <a:off x="10937468" y="4975916"/>
            <a:ext cx="1209031" cy="776543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5BB0F0A1-AE84-5C41-9CAC-39C8C2DBB85C}"/>
              </a:ext>
            </a:extLst>
          </p:cNvPr>
          <p:cNvSpPr/>
          <p:nvPr/>
        </p:nvSpPr>
        <p:spPr>
          <a:xfrm rot="16200000">
            <a:off x="4335276" y="2861667"/>
            <a:ext cx="4271672" cy="1685217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549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PACT.io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6000" b="1" dirty="0" err="1"/>
              <a:t>Pact.io</a:t>
            </a:r>
            <a:r>
              <a:rPr lang="en-US" sz="6000" dirty="0"/>
              <a:t> is a </a:t>
            </a:r>
            <a:r>
              <a:rPr lang="en-US" sz="6000" b="1" dirty="0"/>
              <a:t>testing</a:t>
            </a:r>
            <a:r>
              <a:rPr lang="en-US" sz="6000" dirty="0"/>
              <a:t> framework that evaluates </a:t>
            </a:r>
            <a:r>
              <a:rPr lang="en-US" sz="6000" b="1" dirty="0"/>
              <a:t>CONSUMER</a:t>
            </a:r>
            <a:r>
              <a:rPr lang="en-US" sz="6000" dirty="0"/>
              <a:t> </a:t>
            </a:r>
            <a:r>
              <a:rPr lang="en-US" sz="6000" b="1" dirty="0"/>
              <a:t>Contracts</a:t>
            </a:r>
            <a:r>
              <a:rPr lang="en-US" sz="6000" dirty="0"/>
              <a:t> are </a:t>
            </a:r>
            <a:r>
              <a:rPr lang="en-US" sz="6000" b="1" dirty="0"/>
              <a:t>satisfied</a:t>
            </a:r>
            <a:r>
              <a:rPr lang="en-US" sz="6000" dirty="0"/>
              <a:t> all through development cycle of a </a:t>
            </a:r>
            <a:r>
              <a:rPr lang="en-US" sz="6000" b="1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7864252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PACT - DEMO</a:t>
            </a:r>
          </a:p>
        </p:txBody>
      </p:sp>
    </p:spTree>
    <p:extLst>
      <p:ext uri="{BB962C8B-B14F-4D97-AF65-F5344CB8AC3E}">
        <p14:creationId xmlns:p14="http://schemas.microsoft.com/office/powerpoint/2010/main" val="15390174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48BC-9AA2-C14C-971D-C645868D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ctr"/>
            <a:r>
              <a:rPr lang="en-US" sz="2800" b="1" dirty="0"/>
              <a:t>Confidence</a:t>
            </a:r>
          </a:p>
          <a:p>
            <a:pPr lvl="1" fontAlgn="ctr"/>
            <a:r>
              <a:rPr lang="en-US" sz="2400" dirty="0"/>
              <a:t>Continuously evolve your codebase knowing that Pact will guarantee Contracts are met.</a:t>
            </a:r>
            <a:endParaRPr lang="en-IN" sz="2400" dirty="0"/>
          </a:p>
          <a:p>
            <a:pPr fontAlgn="ctr"/>
            <a:r>
              <a:rPr lang="en-US" sz="2800" b="1" dirty="0"/>
              <a:t>Faster</a:t>
            </a:r>
          </a:p>
          <a:p>
            <a:pPr lvl="1" fontAlgn="ctr"/>
            <a:r>
              <a:rPr lang="en-US" sz="2400" dirty="0"/>
              <a:t>No need to wait for integration testing in end-to-end environments. No need for manual testing.</a:t>
            </a:r>
            <a:endParaRPr lang="en-IN" sz="2400" dirty="0"/>
          </a:p>
          <a:p>
            <a:pPr fontAlgn="ctr"/>
            <a:r>
              <a:rPr lang="en-US" sz="2800" b="1" dirty="0"/>
              <a:t>Less Error Prone</a:t>
            </a:r>
            <a:endParaRPr lang="en-IN" sz="2800" dirty="0"/>
          </a:p>
          <a:p>
            <a:pPr lvl="1" fontAlgn="ctr"/>
            <a:r>
              <a:rPr lang="en-US" sz="2400" dirty="0"/>
              <a:t>Generation and verification of Contracts are automatically managed by Pact.</a:t>
            </a:r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51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59371212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{613B1097-F1B9-7044-BC81-9938A05FBBFE}tf16401369</Template>
  <TotalTime>8217</TotalTime>
  <Words>178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Rockwell</vt:lpstr>
      <vt:lpstr>Wingdings</vt:lpstr>
      <vt:lpstr>Atlas</vt:lpstr>
      <vt:lpstr>CONSUMER-DRIVEN Contract Testing</vt:lpstr>
      <vt:lpstr>PROBLEM STATEMENTS</vt:lpstr>
      <vt:lpstr>Provider</vt:lpstr>
      <vt:lpstr>Consumer</vt:lpstr>
      <vt:lpstr>Basic Flow of a Consumer Driven Contract</vt:lpstr>
      <vt:lpstr>PACT.io</vt:lpstr>
      <vt:lpstr>PACT - DEMO</vt:lpstr>
      <vt:lpstr>Why PACT?</vt:lpstr>
      <vt:lpstr>Questions 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CONSUMER-DRIVEN Contract Testing</dc:title>
  <dc:creator>Microsoft Office User</dc:creator>
  <cp:lastModifiedBy>Sunita.Venkatachalam</cp:lastModifiedBy>
  <cp:revision>52</cp:revision>
  <dcterms:created xsi:type="dcterms:W3CDTF">2017-10-19T08:16:15Z</dcterms:created>
  <dcterms:modified xsi:type="dcterms:W3CDTF">2018-08-20T11:05:23Z</dcterms:modified>
</cp:coreProperties>
</file>