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Deloitte</a:t>
            </a:r>
            <a:r>
              <a:rPr dirty="0" sz="1000" spc="-55">
                <a:solidFill>
                  <a:srgbClr val="91DC5A"/>
                </a:solidFill>
                <a:latin typeface="Segoe UI Semilight"/>
                <a:cs typeface="Segoe UI Semilight"/>
              </a:rPr>
              <a:t> </a:t>
            </a: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Virtual</a:t>
            </a:r>
            <a:r>
              <a:rPr dirty="0" sz="1000" spc="-60">
                <a:solidFill>
                  <a:srgbClr val="91DC5A"/>
                </a:solidFill>
                <a:latin typeface="Segoe UI Semilight"/>
                <a:cs typeface="Segoe UI Semilight"/>
              </a:rPr>
              <a:t> </a:t>
            </a:r>
            <a:r>
              <a:rPr dirty="0" sz="1000">
                <a:solidFill>
                  <a:srgbClr val="91DC5A"/>
                </a:solidFill>
                <a:latin typeface="Segoe UI Semilight"/>
                <a:cs typeface="Segoe UI Semilight"/>
              </a:rPr>
              <a:t>Intern</a:t>
            </a:r>
            <a:endParaRPr sz="1000">
              <a:latin typeface="Segoe UI Semilight"/>
              <a:cs typeface="Segoe UI Semi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0"/>
            <a:ext cx="11271885" cy="6858000"/>
            <a:chOff x="513587" y="0"/>
            <a:chExt cx="1127188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871" y="1040891"/>
              <a:ext cx="106679" cy="106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3588" y="772667"/>
              <a:ext cx="1870075" cy="372110"/>
            </a:xfrm>
            <a:custGeom>
              <a:avLst/>
              <a:gdLst/>
              <a:ahLst/>
              <a:cxnLst/>
              <a:rect l="l" t="t" r="r" b="b"/>
              <a:pathLst>
                <a:path w="1870075" h="372109">
                  <a:moveTo>
                    <a:pt x="304800" y="177165"/>
                  </a:moveTo>
                  <a:lnTo>
                    <a:pt x="301828" y="137528"/>
                  </a:lnTo>
                  <a:lnTo>
                    <a:pt x="282968" y="81915"/>
                  </a:lnTo>
                  <a:lnTo>
                    <a:pt x="258076" y="46990"/>
                  </a:lnTo>
                  <a:lnTo>
                    <a:pt x="203911" y="14643"/>
                  </a:lnTo>
                  <a:lnTo>
                    <a:pt x="203911" y="181483"/>
                  </a:lnTo>
                  <a:lnTo>
                    <a:pt x="202692" y="206679"/>
                  </a:lnTo>
                  <a:lnTo>
                    <a:pt x="192697" y="246392"/>
                  </a:lnTo>
                  <a:lnTo>
                    <a:pt x="156781" y="280835"/>
                  </a:lnTo>
                  <a:lnTo>
                    <a:pt x="117881" y="287274"/>
                  </a:lnTo>
                  <a:lnTo>
                    <a:pt x="96647" y="287274"/>
                  </a:lnTo>
                  <a:lnTo>
                    <a:pt x="96647" y="81915"/>
                  </a:lnTo>
                  <a:lnTo>
                    <a:pt x="125323" y="81915"/>
                  </a:lnTo>
                  <a:lnTo>
                    <a:pt x="173405" y="95796"/>
                  </a:lnTo>
                  <a:lnTo>
                    <a:pt x="199123" y="137134"/>
                  </a:lnTo>
                  <a:lnTo>
                    <a:pt x="203911" y="181483"/>
                  </a:lnTo>
                  <a:lnTo>
                    <a:pt x="203911" y="14643"/>
                  </a:lnTo>
                  <a:lnTo>
                    <a:pt x="200723" y="13169"/>
                  </a:lnTo>
                  <a:lnTo>
                    <a:pt x="164871" y="4470"/>
                  </a:lnTo>
                  <a:lnTo>
                    <a:pt x="124256" y="1524"/>
                  </a:lnTo>
                  <a:lnTo>
                    <a:pt x="0" y="1524"/>
                  </a:lnTo>
                  <a:lnTo>
                    <a:pt x="0" y="368808"/>
                  </a:lnTo>
                  <a:lnTo>
                    <a:pt x="115760" y="368808"/>
                  </a:lnTo>
                  <a:lnTo>
                    <a:pt x="157949" y="365658"/>
                  </a:lnTo>
                  <a:lnTo>
                    <a:pt x="195275" y="356260"/>
                  </a:lnTo>
                  <a:lnTo>
                    <a:pt x="254889" y="319024"/>
                  </a:lnTo>
                  <a:lnTo>
                    <a:pt x="278663" y="287274"/>
                  </a:lnTo>
                  <a:lnTo>
                    <a:pt x="292188" y="258864"/>
                  </a:lnTo>
                  <a:lnTo>
                    <a:pt x="301625" y="220662"/>
                  </a:lnTo>
                  <a:lnTo>
                    <a:pt x="304800" y="177165"/>
                  </a:lnTo>
                  <a:close/>
                </a:path>
                <a:path w="1870075" h="372109">
                  <a:moveTo>
                    <a:pt x="589788" y="214503"/>
                  </a:moveTo>
                  <a:lnTo>
                    <a:pt x="588581" y="197612"/>
                  </a:lnTo>
                  <a:lnTo>
                    <a:pt x="587781" y="186182"/>
                  </a:lnTo>
                  <a:lnTo>
                    <a:pt x="581698" y="161315"/>
                  </a:lnTo>
                  <a:lnTo>
                    <a:pt x="578358" y="154305"/>
                  </a:lnTo>
                  <a:lnTo>
                    <a:pt x="571449" y="139801"/>
                  </a:lnTo>
                  <a:lnTo>
                    <a:pt x="556933" y="121539"/>
                  </a:lnTo>
                  <a:lnTo>
                    <a:pt x="538619" y="107708"/>
                  </a:lnTo>
                  <a:lnTo>
                    <a:pt x="517042" y="97828"/>
                  </a:lnTo>
                  <a:lnTo>
                    <a:pt x="506056" y="95224"/>
                  </a:lnTo>
                  <a:lnTo>
                    <a:pt x="506056" y="197612"/>
                  </a:lnTo>
                  <a:lnTo>
                    <a:pt x="426567" y="197612"/>
                  </a:lnTo>
                  <a:lnTo>
                    <a:pt x="445668" y="159664"/>
                  </a:lnTo>
                  <a:lnTo>
                    <a:pt x="466839" y="154305"/>
                  </a:lnTo>
                  <a:lnTo>
                    <a:pt x="475183" y="154940"/>
                  </a:lnTo>
                  <a:lnTo>
                    <a:pt x="505282" y="187921"/>
                  </a:lnTo>
                  <a:lnTo>
                    <a:pt x="506056" y="197612"/>
                  </a:lnTo>
                  <a:lnTo>
                    <a:pt x="506056" y="95224"/>
                  </a:lnTo>
                  <a:lnTo>
                    <a:pt x="492086" y="91897"/>
                  </a:lnTo>
                  <a:lnTo>
                    <a:pt x="463664" y="89916"/>
                  </a:lnTo>
                  <a:lnTo>
                    <a:pt x="433666" y="92290"/>
                  </a:lnTo>
                  <a:lnTo>
                    <a:pt x="384810" y="110871"/>
                  </a:lnTo>
                  <a:lnTo>
                    <a:pt x="351015" y="147231"/>
                  </a:lnTo>
                  <a:lnTo>
                    <a:pt x="334251" y="200215"/>
                  </a:lnTo>
                  <a:lnTo>
                    <a:pt x="332232" y="232410"/>
                  </a:lnTo>
                  <a:lnTo>
                    <a:pt x="334441" y="264363"/>
                  </a:lnTo>
                  <a:lnTo>
                    <a:pt x="352793" y="315912"/>
                  </a:lnTo>
                  <a:lnTo>
                    <a:pt x="389407" y="351828"/>
                  </a:lnTo>
                  <a:lnTo>
                    <a:pt x="440715" y="369671"/>
                  </a:lnTo>
                  <a:lnTo>
                    <a:pt x="472135" y="371856"/>
                  </a:lnTo>
                  <a:lnTo>
                    <a:pt x="488048" y="371652"/>
                  </a:lnTo>
                  <a:lnTo>
                    <a:pt x="527253" y="367665"/>
                  </a:lnTo>
                  <a:lnTo>
                    <a:pt x="572833" y="352806"/>
                  </a:lnTo>
                  <a:lnTo>
                    <a:pt x="561492" y="305308"/>
                  </a:lnTo>
                  <a:lnTo>
                    <a:pt x="557987" y="290576"/>
                  </a:lnTo>
                  <a:lnTo>
                    <a:pt x="517779" y="302691"/>
                  </a:lnTo>
                  <a:lnTo>
                    <a:pt x="483793" y="305308"/>
                  </a:lnTo>
                  <a:lnTo>
                    <a:pt x="471055" y="304520"/>
                  </a:lnTo>
                  <a:lnTo>
                    <a:pt x="434441" y="285127"/>
                  </a:lnTo>
                  <a:lnTo>
                    <a:pt x="425500" y="256794"/>
                  </a:lnTo>
                  <a:lnTo>
                    <a:pt x="589788" y="256794"/>
                  </a:lnTo>
                  <a:lnTo>
                    <a:pt x="589788" y="214503"/>
                  </a:lnTo>
                  <a:close/>
                </a:path>
                <a:path w="1870075" h="372109">
                  <a:moveTo>
                    <a:pt x="716280" y="0"/>
                  </a:moveTo>
                  <a:lnTo>
                    <a:pt x="624840" y="0"/>
                  </a:lnTo>
                  <a:lnTo>
                    <a:pt x="624840" y="368808"/>
                  </a:lnTo>
                  <a:lnTo>
                    <a:pt x="716280" y="368808"/>
                  </a:lnTo>
                  <a:lnTo>
                    <a:pt x="716280" y="0"/>
                  </a:lnTo>
                  <a:close/>
                </a:path>
                <a:path w="1870075" h="372109">
                  <a:moveTo>
                    <a:pt x="1018032" y="230378"/>
                  </a:moveTo>
                  <a:lnTo>
                    <a:pt x="1013968" y="190614"/>
                  </a:lnTo>
                  <a:lnTo>
                    <a:pt x="992327" y="140957"/>
                  </a:lnTo>
                  <a:lnTo>
                    <a:pt x="954913" y="106807"/>
                  </a:lnTo>
                  <a:lnTo>
                    <a:pt x="924433" y="94602"/>
                  </a:lnTo>
                  <a:lnTo>
                    <a:pt x="924433" y="230378"/>
                  </a:lnTo>
                  <a:lnTo>
                    <a:pt x="923848" y="246811"/>
                  </a:lnTo>
                  <a:lnTo>
                    <a:pt x="915924" y="284226"/>
                  </a:lnTo>
                  <a:lnTo>
                    <a:pt x="885444" y="302133"/>
                  </a:lnTo>
                  <a:lnTo>
                    <a:pt x="875334" y="300964"/>
                  </a:lnTo>
                  <a:lnTo>
                    <a:pt x="847813" y="261251"/>
                  </a:lnTo>
                  <a:lnTo>
                    <a:pt x="845439" y="230378"/>
                  </a:lnTo>
                  <a:lnTo>
                    <a:pt x="846023" y="213969"/>
                  </a:lnTo>
                  <a:lnTo>
                    <a:pt x="860272" y="169875"/>
                  </a:lnTo>
                  <a:lnTo>
                    <a:pt x="885444" y="159639"/>
                  </a:lnTo>
                  <a:lnTo>
                    <a:pt x="895108" y="160820"/>
                  </a:lnTo>
                  <a:lnTo>
                    <a:pt x="922172" y="199631"/>
                  </a:lnTo>
                  <a:lnTo>
                    <a:pt x="924433" y="230378"/>
                  </a:lnTo>
                  <a:lnTo>
                    <a:pt x="924433" y="94602"/>
                  </a:lnTo>
                  <a:lnTo>
                    <a:pt x="922629" y="94030"/>
                  </a:lnTo>
                  <a:lnTo>
                    <a:pt x="904989" y="90932"/>
                  </a:lnTo>
                  <a:lnTo>
                    <a:pt x="886460" y="89916"/>
                  </a:lnTo>
                  <a:lnTo>
                    <a:pt x="856107" y="92290"/>
                  </a:lnTo>
                  <a:lnTo>
                    <a:pt x="806729" y="110871"/>
                  </a:lnTo>
                  <a:lnTo>
                    <a:pt x="772350" y="147053"/>
                  </a:lnTo>
                  <a:lnTo>
                    <a:pt x="755015" y="198920"/>
                  </a:lnTo>
                  <a:lnTo>
                    <a:pt x="752856" y="230378"/>
                  </a:lnTo>
                  <a:lnTo>
                    <a:pt x="755040" y="261264"/>
                  </a:lnTo>
                  <a:lnTo>
                    <a:pt x="772833" y="313093"/>
                  </a:lnTo>
                  <a:lnTo>
                    <a:pt x="807745" y="350481"/>
                  </a:lnTo>
                  <a:lnTo>
                    <a:pt x="855827" y="369481"/>
                  </a:lnTo>
                  <a:lnTo>
                    <a:pt x="884428" y="371856"/>
                  </a:lnTo>
                  <a:lnTo>
                    <a:pt x="914184" y="369658"/>
                  </a:lnTo>
                  <a:lnTo>
                    <a:pt x="963091" y="351396"/>
                  </a:lnTo>
                  <a:lnTo>
                    <a:pt x="998042" y="314096"/>
                  </a:lnTo>
                  <a:lnTo>
                    <a:pt x="1003528" y="302133"/>
                  </a:lnTo>
                  <a:lnTo>
                    <a:pt x="1009218" y="289737"/>
                  </a:lnTo>
                  <a:lnTo>
                    <a:pt x="1015834" y="261848"/>
                  </a:lnTo>
                  <a:lnTo>
                    <a:pt x="1018032" y="230378"/>
                  </a:lnTo>
                  <a:close/>
                </a:path>
                <a:path w="1870075" h="372109">
                  <a:moveTo>
                    <a:pt x="1147572" y="94488"/>
                  </a:moveTo>
                  <a:lnTo>
                    <a:pt x="1054608" y="94488"/>
                  </a:lnTo>
                  <a:lnTo>
                    <a:pt x="1054608" y="368808"/>
                  </a:lnTo>
                  <a:lnTo>
                    <a:pt x="1147572" y="368808"/>
                  </a:lnTo>
                  <a:lnTo>
                    <a:pt x="1147572" y="94488"/>
                  </a:lnTo>
                  <a:close/>
                </a:path>
                <a:path w="1870075" h="372109">
                  <a:moveTo>
                    <a:pt x="1147572" y="0"/>
                  </a:moveTo>
                  <a:lnTo>
                    <a:pt x="1054608" y="0"/>
                  </a:lnTo>
                  <a:lnTo>
                    <a:pt x="1054608" y="60960"/>
                  </a:lnTo>
                  <a:lnTo>
                    <a:pt x="1147572" y="60960"/>
                  </a:lnTo>
                  <a:lnTo>
                    <a:pt x="1147572" y="0"/>
                  </a:lnTo>
                  <a:close/>
                </a:path>
                <a:path w="1870075" h="372109">
                  <a:moveTo>
                    <a:pt x="1379220" y="288163"/>
                  </a:moveTo>
                  <a:lnTo>
                    <a:pt x="1366278" y="292341"/>
                  </a:lnTo>
                  <a:lnTo>
                    <a:pt x="1354543" y="295313"/>
                  </a:lnTo>
                  <a:lnTo>
                    <a:pt x="1343990" y="297103"/>
                  </a:lnTo>
                  <a:lnTo>
                    <a:pt x="1334643" y="297688"/>
                  </a:lnTo>
                  <a:lnTo>
                    <a:pt x="1323543" y="296100"/>
                  </a:lnTo>
                  <a:lnTo>
                    <a:pt x="1315605" y="291249"/>
                  </a:lnTo>
                  <a:lnTo>
                    <a:pt x="1310830" y="283019"/>
                  </a:lnTo>
                  <a:lnTo>
                    <a:pt x="1309243" y="271272"/>
                  </a:lnTo>
                  <a:lnTo>
                    <a:pt x="1309243" y="164338"/>
                  </a:lnTo>
                  <a:lnTo>
                    <a:pt x="1368679" y="164338"/>
                  </a:lnTo>
                  <a:lnTo>
                    <a:pt x="1368679" y="93345"/>
                  </a:lnTo>
                  <a:lnTo>
                    <a:pt x="1309243" y="93345"/>
                  </a:lnTo>
                  <a:lnTo>
                    <a:pt x="1309243" y="7620"/>
                  </a:lnTo>
                  <a:lnTo>
                    <a:pt x="1215898" y="24511"/>
                  </a:lnTo>
                  <a:lnTo>
                    <a:pt x="1215898" y="93345"/>
                  </a:lnTo>
                  <a:lnTo>
                    <a:pt x="1184148" y="93345"/>
                  </a:lnTo>
                  <a:lnTo>
                    <a:pt x="1184148" y="164338"/>
                  </a:lnTo>
                  <a:lnTo>
                    <a:pt x="1215898" y="164338"/>
                  </a:lnTo>
                  <a:lnTo>
                    <a:pt x="1215898" y="277622"/>
                  </a:lnTo>
                  <a:lnTo>
                    <a:pt x="1217282" y="300024"/>
                  </a:lnTo>
                  <a:lnTo>
                    <a:pt x="1237107" y="348615"/>
                  </a:lnTo>
                  <a:lnTo>
                    <a:pt x="1282446" y="370459"/>
                  </a:lnTo>
                  <a:lnTo>
                    <a:pt x="1303909" y="371856"/>
                  </a:lnTo>
                  <a:lnTo>
                    <a:pt x="1314818" y="371665"/>
                  </a:lnTo>
                  <a:lnTo>
                    <a:pt x="1360792" y="364032"/>
                  </a:lnTo>
                  <a:lnTo>
                    <a:pt x="1379220" y="356997"/>
                  </a:lnTo>
                  <a:lnTo>
                    <a:pt x="1379220" y="288163"/>
                  </a:lnTo>
                  <a:close/>
                </a:path>
                <a:path w="1870075" h="372109">
                  <a:moveTo>
                    <a:pt x="1591056" y="288163"/>
                  </a:moveTo>
                  <a:lnTo>
                    <a:pt x="1578711" y="292341"/>
                  </a:lnTo>
                  <a:lnTo>
                    <a:pt x="1567192" y="295313"/>
                  </a:lnTo>
                  <a:lnTo>
                    <a:pt x="1556461" y="297103"/>
                  </a:lnTo>
                  <a:lnTo>
                    <a:pt x="1546479" y="297688"/>
                  </a:lnTo>
                  <a:lnTo>
                    <a:pt x="1535963" y="296100"/>
                  </a:lnTo>
                  <a:lnTo>
                    <a:pt x="1528330" y="291249"/>
                  </a:lnTo>
                  <a:lnTo>
                    <a:pt x="1523669" y="283019"/>
                  </a:lnTo>
                  <a:lnTo>
                    <a:pt x="1522095" y="271272"/>
                  </a:lnTo>
                  <a:lnTo>
                    <a:pt x="1522095" y="164338"/>
                  </a:lnTo>
                  <a:lnTo>
                    <a:pt x="1580515" y="164338"/>
                  </a:lnTo>
                  <a:lnTo>
                    <a:pt x="1580515" y="93345"/>
                  </a:lnTo>
                  <a:lnTo>
                    <a:pt x="1522095" y="93345"/>
                  </a:lnTo>
                  <a:lnTo>
                    <a:pt x="1522095" y="7620"/>
                  </a:lnTo>
                  <a:lnTo>
                    <a:pt x="1428877" y="23495"/>
                  </a:lnTo>
                  <a:lnTo>
                    <a:pt x="1428877" y="93345"/>
                  </a:lnTo>
                  <a:lnTo>
                    <a:pt x="1395984" y="93345"/>
                  </a:lnTo>
                  <a:lnTo>
                    <a:pt x="1395984" y="164338"/>
                  </a:lnTo>
                  <a:lnTo>
                    <a:pt x="1428877" y="164338"/>
                  </a:lnTo>
                  <a:lnTo>
                    <a:pt x="1428877" y="277622"/>
                  </a:lnTo>
                  <a:lnTo>
                    <a:pt x="1430083" y="300024"/>
                  </a:lnTo>
                  <a:lnTo>
                    <a:pt x="1448943" y="348615"/>
                  </a:lnTo>
                  <a:lnTo>
                    <a:pt x="1494764" y="370459"/>
                  </a:lnTo>
                  <a:lnTo>
                    <a:pt x="1516888" y="371856"/>
                  </a:lnTo>
                  <a:lnTo>
                    <a:pt x="1527644" y="371665"/>
                  </a:lnTo>
                  <a:lnTo>
                    <a:pt x="1573161" y="364032"/>
                  </a:lnTo>
                  <a:lnTo>
                    <a:pt x="1591056" y="356997"/>
                  </a:lnTo>
                  <a:lnTo>
                    <a:pt x="1591056" y="288163"/>
                  </a:lnTo>
                  <a:close/>
                </a:path>
                <a:path w="1870075" h="372109">
                  <a:moveTo>
                    <a:pt x="1869948" y="203835"/>
                  </a:moveTo>
                  <a:lnTo>
                    <a:pt x="1868741" y="186944"/>
                  </a:lnTo>
                  <a:lnTo>
                    <a:pt x="1867928" y="175514"/>
                  </a:lnTo>
                  <a:lnTo>
                    <a:pt x="1861832" y="150647"/>
                  </a:lnTo>
                  <a:lnTo>
                    <a:pt x="1837055" y="110871"/>
                  </a:lnTo>
                  <a:lnTo>
                    <a:pt x="1797075" y="87160"/>
                  </a:lnTo>
                  <a:lnTo>
                    <a:pt x="1786128" y="84569"/>
                  </a:lnTo>
                  <a:lnTo>
                    <a:pt x="1786128" y="186944"/>
                  </a:lnTo>
                  <a:lnTo>
                    <a:pt x="1706372" y="186944"/>
                  </a:lnTo>
                  <a:lnTo>
                    <a:pt x="1725129" y="148996"/>
                  </a:lnTo>
                  <a:lnTo>
                    <a:pt x="1746758" y="143637"/>
                  </a:lnTo>
                  <a:lnTo>
                    <a:pt x="1755114" y="144272"/>
                  </a:lnTo>
                  <a:lnTo>
                    <a:pt x="1785353" y="177253"/>
                  </a:lnTo>
                  <a:lnTo>
                    <a:pt x="1786128" y="186944"/>
                  </a:lnTo>
                  <a:lnTo>
                    <a:pt x="1786128" y="84569"/>
                  </a:lnTo>
                  <a:lnTo>
                    <a:pt x="1772081" y="81229"/>
                  </a:lnTo>
                  <a:lnTo>
                    <a:pt x="1743583" y="79248"/>
                  </a:lnTo>
                  <a:lnTo>
                    <a:pt x="1713547" y="81622"/>
                  </a:lnTo>
                  <a:lnTo>
                    <a:pt x="1664589" y="100203"/>
                  </a:lnTo>
                  <a:lnTo>
                    <a:pt x="1630578" y="136563"/>
                  </a:lnTo>
                  <a:lnTo>
                    <a:pt x="1613052" y="189547"/>
                  </a:lnTo>
                  <a:lnTo>
                    <a:pt x="1610868" y="221742"/>
                  </a:lnTo>
                  <a:lnTo>
                    <a:pt x="1613230" y="253695"/>
                  </a:lnTo>
                  <a:lnTo>
                    <a:pt x="1631911" y="305244"/>
                  </a:lnTo>
                  <a:lnTo>
                    <a:pt x="1668767" y="341160"/>
                  </a:lnTo>
                  <a:lnTo>
                    <a:pt x="1720596" y="359003"/>
                  </a:lnTo>
                  <a:lnTo>
                    <a:pt x="1752092" y="361188"/>
                  </a:lnTo>
                  <a:lnTo>
                    <a:pt x="1767573" y="360984"/>
                  </a:lnTo>
                  <a:lnTo>
                    <a:pt x="1807337" y="356997"/>
                  </a:lnTo>
                  <a:lnTo>
                    <a:pt x="1851914" y="342138"/>
                  </a:lnTo>
                  <a:lnTo>
                    <a:pt x="1841347" y="294640"/>
                  </a:lnTo>
                  <a:lnTo>
                    <a:pt x="1838071" y="279908"/>
                  </a:lnTo>
                  <a:lnTo>
                    <a:pt x="1797773" y="292023"/>
                  </a:lnTo>
                  <a:lnTo>
                    <a:pt x="1763776" y="294640"/>
                  </a:lnTo>
                  <a:lnTo>
                    <a:pt x="1751012" y="293852"/>
                  </a:lnTo>
                  <a:lnTo>
                    <a:pt x="1714334" y="274459"/>
                  </a:lnTo>
                  <a:lnTo>
                    <a:pt x="1704340" y="246126"/>
                  </a:lnTo>
                  <a:lnTo>
                    <a:pt x="1869948" y="246126"/>
                  </a:lnTo>
                  <a:lnTo>
                    <a:pt x="1869948" y="20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6164" y="0"/>
              <a:ext cx="5138928" cy="68579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Inside</a:t>
            </a:r>
            <a:r>
              <a:rPr dirty="0" sz="2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Segoe UI"/>
                <a:cs typeface="Segoe UI"/>
              </a:rPr>
              <a:t>Sherpa</a:t>
            </a:r>
            <a:r>
              <a:rPr dirty="0" sz="2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egoe UI"/>
                <a:cs typeface="Segoe UI"/>
              </a:rPr>
              <a:t>– </a:t>
            </a: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Digital</a:t>
            </a:r>
            <a:r>
              <a:rPr dirty="0" sz="28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Segoe UI"/>
                <a:cs typeface="Segoe UI"/>
              </a:rPr>
              <a:t>Internship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Technology,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TS&amp;I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800" spc="-15" i="1">
                <a:solidFill>
                  <a:srgbClr val="FFFFFF"/>
                </a:solidFill>
                <a:latin typeface="Segoe UI"/>
                <a:cs typeface="Segoe UI"/>
              </a:rPr>
              <a:t>Work</a:t>
            </a:r>
            <a:r>
              <a:rPr dirty="0" sz="1800" spc="10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Progress</a:t>
            </a:r>
            <a:r>
              <a:rPr dirty="0" sz="1800" spc="1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Module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30" i="1">
                <a:solidFill>
                  <a:srgbClr val="FFFFFF"/>
                </a:solidFill>
                <a:latin typeface="Segoe UI"/>
                <a:cs typeface="Segoe UI"/>
              </a:rPr>
              <a:t>Tasks</a:t>
            </a:r>
            <a:r>
              <a:rPr dirty="0" sz="1800" spc="5" i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dirty="0" sz="1800" spc="-5" i="1">
                <a:solidFill>
                  <a:srgbClr val="FFFFFF"/>
                </a:solidFill>
                <a:latin typeface="Segoe UI"/>
                <a:cs typeface="Segoe UI"/>
              </a:rPr>
              <a:t> Ideal</a:t>
            </a:r>
            <a:r>
              <a:rPr dirty="0" sz="1800" spc="-10" i="1">
                <a:solidFill>
                  <a:srgbClr val="FFFFFF"/>
                </a:solidFill>
                <a:latin typeface="Segoe UI"/>
                <a:cs typeface="Segoe UI"/>
              </a:rPr>
              <a:t> Responses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3773804"/>
            <a:ext cx="1210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dirty="0" sz="900" spc="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dirty="0" sz="900" spc="4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r>
              <a:rPr dirty="0" sz="9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1426" y="6557009"/>
            <a:ext cx="1477010" cy="21653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295"/>
              </a:spcBef>
            </a:pPr>
            <a:r>
              <a:rPr dirty="0" sz="900" spc="-5">
                <a:solidFill>
                  <a:srgbClr val="FF0000"/>
                </a:solidFill>
                <a:latin typeface="Segoe UI"/>
                <a:cs typeface="Segoe UI"/>
              </a:rPr>
              <a:t>Draft</a:t>
            </a:r>
            <a:r>
              <a:rPr dirty="0" sz="900" spc="-1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0000"/>
                </a:solidFill>
                <a:latin typeface="Segoe UI"/>
                <a:cs typeface="Segoe UI"/>
              </a:rPr>
              <a:t>–</a:t>
            </a:r>
            <a:r>
              <a:rPr dirty="0" sz="900" spc="-5">
                <a:solidFill>
                  <a:srgbClr val="FF0000"/>
                </a:solidFill>
                <a:latin typeface="Segoe UI"/>
                <a:cs typeface="Segoe UI"/>
              </a:rPr>
              <a:t> Work</a:t>
            </a:r>
            <a:r>
              <a:rPr dirty="0" sz="900" spc="-1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Segoe UI"/>
                <a:cs typeface="Segoe UI"/>
              </a:rPr>
              <a:t>in</a:t>
            </a:r>
            <a:r>
              <a:rPr dirty="0" sz="900" spc="-2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900" spc="-5">
                <a:solidFill>
                  <a:srgbClr val="FF0000"/>
                </a:solidFill>
                <a:latin typeface="Segoe UI"/>
                <a:cs typeface="Segoe UI"/>
              </a:rPr>
              <a:t>Progress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3659" y="6487769"/>
            <a:ext cx="1886585" cy="3213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800" spc="-5" b="1">
                <a:solidFill>
                  <a:srgbClr val="ADADAD"/>
                </a:solidFill>
                <a:latin typeface="Segoe UI"/>
                <a:cs typeface="Segoe UI"/>
              </a:rPr>
              <a:t>Deloitte</a:t>
            </a:r>
            <a:r>
              <a:rPr dirty="0" sz="800" spc="-4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800" b="1">
                <a:solidFill>
                  <a:srgbClr val="ADADAD"/>
                </a:solidFill>
                <a:latin typeface="Segoe UI"/>
                <a:cs typeface="Segoe UI"/>
              </a:rPr>
              <a:t>TS&amp;I</a:t>
            </a:r>
            <a:endParaRPr sz="8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800" spc="-5">
                <a:solidFill>
                  <a:srgbClr val="ADADAD"/>
                </a:solidFill>
                <a:latin typeface="Segoe UI"/>
                <a:cs typeface="Segoe UI"/>
              </a:rPr>
              <a:t>Inside </a:t>
            </a:r>
            <a:r>
              <a:rPr dirty="0" sz="800">
                <a:solidFill>
                  <a:srgbClr val="ADADAD"/>
                </a:solidFill>
                <a:latin typeface="Segoe UI"/>
                <a:cs typeface="Segoe UI"/>
              </a:rPr>
              <a:t>Sherpa</a:t>
            </a:r>
            <a:r>
              <a:rPr dirty="0" sz="800" spc="-5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800">
                <a:solidFill>
                  <a:srgbClr val="ADADAD"/>
                </a:solidFill>
                <a:latin typeface="Segoe UI"/>
                <a:cs typeface="Segoe UI"/>
              </a:rPr>
              <a:t>–</a:t>
            </a:r>
            <a:r>
              <a:rPr dirty="0" sz="800" spc="-5">
                <a:solidFill>
                  <a:srgbClr val="ADADAD"/>
                </a:solidFill>
                <a:latin typeface="Segoe UI"/>
                <a:cs typeface="Segoe UI"/>
              </a:rPr>
              <a:t> Digital</a:t>
            </a:r>
            <a:r>
              <a:rPr dirty="0" sz="800" spc="20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800">
                <a:solidFill>
                  <a:srgbClr val="ADADAD"/>
                </a:solidFill>
                <a:latin typeface="Segoe UI"/>
                <a:cs typeface="Segoe UI"/>
              </a:rPr>
              <a:t>Internship</a:t>
            </a:r>
            <a:r>
              <a:rPr dirty="0" sz="800" spc="-15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800" spc="-5">
                <a:solidFill>
                  <a:srgbClr val="ADADAD"/>
                </a:solidFill>
                <a:latin typeface="Segoe UI"/>
                <a:cs typeface="Segoe UI"/>
              </a:rPr>
              <a:t>Module</a:t>
            </a:r>
            <a:endParaRPr sz="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8490" y="6542613"/>
            <a:ext cx="1106789" cy="23947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3410" y="6588962"/>
            <a:ext cx="10579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ADADAD"/>
                </a:solidFill>
                <a:latin typeface="Segoe UI"/>
                <a:cs typeface="Segoe UI"/>
              </a:rPr>
              <a:t>2 |</a:t>
            </a:r>
            <a:r>
              <a:rPr dirty="0" sz="800" spc="210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800" spc="-5">
                <a:solidFill>
                  <a:srgbClr val="ADADAD"/>
                </a:solidFill>
                <a:latin typeface="Segoe UI"/>
                <a:cs typeface="Segoe UI"/>
              </a:rPr>
              <a:t>Deloitte</a:t>
            </a:r>
            <a:r>
              <a:rPr dirty="0" sz="800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800" spc="-5">
                <a:solidFill>
                  <a:srgbClr val="ADADAD"/>
                </a:solidFill>
                <a:latin typeface="Segoe UI"/>
                <a:cs typeface="Segoe UI"/>
              </a:rPr>
              <a:t>Consulting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 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K</a:t>
            </a:r>
            <a:r>
              <a:rPr dirty="0" sz="900" spc="46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A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N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S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W</a:t>
            </a:r>
            <a:r>
              <a:rPr dirty="0" sz="900" spc="-1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E</a:t>
            </a:r>
            <a:r>
              <a:rPr dirty="0" sz="900" spc="-5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R</a:t>
            </a:r>
            <a:r>
              <a:rPr dirty="0" sz="900" spc="470" b="1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dirty="0" sz="900" b="1">
                <a:solidFill>
                  <a:srgbClr val="ADADAD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dirty="0" spc="220"/>
              <a:t>TECHNOLOGY	</a:t>
            </a:r>
            <a:r>
              <a:rPr dirty="0" spc="225"/>
              <a:t>CONSIDERATIONS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Technology</a:t>
            </a:r>
            <a:r>
              <a:rPr dirty="0" spc="-30"/>
              <a:t> </a:t>
            </a:r>
            <a:r>
              <a:rPr dirty="0" spc="-5"/>
              <a:t>Architecture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Explore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the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technology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capabilities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needed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to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run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banking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solution,</a:t>
            </a:r>
            <a:r>
              <a:rPr dirty="0" sz="1400" spc="-3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considering: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Software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– platform,</a:t>
            </a:r>
            <a:r>
              <a:rPr dirty="0" sz="1400" spc="-4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operating</a:t>
            </a:r>
            <a:r>
              <a:rPr dirty="0" sz="1400" spc="-3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system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Infrastructure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–</a:t>
            </a:r>
            <a:r>
              <a:rPr dirty="0" sz="1400" spc="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database</a:t>
            </a:r>
            <a:r>
              <a:rPr dirty="0" sz="1400" spc="-3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capabilities,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hosting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Security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–</a:t>
            </a:r>
            <a:r>
              <a:rPr dirty="0" sz="1400" spc="-1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encryption,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secure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log-on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Support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 –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level</a:t>
            </a:r>
            <a:r>
              <a:rPr dirty="0" sz="1400" spc="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of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training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of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IT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support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staff</a:t>
            </a:r>
            <a:r>
              <a:rPr dirty="0" sz="1400" spc="-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required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spc="-5"/>
              <a:t>Technology</a:t>
            </a:r>
            <a:r>
              <a:rPr dirty="0" sz="1400" spc="-50"/>
              <a:t> </a:t>
            </a:r>
            <a:r>
              <a:rPr dirty="0" sz="1400" spc="-5"/>
              <a:t>Delivery</a:t>
            </a:r>
            <a:endParaRPr sz="1400"/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How can these technology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capabilities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be procured and </a:t>
            </a:r>
            <a:r>
              <a:rPr dirty="0" sz="1400" spc="-37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implemented,</a:t>
            </a:r>
            <a:r>
              <a:rPr dirty="0" sz="1400" spc="-2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What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components would work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well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as Software-as-a- </a:t>
            </a:r>
            <a:r>
              <a:rPr dirty="0" sz="1400" spc="-37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Service</a:t>
            </a:r>
            <a:r>
              <a:rPr dirty="0" sz="1400" spc="2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–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e.g.</a:t>
            </a:r>
            <a:r>
              <a:rPr dirty="0" sz="1400" spc="5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savings</a:t>
            </a:r>
            <a:r>
              <a:rPr dirty="0" sz="1400" spc="-1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calculators</a:t>
            </a:r>
            <a:endParaRPr sz="14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Do you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need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any external vendors, or can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this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be </a:t>
            </a:r>
            <a:r>
              <a:rPr dirty="0" sz="1400" spc="-5" b="0">
                <a:solidFill>
                  <a:srgbClr val="000000"/>
                </a:solidFill>
                <a:latin typeface="Segoe UI"/>
                <a:cs typeface="Segoe UI"/>
              </a:rPr>
              <a:t>built </a:t>
            </a:r>
            <a:r>
              <a:rPr dirty="0" sz="1400" spc="-370" b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400" b="0">
                <a:solidFill>
                  <a:srgbClr val="000000"/>
                </a:solidFill>
                <a:latin typeface="Segoe UI"/>
                <a:cs typeface="Segoe UI"/>
              </a:rPr>
              <a:t>in-house?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3450" y="1470786"/>
            <a:ext cx="5140325" cy="849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Usability</a:t>
            </a:r>
            <a:r>
              <a:rPr dirty="0" sz="1600" spc="-3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of</a:t>
            </a:r>
            <a:r>
              <a:rPr dirty="0" sz="1600" spc="-1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600" spc="-10" b="1">
                <a:solidFill>
                  <a:srgbClr val="85BB24"/>
                </a:solidFill>
                <a:latin typeface="Segoe UI"/>
                <a:cs typeface="Segoe UI"/>
              </a:rPr>
              <a:t>the </a:t>
            </a:r>
            <a:r>
              <a:rPr dirty="0" sz="1600" spc="-5" b="1">
                <a:solidFill>
                  <a:srgbClr val="85BB24"/>
                </a:solidFill>
                <a:latin typeface="Segoe UI"/>
                <a:cs typeface="Segoe UI"/>
              </a:rPr>
              <a:t>Solution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How do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 ensure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the solution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user-friendly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and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well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adopted,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0650" y="2318994"/>
            <a:ext cx="4585335" cy="139763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Segoe UI"/>
                <a:cs typeface="Segoe UI"/>
              </a:rPr>
              <a:t>Ease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of use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 customer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testing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during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design</a:t>
            </a:r>
            <a:endParaRPr sz="1400">
              <a:latin typeface="Segoe UI"/>
              <a:cs typeface="Segoe UI"/>
            </a:endParaRPr>
          </a:p>
          <a:p>
            <a:pPr marL="299085" marR="294640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Segoe UI"/>
                <a:cs typeface="Segoe UI"/>
              </a:rPr>
              <a:t>Meets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customer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needs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 considering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different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user </a:t>
            </a:r>
            <a:r>
              <a:rPr dirty="0" sz="1400" spc="-36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scenarios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across computer,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tablet,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mobile</a:t>
            </a:r>
            <a:endParaRPr sz="1400">
              <a:latin typeface="Segoe UI"/>
              <a:cs typeface="Segoe UI"/>
            </a:endParaRPr>
          </a:p>
          <a:p>
            <a:pPr marL="299085" marR="5080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Segoe UI"/>
                <a:cs typeface="Segoe UI"/>
              </a:rPr>
              <a:t>Web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standards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Web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Content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Accessibility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Guidelines </a:t>
            </a:r>
            <a:r>
              <a:rPr dirty="0" sz="1400" spc="-36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(WCAG)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v2 compliant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3450" y="3818382"/>
            <a:ext cx="425450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dirty="0" sz="1400" spc="-45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Framework</a:t>
            </a:r>
            <a:r>
              <a:rPr dirty="0" sz="14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85BB24"/>
                </a:solidFill>
                <a:latin typeface="Segoe UI"/>
                <a:cs typeface="Segoe UI"/>
              </a:rPr>
              <a:t>and</a:t>
            </a:r>
            <a:r>
              <a:rPr dirty="0" sz="1400" spc="-30" b="1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85BB24"/>
                </a:solidFill>
                <a:latin typeface="Segoe UI"/>
                <a:cs typeface="Segoe UI"/>
              </a:rPr>
              <a:t>Compatibility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400">
                <a:latin typeface="Segoe UI"/>
                <a:cs typeface="Segoe UI"/>
              </a:rPr>
              <a:t>How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you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cater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for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many</a:t>
            </a:r>
            <a:r>
              <a:rPr dirty="0" sz="1400" spc="-3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customers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as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possible: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0650" y="4523688"/>
            <a:ext cx="4662170" cy="1083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Segoe UI"/>
                <a:cs typeface="Segoe UI"/>
              </a:rPr>
              <a:t>Which internet</a:t>
            </a:r>
            <a:r>
              <a:rPr dirty="0" sz="1400">
                <a:latin typeface="Segoe UI"/>
                <a:cs typeface="Segoe UI"/>
              </a:rPr>
              <a:t> browsers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to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support –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IE,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Chrome,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Safari</a:t>
            </a:r>
            <a:endParaRPr sz="14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Segoe UI"/>
                <a:cs typeface="Segoe UI"/>
              </a:rPr>
              <a:t>Internet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speeds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/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performance</a:t>
            </a:r>
            <a:endParaRPr sz="14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Segoe UI"/>
                <a:cs typeface="Segoe UI"/>
              </a:rPr>
              <a:t>Website</a:t>
            </a:r>
            <a:r>
              <a:rPr dirty="0" sz="1400">
                <a:latin typeface="Segoe UI"/>
                <a:cs typeface="Segoe UI"/>
              </a:rPr>
              <a:t> code/language</a:t>
            </a:r>
            <a:r>
              <a:rPr dirty="0" sz="1400" spc="-2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selection</a:t>
            </a:r>
            <a:r>
              <a:rPr dirty="0" sz="1400" spc="2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Java,</a:t>
            </a:r>
            <a:r>
              <a:rPr dirty="0" sz="1400" spc="-2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C++, Flash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Unguroiu, Laurentiu (AU - Sydney)</dc:creator>
  <dc:title>PowerPoint Presentation</dc:title>
  <dcterms:created xsi:type="dcterms:W3CDTF">2021-07-19T21:47:21Z</dcterms:created>
  <dcterms:modified xsi:type="dcterms:W3CDTF">2021-07-19T21:47:21Z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2021-07-19T00:00:00Z</vt:filetime>
  </property>
</Properties>
</file>