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9391" y="1705355"/>
            <a:ext cx="5544820" cy="53340"/>
          </a:xfrm>
          <a:custGeom>
            <a:avLst/>
            <a:gdLst/>
            <a:ahLst/>
            <a:cxnLst/>
            <a:rect l="l" t="t" r="r" b="b"/>
            <a:pathLst>
              <a:path w="5544820" h="53339">
                <a:moveTo>
                  <a:pt x="5544312" y="0"/>
                </a:moveTo>
                <a:lnTo>
                  <a:pt x="0" y="0"/>
                </a:lnTo>
                <a:lnTo>
                  <a:pt x="0" y="53339"/>
                </a:lnTo>
                <a:lnTo>
                  <a:pt x="5544312" y="53339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48264"/>
            <a:ext cx="11277396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2644" y="2303716"/>
            <a:ext cx="555879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30279" y="6465382"/>
            <a:ext cx="128904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loitte.com/about" TargetMode="External"/><Relationship Id="rId3" Type="http://schemas.openxmlformats.org/officeDocument/2006/relationships/hyperlink" Target="http://www.deloitte.com/" TargetMode="External"/><Relationship Id="rId4" Type="http://schemas.openxmlformats.org/officeDocument/2006/relationships/hyperlink" Target="http://www.deloitte.com.au/" TargetMode="External"/><Relationship Id="rId5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Sherpa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Technology,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Strategy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dirty="0" sz="16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Optimisation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16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" y="5244846"/>
            <a:ext cx="12261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10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February</a:t>
            </a:r>
            <a:r>
              <a:rPr dirty="0" sz="10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2019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7628" y="1703832"/>
            <a:ext cx="5544820" cy="55244"/>
          </a:xfrm>
          <a:custGeom>
            <a:avLst/>
            <a:gdLst/>
            <a:ahLst/>
            <a:cxnLst/>
            <a:rect l="l" t="t" r="r" b="b"/>
            <a:pathLst>
              <a:path w="5544820" h="55244">
                <a:moveTo>
                  <a:pt x="5544312" y="0"/>
                </a:moveTo>
                <a:lnTo>
                  <a:pt x="0" y="0"/>
                </a:lnTo>
                <a:lnTo>
                  <a:pt x="0" y="54863"/>
                </a:lnTo>
                <a:lnTo>
                  <a:pt x="5544312" y="54863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301" y="1844166"/>
            <a:ext cx="2800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Our </a:t>
            </a:r>
            <a:r>
              <a:rPr dirty="0" sz="1200">
                <a:latin typeface="Verdana"/>
                <a:cs typeface="Verdana"/>
              </a:rPr>
              <a:t>scope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will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include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the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following: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6979" y="6412440"/>
            <a:ext cx="23856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[Draft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dirty="0" sz="14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Work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Progress]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301" y="6464162"/>
            <a:ext cx="1899920" cy="2311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5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30030" y="6465382"/>
            <a:ext cx="2117090" cy="22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57301" y="2193163"/>
            <a:ext cx="537337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</a:rPr>
              <a:t>Providing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framework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exception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led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requirement gathering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 </a:t>
            </a:r>
            <a:r>
              <a:rPr dirty="0" sz="1200" spc="-409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use </a:t>
            </a:r>
            <a:r>
              <a:rPr dirty="0" sz="1200">
                <a:latin typeface="Verdana"/>
                <a:cs typeface="Verdana"/>
              </a:rPr>
              <a:t>case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0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</a:rPr>
              <a:t>Initial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market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long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list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-5">
                <a:latin typeface="Verdana"/>
                <a:cs typeface="Verdana"/>
              </a:rPr>
              <a:t> proposed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technology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solutions.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3071240"/>
            <a:ext cx="3917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</a:rPr>
              <a:t>Market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scan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approach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scoring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301" y="3420236"/>
            <a:ext cx="4308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</a:rPr>
              <a:t>Technology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evaluation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matrix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template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4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guidance.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6230" y="1844166"/>
            <a:ext cx="5547995" cy="128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815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Our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initial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understanding</a:t>
            </a:r>
            <a:r>
              <a:rPr dirty="0" sz="1200" spc="4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risks,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issues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dependencies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are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as </a:t>
            </a:r>
            <a:r>
              <a:rPr dirty="0" sz="1200" spc="-40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25">
                <a:latin typeface="Verdana"/>
                <a:cs typeface="Verdana"/>
              </a:rPr>
              <a:t>You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acknowledge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that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our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ability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to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deliver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this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piece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work is 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dependent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on</a:t>
            </a:r>
            <a:r>
              <a:rPr dirty="0" sz="1200" spc="-10">
                <a:latin typeface="Verdana"/>
                <a:cs typeface="Verdana"/>
              </a:rPr>
              <a:t> you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meeting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your responsibilities.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If</a:t>
            </a:r>
            <a:r>
              <a:rPr dirty="0" sz="1200" spc="-5">
                <a:latin typeface="Verdana"/>
                <a:cs typeface="Verdana"/>
              </a:rPr>
              <a:t> responsibilities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409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not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conducted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</a:t>
            </a:r>
            <a:r>
              <a:rPr dirty="0" sz="1200">
                <a:latin typeface="Verdana"/>
                <a:cs typeface="Verdana"/>
              </a:rPr>
              <a:t> a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timely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30">
                <a:latin typeface="Verdana"/>
                <a:cs typeface="Verdana"/>
              </a:rPr>
              <a:t>manner,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these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will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affect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project budget, 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timelines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scope.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6230" y="3272409"/>
            <a:ext cx="5161280" cy="9220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</a:rPr>
              <a:t>Resource</a:t>
            </a:r>
            <a:r>
              <a:rPr dirty="0" sz="1200" spc="-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constraints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(both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internal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client)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is</a:t>
            </a:r>
            <a:r>
              <a:rPr dirty="0" sz="1200">
                <a:latin typeface="Verdana"/>
                <a:cs typeface="Verdana"/>
              </a:rPr>
              <a:t> a risk </a:t>
            </a:r>
            <a:r>
              <a:rPr dirty="0" sz="1200" spc="-5">
                <a:latin typeface="Verdana"/>
                <a:cs typeface="Verdana"/>
              </a:rPr>
              <a:t>that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may </a:t>
            </a:r>
            <a:r>
              <a:rPr dirty="0" sz="1200" spc="-409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impact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delivery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0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>
                <a:latin typeface="Verdana"/>
                <a:cs typeface="Verdana"/>
              </a:rPr>
              <a:t>Lack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10">
                <a:latin typeface="Verdana"/>
                <a:cs typeface="Verdana"/>
              </a:rPr>
              <a:t>availability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Subject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Matter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Experts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relevant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stakeholders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may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present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risk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to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delivery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6230" y="4335017"/>
            <a:ext cx="5462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</a:rPr>
              <a:t>Availability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agreement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vendors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to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respond within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timeframes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assumed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(within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week’s </a:t>
            </a:r>
            <a:r>
              <a:rPr dirty="0" sz="1200" spc="-5">
                <a:latin typeface="Verdana"/>
                <a:cs typeface="Verdana"/>
              </a:rPr>
              <a:t>notice)</a:t>
            </a:r>
            <a:r>
              <a:rPr dirty="0" sz="1200">
                <a:latin typeface="Verdana"/>
                <a:cs typeface="Verdana"/>
              </a:rPr>
              <a:t> for </a:t>
            </a:r>
            <a:r>
              <a:rPr dirty="0" sz="1200" spc="-5">
                <a:latin typeface="Verdana"/>
                <a:cs typeface="Verdana"/>
              </a:rPr>
              <a:t>demos,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pricing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contracts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discussions.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5"/>
              <a:t>Project</a:t>
            </a:r>
            <a:r>
              <a:rPr dirty="0" spc="-30"/>
              <a:t> </a:t>
            </a:r>
            <a:r>
              <a:rPr dirty="0" spc="-5"/>
              <a:t>Plan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5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 spc="-10">
                <a:solidFill>
                  <a:srgbClr val="565656"/>
                </a:solidFill>
              </a:rPr>
              <a:t>This</a:t>
            </a:r>
            <a:r>
              <a:rPr dirty="0" sz="1600" spc="2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project</a:t>
            </a:r>
            <a:r>
              <a:rPr dirty="0" sz="1600" spc="1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plan</a:t>
            </a:r>
            <a:r>
              <a:rPr dirty="0" sz="1600" spc="3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will</a:t>
            </a:r>
            <a:r>
              <a:rPr dirty="0" sz="1600" spc="1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outline</a:t>
            </a:r>
            <a:r>
              <a:rPr dirty="0" sz="1600" spc="2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how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Deloitte</a:t>
            </a:r>
            <a:r>
              <a:rPr dirty="0" sz="1600" spc="4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will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deliver</a:t>
            </a:r>
            <a:r>
              <a:rPr dirty="0" sz="1600" spc="1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this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technology</a:t>
            </a:r>
            <a:r>
              <a:rPr dirty="0" sz="1600" spc="5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evaluation</a:t>
            </a:r>
            <a:r>
              <a:rPr dirty="0" sz="1600" spc="3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and</a:t>
            </a:r>
            <a:r>
              <a:rPr dirty="0" sz="1600" spc="1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selection</a:t>
            </a:r>
            <a:r>
              <a:rPr dirty="0" sz="1600" spc="3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457301" y="1385061"/>
            <a:ext cx="9340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Our understanding</a:t>
            </a:r>
            <a:r>
              <a:rPr dirty="0" sz="1800" spc="3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of</a:t>
            </a:r>
            <a:r>
              <a:rPr dirty="0" sz="1800" spc="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the</a:t>
            </a:r>
            <a:r>
              <a:rPr dirty="0" sz="1800" spc="2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scope	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Risks,</a:t>
            </a:r>
            <a:r>
              <a:rPr dirty="0" sz="1800" spc="-2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issues</a:t>
            </a:r>
            <a:r>
              <a:rPr dirty="0" sz="1800" spc="-1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and</a:t>
            </a:r>
            <a:r>
              <a:rPr dirty="0" sz="1800" spc="-1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dependencies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7628" y="1705355"/>
            <a:ext cx="5544820" cy="53340"/>
          </a:xfrm>
          <a:custGeom>
            <a:avLst/>
            <a:gdLst/>
            <a:ahLst/>
            <a:cxnLst/>
            <a:rect l="l" t="t" r="r" b="b"/>
            <a:pathLst>
              <a:path w="5544820" h="53339">
                <a:moveTo>
                  <a:pt x="5544312" y="0"/>
                </a:moveTo>
                <a:lnTo>
                  <a:pt x="0" y="0"/>
                </a:lnTo>
                <a:lnTo>
                  <a:pt x="0" y="53339"/>
                </a:lnTo>
                <a:lnTo>
                  <a:pt x="5544312" y="53339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5"/>
              <a:t>Project</a:t>
            </a:r>
            <a:r>
              <a:rPr dirty="0" spc="-30"/>
              <a:t> </a:t>
            </a:r>
            <a:r>
              <a:rPr dirty="0" spc="-5"/>
              <a:t>Plan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5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 spc="-10">
                <a:solidFill>
                  <a:srgbClr val="565656"/>
                </a:solidFill>
              </a:rPr>
              <a:t>This</a:t>
            </a:r>
            <a:r>
              <a:rPr dirty="0" sz="1600" spc="2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project</a:t>
            </a:r>
            <a:r>
              <a:rPr dirty="0" sz="1600" spc="1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plan</a:t>
            </a:r>
            <a:r>
              <a:rPr dirty="0" sz="1600" spc="3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will</a:t>
            </a:r>
            <a:r>
              <a:rPr dirty="0" sz="1600" spc="1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outline</a:t>
            </a:r>
            <a:r>
              <a:rPr dirty="0" sz="1600" spc="20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how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Deloitte</a:t>
            </a:r>
            <a:r>
              <a:rPr dirty="0" sz="1600" spc="4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will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deliver</a:t>
            </a:r>
            <a:r>
              <a:rPr dirty="0" sz="1600" spc="1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this</a:t>
            </a:r>
            <a:r>
              <a:rPr dirty="0" sz="1600" spc="2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technology</a:t>
            </a:r>
            <a:r>
              <a:rPr dirty="0" sz="1600" spc="50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evaluation</a:t>
            </a:r>
            <a:r>
              <a:rPr dirty="0" sz="1600" spc="35">
                <a:solidFill>
                  <a:srgbClr val="565656"/>
                </a:solidFill>
              </a:rPr>
              <a:t> </a:t>
            </a:r>
            <a:r>
              <a:rPr dirty="0" sz="1600" spc="-5">
                <a:solidFill>
                  <a:srgbClr val="565656"/>
                </a:solidFill>
              </a:rPr>
              <a:t>and</a:t>
            </a:r>
            <a:r>
              <a:rPr dirty="0" sz="1600" spc="1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selection</a:t>
            </a:r>
            <a:r>
              <a:rPr dirty="0" sz="1600" spc="35">
                <a:solidFill>
                  <a:srgbClr val="565656"/>
                </a:solidFill>
              </a:rPr>
              <a:t> </a:t>
            </a:r>
            <a:r>
              <a:rPr dirty="0" sz="1600" spc="-1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6165596" y="1844166"/>
            <a:ext cx="4883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Our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proposed</a:t>
            </a:r>
            <a:r>
              <a:rPr dirty="0" sz="1200">
                <a:latin typeface="Verdana"/>
                <a:cs typeface="Verdana"/>
              </a:rPr>
              <a:t> resource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plan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estimation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fees </a:t>
            </a:r>
            <a:r>
              <a:rPr dirty="0" sz="1200" spc="-5">
                <a:latin typeface="Verdana"/>
                <a:cs typeface="Verdana"/>
              </a:rPr>
              <a:t>is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as </a:t>
            </a:r>
            <a:r>
              <a:rPr dirty="0" sz="1200" spc="-5">
                <a:latin typeface="Verdana"/>
                <a:cs typeface="Verdana"/>
              </a:rPr>
              <a:t>below: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1385061"/>
            <a:ext cx="9989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Initial</a:t>
            </a:r>
            <a:r>
              <a:rPr dirty="0" sz="1800" spc="1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project</a:t>
            </a:r>
            <a:r>
              <a:rPr dirty="0" sz="1800" spc="3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timeline	</a:t>
            </a:r>
            <a:r>
              <a:rPr dirty="0" sz="1800" spc="-10">
                <a:solidFill>
                  <a:srgbClr val="303030"/>
                </a:solidFill>
                <a:latin typeface="Verdana"/>
                <a:cs typeface="Verdana"/>
              </a:rPr>
              <a:t>Resource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plan</a:t>
            </a:r>
            <a:r>
              <a:rPr dirty="0" sz="1800" spc="-1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and</a:t>
            </a:r>
            <a:r>
              <a:rPr dirty="0" sz="1800" spc="-1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estimation</a:t>
            </a:r>
            <a:r>
              <a:rPr dirty="0" sz="1800" spc="-1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03030"/>
                </a:solidFill>
                <a:latin typeface="Verdana"/>
                <a:cs typeface="Verdana"/>
              </a:rPr>
              <a:t>of</a:t>
            </a:r>
            <a:r>
              <a:rPr dirty="0" sz="1800" spc="-5">
                <a:solidFill>
                  <a:srgbClr val="303030"/>
                </a:solidFill>
                <a:latin typeface="Verdana"/>
                <a:cs typeface="Verdana"/>
              </a:rPr>
              <a:t> fees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7903" y="2348293"/>
            <a:ext cx="3683635" cy="1089660"/>
            <a:chOff x="1517903" y="2348293"/>
            <a:chExt cx="3683635" cy="1089660"/>
          </a:xfrm>
        </p:grpSpPr>
        <p:sp>
          <p:nvSpPr>
            <p:cNvPr id="7" name="object 7"/>
            <p:cNvSpPr/>
            <p:nvPr/>
          </p:nvSpPr>
          <p:spPr>
            <a:xfrm>
              <a:off x="1517904" y="2394203"/>
              <a:ext cx="3683635" cy="944880"/>
            </a:xfrm>
            <a:custGeom>
              <a:avLst/>
              <a:gdLst/>
              <a:ahLst/>
              <a:cxnLst/>
              <a:rect l="l" t="t" r="r" b="b"/>
              <a:pathLst>
                <a:path w="3683635" h="944879">
                  <a:moveTo>
                    <a:pt x="3677412" y="605028"/>
                  </a:moveTo>
                  <a:lnTo>
                    <a:pt x="0" y="605028"/>
                  </a:lnTo>
                  <a:lnTo>
                    <a:pt x="0" y="944880"/>
                  </a:lnTo>
                  <a:lnTo>
                    <a:pt x="3677412" y="944880"/>
                  </a:lnTo>
                  <a:lnTo>
                    <a:pt x="3677412" y="605028"/>
                  </a:lnTo>
                  <a:close/>
                </a:path>
                <a:path w="3683635" h="944879">
                  <a:moveTo>
                    <a:pt x="3683508" y="0"/>
                  </a:moveTo>
                  <a:lnTo>
                    <a:pt x="4572" y="0"/>
                  </a:lnTo>
                  <a:lnTo>
                    <a:pt x="4572" y="573024"/>
                  </a:lnTo>
                  <a:lnTo>
                    <a:pt x="3683508" y="573024"/>
                  </a:lnTo>
                  <a:lnTo>
                    <a:pt x="36835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3143" y="2446019"/>
              <a:ext cx="1120140" cy="216535"/>
            </a:xfrm>
            <a:custGeom>
              <a:avLst/>
              <a:gdLst/>
              <a:ahLst/>
              <a:cxnLst/>
              <a:rect l="l" t="t" r="r" b="b"/>
              <a:pathLst>
                <a:path w="1120139" h="216535">
                  <a:moveTo>
                    <a:pt x="112014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120140" y="216408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48A6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3143" y="2699003"/>
              <a:ext cx="1120140" cy="216535"/>
            </a:xfrm>
            <a:custGeom>
              <a:avLst/>
              <a:gdLst/>
              <a:ahLst/>
              <a:cxnLst/>
              <a:rect l="l" t="t" r="r" b="b"/>
              <a:pathLst>
                <a:path w="1120139" h="216535">
                  <a:moveTo>
                    <a:pt x="112014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120140" y="216408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1C4E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3143" y="3038855"/>
              <a:ext cx="1120140" cy="215265"/>
            </a:xfrm>
            <a:custGeom>
              <a:avLst/>
              <a:gdLst/>
              <a:ahLst/>
              <a:cxnLst/>
              <a:rect l="l" t="t" r="r" b="b"/>
              <a:pathLst>
                <a:path w="1120139" h="215264">
                  <a:moveTo>
                    <a:pt x="112014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120140" y="214884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5255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67000" y="2353055"/>
              <a:ext cx="2420620" cy="1080135"/>
            </a:xfrm>
            <a:custGeom>
              <a:avLst/>
              <a:gdLst/>
              <a:ahLst/>
              <a:cxnLst/>
              <a:rect l="l" t="t" r="r" b="b"/>
              <a:pathLst>
                <a:path w="2420620" h="1080135">
                  <a:moveTo>
                    <a:pt x="403860" y="0"/>
                  </a:moveTo>
                  <a:lnTo>
                    <a:pt x="403860" y="1080008"/>
                  </a:lnTo>
                </a:path>
                <a:path w="2420620" h="1080135">
                  <a:moveTo>
                    <a:pt x="2016252" y="0"/>
                  </a:moveTo>
                  <a:lnTo>
                    <a:pt x="2016252" y="1080008"/>
                  </a:lnTo>
                </a:path>
                <a:path w="2420620" h="1080135">
                  <a:moveTo>
                    <a:pt x="1210055" y="0"/>
                  </a:moveTo>
                  <a:lnTo>
                    <a:pt x="1210055" y="1080008"/>
                  </a:lnTo>
                </a:path>
                <a:path w="2420620" h="1080135">
                  <a:moveTo>
                    <a:pt x="0" y="0"/>
                  </a:moveTo>
                  <a:lnTo>
                    <a:pt x="0" y="1080008"/>
                  </a:lnTo>
                </a:path>
                <a:path w="2420620" h="1080135">
                  <a:moveTo>
                    <a:pt x="1613915" y="0"/>
                  </a:moveTo>
                  <a:lnTo>
                    <a:pt x="1613915" y="1080008"/>
                  </a:lnTo>
                </a:path>
                <a:path w="2420620" h="1080135">
                  <a:moveTo>
                    <a:pt x="806196" y="0"/>
                  </a:moveTo>
                  <a:lnTo>
                    <a:pt x="806196" y="1080008"/>
                  </a:lnTo>
                </a:path>
                <a:path w="2420620" h="1080135">
                  <a:moveTo>
                    <a:pt x="2420112" y="0"/>
                  </a:moveTo>
                  <a:lnTo>
                    <a:pt x="2420112" y="1080008"/>
                  </a:lnTo>
                </a:path>
              </a:pathLst>
            </a:custGeom>
            <a:ln w="9144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24073" y="2125759"/>
          <a:ext cx="2523490" cy="214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/>
                <a:gridCol w="404495"/>
                <a:gridCol w="404495"/>
                <a:gridCol w="404494"/>
                <a:gridCol w="404494"/>
                <a:gridCol w="452119"/>
              </a:tblGrid>
              <a:tr h="214105">
                <a:tc>
                  <a:txBody>
                    <a:bodyPr/>
                    <a:lstStyle/>
                    <a:p>
                      <a:pPr marL="220979" marR="71755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 marR="119380" indent="-94615">
                        <a:lnSpc>
                          <a:spcPct val="100000"/>
                        </a:lnSpc>
                      </a:pP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7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dirty="0" sz="7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19808" y="2227579"/>
            <a:ext cx="1026160" cy="969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solidFill>
                  <a:srgbClr val="52555A"/>
                </a:solidFill>
                <a:latin typeface="Verdana"/>
                <a:cs typeface="Verdana"/>
              </a:rPr>
              <a:t>Phase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Ph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</a:pP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Ph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50" spc="-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</a:pP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eho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5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50" spc="2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650" spc="5" b="1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650" spc="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50" spc="10" b="1">
                <a:solidFill>
                  <a:srgbClr val="FFFFFF"/>
                </a:solidFill>
                <a:latin typeface="Verdana"/>
                <a:cs typeface="Verdana"/>
              </a:rPr>
              <a:t>ing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1176" y="357987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5" h="113029">
                <a:moveTo>
                  <a:pt x="54863" y="0"/>
                </a:moveTo>
                <a:lnTo>
                  <a:pt x="0" y="56387"/>
                </a:lnTo>
                <a:lnTo>
                  <a:pt x="54863" y="112775"/>
                </a:lnTo>
                <a:lnTo>
                  <a:pt x="109728" y="56387"/>
                </a:lnTo>
                <a:lnTo>
                  <a:pt x="548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4032" y="3578352"/>
            <a:ext cx="118872" cy="1173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8157" y="3554348"/>
            <a:ext cx="5441950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7740">
              <a:lnSpc>
                <a:spcPct val="100000"/>
              </a:lnSpc>
              <a:spcBef>
                <a:spcPts val="100"/>
              </a:spcBef>
              <a:tabLst>
                <a:tab pos="2999105" algn="l"/>
              </a:tabLst>
            </a:pPr>
            <a:r>
              <a:rPr dirty="0" sz="900" spc="-5">
                <a:latin typeface="Verdana"/>
                <a:cs typeface="Verdana"/>
              </a:rPr>
              <a:t>Milestone	Stakeholder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meeting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Our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proposed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engagement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timelines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will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span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the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total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 6 </a:t>
            </a:r>
            <a:r>
              <a:rPr dirty="0" sz="1200" spc="-5">
                <a:latin typeface="Verdana"/>
                <a:cs typeface="Verdana"/>
              </a:rPr>
              <a:t>weeks. </a:t>
            </a:r>
            <a:r>
              <a:rPr dirty="0" sz="1200" spc="-40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In </a:t>
            </a:r>
            <a:r>
              <a:rPr dirty="0" sz="1200" spc="-5">
                <a:latin typeface="Verdana"/>
                <a:cs typeface="Verdana"/>
              </a:rPr>
              <a:t>this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timeframe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we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proposed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the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following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phases: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Verdana"/>
              <a:cs typeface="Verdana"/>
            </a:endParaRPr>
          </a:p>
          <a:p>
            <a:pPr marL="184785" marR="26479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5" b="1">
                <a:latin typeface="Verdana"/>
                <a:cs typeface="Verdana"/>
              </a:rPr>
              <a:t>Phase</a:t>
            </a:r>
            <a:r>
              <a:rPr dirty="0" sz="1200" b="1">
                <a:latin typeface="Verdana"/>
                <a:cs typeface="Verdana"/>
              </a:rPr>
              <a:t> 1</a:t>
            </a:r>
            <a:r>
              <a:rPr dirty="0" sz="1200" spc="-5" b="1">
                <a:latin typeface="Verdana"/>
                <a:cs typeface="Verdana"/>
              </a:rPr>
              <a:t> Technology</a:t>
            </a:r>
            <a:r>
              <a:rPr dirty="0" sz="1200" spc="-15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Evaluation</a:t>
            </a:r>
            <a:r>
              <a:rPr dirty="0" sz="1200" spc="5" b="1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– </a:t>
            </a:r>
            <a:r>
              <a:rPr dirty="0" sz="1200" spc="-5">
                <a:latin typeface="Verdana"/>
                <a:cs typeface="Verdana"/>
              </a:rPr>
              <a:t>Consists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-5">
                <a:latin typeface="Verdana"/>
                <a:cs typeface="Verdana"/>
              </a:rPr>
              <a:t> providing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 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framework for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exception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led requirement gathering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use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case </a:t>
            </a:r>
            <a:r>
              <a:rPr dirty="0" sz="1200" spc="-409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050">
              <a:latin typeface="Verdana"/>
              <a:cs typeface="Verdana"/>
            </a:endParaRPr>
          </a:p>
          <a:p>
            <a:pPr marL="184785" marR="61341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5" b="1">
                <a:latin typeface="Verdana"/>
                <a:cs typeface="Verdana"/>
              </a:rPr>
              <a:t>Phase </a:t>
            </a:r>
            <a:r>
              <a:rPr dirty="0" sz="1200" b="1">
                <a:latin typeface="Verdana"/>
                <a:cs typeface="Verdana"/>
              </a:rPr>
              <a:t>2 </a:t>
            </a:r>
            <a:r>
              <a:rPr dirty="0" sz="1200" spc="-5" b="1">
                <a:latin typeface="Verdana"/>
                <a:cs typeface="Verdana"/>
              </a:rPr>
              <a:t>Technology Analysis </a:t>
            </a:r>
            <a:r>
              <a:rPr dirty="0" sz="1200" b="1">
                <a:latin typeface="Verdana"/>
                <a:cs typeface="Verdana"/>
              </a:rPr>
              <a:t>and </a:t>
            </a:r>
            <a:r>
              <a:rPr dirty="0" sz="1200" spc="-5" b="1">
                <a:latin typeface="Verdana"/>
                <a:cs typeface="Verdana"/>
              </a:rPr>
              <a:t>Selection </a:t>
            </a:r>
            <a:r>
              <a:rPr dirty="0" sz="1200">
                <a:latin typeface="Verdana"/>
                <a:cs typeface="Verdana"/>
              </a:rPr>
              <a:t>– </a:t>
            </a:r>
            <a:r>
              <a:rPr dirty="0" sz="1200" spc="-5">
                <a:latin typeface="Verdana"/>
                <a:cs typeface="Verdana"/>
              </a:rPr>
              <a:t>Consist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409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developing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market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scan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approach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and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scoring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157" y="1827657"/>
            <a:ext cx="3366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Our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proposed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project</a:t>
            </a:r>
            <a:r>
              <a:rPr dirty="0" sz="1200" spc="-10">
                <a:latin typeface="Verdana"/>
                <a:cs typeface="Verdana"/>
              </a:rPr>
              <a:t> timeline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is </a:t>
            </a:r>
            <a:r>
              <a:rPr dirty="0" sz="1200">
                <a:latin typeface="Verdana"/>
                <a:cs typeface="Verdana"/>
              </a:rPr>
              <a:t>as </a:t>
            </a:r>
            <a:r>
              <a:rPr dirty="0" sz="1200" spc="-5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63951" y="2502407"/>
            <a:ext cx="2525395" cy="688975"/>
            <a:chOff x="2663951" y="2502407"/>
            <a:chExt cx="2525395" cy="688975"/>
          </a:xfrm>
        </p:grpSpPr>
        <p:sp>
          <p:nvSpPr>
            <p:cNvPr id="19" name="object 19"/>
            <p:cNvSpPr/>
            <p:nvPr/>
          </p:nvSpPr>
          <p:spPr>
            <a:xfrm>
              <a:off x="2663952" y="2502407"/>
              <a:ext cx="2405380" cy="370840"/>
            </a:xfrm>
            <a:custGeom>
              <a:avLst/>
              <a:gdLst/>
              <a:ahLst/>
              <a:cxnLst/>
              <a:rect l="l" t="t" r="r" b="b"/>
              <a:pathLst>
                <a:path w="2405379" h="370839">
                  <a:moveTo>
                    <a:pt x="790956" y="64008"/>
                  </a:moveTo>
                  <a:lnTo>
                    <a:pt x="720217" y="0"/>
                  </a:lnTo>
                  <a:lnTo>
                    <a:pt x="0" y="0"/>
                  </a:lnTo>
                  <a:lnTo>
                    <a:pt x="0" y="128016"/>
                  </a:lnTo>
                  <a:lnTo>
                    <a:pt x="720217" y="128016"/>
                  </a:lnTo>
                  <a:lnTo>
                    <a:pt x="790956" y="64008"/>
                  </a:lnTo>
                  <a:close/>
                </a:path>
                <a:path w="2405379" h="370839">
                  <a:moveTo>
                    <a:pt x="2404872" y="305562"/>
                  </a:moveTo>
                  <a:lnTo>
                    <a:pt x="2333244" y="240792"/>
                  </a:lnTo>
                  <a:lnTo>
                    <a:pt x="819912" y="240792"/>
                  </a:lnTo>
                  <a:lnTo>
                    <a:pt x="819912" y="370332"/>
                  </a:lnTo>
                  <a:lnTo>
                    <a:pt x="2333244" y="370332"/>
                  </a:lnTo>
                  <a:lnTo>
                    <a:pt x="2404872" y="3055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74720" y="2517647"/>
              <a:ext cx="1714500" cy="356870"/>
            </a:xfrm>
            <a:custGeom>
              <a:avLst/>
              <a:gdLst/>
              <a:ahLst/>
              <a:cxnLst/>
              <a:rect l="l" t="t" r="r" b="b"/>
              <a:pathLst>
                <a:path w="1714500" h="356869">
                  <a:moveTo>
                    <a:pt x="109728" y="56388"/>
                  </a:moveTo>
                  <a:lnTo>
                    <a:pt x="54864" y="0"/>
                  </a:lnTo>
                  <a:lnTo>
                    <a:pt x="0" y="56388"/>
                  </a:lnTo>
                  <a:lnTo>
                    <a:pt x="54864" y="112776"/>
                  </a:lnTo>
                  <a:lnTo>
                    <a:pt x="109728" y="56388"/>
                  </a:lnTo>
                  <a:close/>
                </a:path>
                <a:path w="1714500" h="356869">
                  <a:moveTo>
                    <a:pt x="1714500" y="300228"/>
                  </a:moveTo>
                  <a:lnTo>
                    <a:pt x="1660398" y="243840"/>
                  </a:lnTo>
                  <a:lnTo>
                    <a:pt x="1606296" y="300228"/>
                  </a:lnTo>
                  <a:lnTo>
                    <a:pt x="1660398" y="356616"/>
                  </a:lnTo>
                  <a:lnTo>
                    <a:pt x="1714500" y="30022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9" y="3073907"/>
              <a:ext cx="118872" cy="1173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3073907"/>
              <a:ext cx="118872" cy="117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075" y="3073907"/>
              <a:ext cx="118872" cy="117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416" y="3073907"/>
              <a:ext cx="120396" cy="117348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172644" y="2303716"/>
          <a:ext cx="5558790" cy="267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577975"/>
                <a:gridCol w="1386205"/>
                <a:gridCol w="1384935"/>
              </a:tblGrid>
              <a:tr h="649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lnL w="9525">
                      <a:solidFill>
                        <a:srgbClr val="84BA1F"/>
                      </a:solidFill>
                      <a:prstDash val="solid"/>
                    </a:lnL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283845" marR="1187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Daily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rate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200" spc="-4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incl.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52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 </a:t>
                      </a:r>
                      <a:r>
                        <a:rPr dirty="0" sz="1200" spc="-39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weeks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lnR w="9525">
                      <a:solidFill>
                        <a:srgbClr val="84BA1F"/>
                      </a:solidFill>
                      <a:prstDash val="solid"/>
                    </a:lnR>
                    <a:solidFill>
                      <a:srgbClr val="85BB24"/>
                    </a:solidFill>
                  </a:tcPr>
                </a:tc>
              </a:tr>
              <a:tr h="366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Partner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9525">
                      <a:solidFill>
                        <a:srgbClr val="84BA1F"/>
                      </a:solidFill>
                      <a:prstDash val="solid"/>
                    </a:lnL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$3500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$7,000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R w="9525">
                      <a:solidFill>
                        <a:srgbClr val="84BA1F"/>
                      </a:solidFill>
                      <a:prstDash val="solid"/>
                    </a:lnR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Director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$3000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$18,000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Senior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ul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$36,000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Senior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ul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$36,000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b="1"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$97,000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046979" y="6412440"/>
            <a:ext cx="23856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[Draft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dirty="0" sz="14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Work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Progress]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301" y="6464162"/>
            <a:ext cx="1899920" cy="2311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5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30030" y="6465382"/>
            <a:ext cx="2117090" cy="22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Deloitte </a:t>
            </a:r>
            <a:r>
              <a:rPr dirty="0" sz="900" spc="-5">
                <a:latin typeface="Verdana"/>
                <a:cs typeface="Verdana"/>
              </a:rPr>
              <a:t>refers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one </a:t>
            </a:r>
            <a:r>
              <a:rPr dirty="0" sz="900">
                <a:latin typeface="Verdana"/>
                <a:cs typeface="Verdana"/>
              </a:rPr>
              <a:t>or more of Deloitte </a:t>
            </a:r>
            <a:r>
              <a:rPr dirty="0" sz="900" spc="-5">
                <a:latin typeface="Verdana"/>
                <a:cs typeface="Verdana"/>
              </a:rPr>
              <a:t>Touche Tohmatsu </a:t>
            </a:r>
            <a:r>
              <a:rPr dirty="0" sz="900">
                <a:latin typeface="Verdana"/>
                <a:cs typeface="Verdana"/>
              </a:rPr>
              <a:t>Limited </a:t>
            </a:r>
            <a:r>
              <a:rPr dirty="0" sz="900" spc="-5">
                <a:latin typeface="Verdana"/>
                <a:cs typeface="Verdana"/>
              </a:rPr>
              <a:t>(“DTTL”), </a:t>
            </a:r>
            <a:r>
              <a:rPr dirty="0" sz="900">
                <a:latin typeface="Verdana"/>
                <a:cs typeface="Verdana"/>
              </a:rPr>
              <a:t>its global </a:t>
            </a:r>
            <a:r>
              <a:rPr dirty="0" sz="900" spc="-5">
                <a:latin typeface="Verdana"/>
                <a:cs typeface="Verdana"/>
              </a:rPr>
              <a:t>network </a:t>
            </a:r>
            <a:r>
              <a:rPr dirty="0" sz="900">
                <a:latin typeface="Verdana"/>
                <a:cs typeface="Verdana"/>
              </a:rPr>
              <a:t>of member </a:t>
            </a:r>
            <a:r>
              <a:rPr dirty="0" sz="900" spc="-5">
                <a:latin typeface="Verdana"/>
                <a:cs typeface="Verdana"/>
              </a:rPr>
              <a:t>firms, and their </a:t>
            </a:r>
            <a:r>
              <a:rPr dirty="0" sz="900" spc="5">
                <a:latin typeface="Verdana"/>
                <a:cs typeface="Verdana"/>
              </a:rPr>
              <a:t>related </a:t>
            </a:r>
            <a:r>
              <a:rPr dirty="0" sz="900" spc="-5">
                <a:latin typeface="Verdana"/>
                <a:cs typeface="Verdana"/>
              </a:rPr>
              <a:t>entities. DTTL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(also referred </a:t>
            </a:r>
            <a:r>
              <a:rPr dirty="0" sz="900">
                <a:latin typeface="Verdana"/>
                <a:cs typeface="Verdana"/>
              </a:rPr>
              <a:t>to as </a:t>
            </a:r>
            <a:r>
              <a:rPr dirty="0" sz="900" spc="-5">
                <a:latin typeface="Verdana"/>
                <a:cs typeface="Verdana"/>
              </a:rPr>
              <a:t>“Deloitte Global”) and </a:t>
            </a:r>
            <a:r>
              <a:rPr dirty="0" sz="900">
                <a:latin typeface="Verdana"/>
                <a:cs typeface="Verdana"/>
              </a:rPr>
              <a:t>each of its member </a:t>
            </a:r>
            <a:r>
              <a:rPr dirty="0" sz="900" spc="-5">
                <a:latin typeface="Verdana"/>
                <a:cs typeface="Verdana"/>
              </a:rPr>
              <a:t>firms </a:t>
            </a:r>
            <a:r>
              <a:rPr dirty="0" sz="900">
                <a:latin typeface="Verdana"/>
                <a:cs typeface="Verdana"/>
              </a:rPr>
              <a:t>are legally separate </a:t>
            </a:r>
            <a:r>
              <a:rPr dirty="0" sz="900" spc="-5">
                <a:latin typeface="Verdana"/>
                <a:cs typeface="Verdana"/>
              </a:rPr>
              <a:t>and independent entities. DTTL </a:t>
            </a:r>
            <a:r>
              <a:rPr dirty="0" sz="900">
                <a:latin typeface="Verdana"/>
                <a:cs typeface="Verdana"/>
              </a:rPr>
              <a:t>does </a:t>
            </a:r>
            <a:r>
              <a:rPr dirty="0" sz="900" spc="-5">
                <a:latin typeface="Verdana"/>
                <a:cs typeface="Verdana"/>
              </a:rPr>
              <a:t>not provide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clients.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see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2"/>
              </a:rPr>
              <a:t>www.deloitte.com/about</a:t>
            </a:r>
            <a:r>
              <a:rPr dirty="0" sz="900" spc="-15">
                <a:latin typeface="Verdana"/>
                <a:cs typeface="Verdana"/>
                <a:hlinkClick r:id="rId2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global</a:t>
            </a:r>
            <a:r>
              <a:rPr dirty="0" sz="900" spc="-5">
                <a:latin typeface="Verdana"/>
                <a:cs typeface="Verdana"/>
              </a:rPr>
              <a:t> provider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audit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assurance,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consulting,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financial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risk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tax</a:t>
            </a:r>
            <a:r>
              <a:rPr dirty="0" sz="900" spc="-5">
                <a:latin typeface="Verdana"/>
                <a:cs typeface="Verdana"/>
              </a:rPr>
              <a:t> and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related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services.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network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-5">
                <a:latin typeface="Verdana"/>
                <a:cs typeface="Verdana"/>
              </a:rPr>
              <a:t> firms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150</a:t>
            </a:r>
            <a:r>
              <a:rPr dirty="0" sz="900" spc="-5">
                <a:latin typeface="Verdana"/>
                <a:cs typeface="Verdana"/>
              </a:rPr>
              <a:t> countries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territories.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how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Deloitte’s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approximately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264,000</a:t>
            </a:r>
            <a:r>
              <a:rPr dirty="0" sz="900">
                <a:latin typeface="Verdana"/>
                <a:cs typeface="Verdana"/>
              </a:rPr>
              <a:t> people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make</a:t>
            </a:r>
            <a:r>
              <a:rPr dirty="0" sz="900">
                <a:latin typeface="Verdana"/>
                <a:cs typeface="Verdana"/>
              </a:rPr>
              <a:t> an impact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matters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partnership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one</a:t>
            </a:r>
            <a:r>
              <a:rPr dirty="0" sz="900">
                <a:latin typeface="Verdana"/>
                <a:cs typeface="Verdana"/>
              </a:rPr>
              <a:t> of </a:t>
            </a:r>
            <a:r>
              <a:rPr dirty="0" sz="900" spc="-5">
                <a:latin typeface="Verdana"/>
                <a:cs typeface="Verdana"/>
              </a:rPr>
              <a:t>Australia’s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firms.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Focused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>
                <a:latin typeface="Verdana"/>
                <a:cs typeface="Verdana"/>
              </a:rPr>
              <a:t> creation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5">
                <a:latin typeface="Verdana"/>
                <a:cs typeface="Verdana"/>
              </a:rPr>
              <a:t> value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growth, 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known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as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employer</a:t>
            </a:r>
            <a:r>
              <a:rPr dirty="0" sz="900">
                <a:latin typeface="Verdana"/>
                <a:cs typeface="Verdana"/>
              </a:rPr>
              <a:t> of</a:t>
            </a:r>
            <a:r>
              <a:rPr dirty="0" sz="900" spc="-5">
                <a:latin typeface="Verdana"/>
                <a:cs typeface="Verdana"/>
              </a:rPr>
              <a:t> choice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for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innovative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human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resources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programs,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</a:t>
            </a:r>
            <a:r>
              <a:rPr dirty="0" sz="900">
                <a:latin typeface="Verdana"/>
                <a:cs typeface="Verdana"/>
              </a:rPr>
              <a:t> are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dedicated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helping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 our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people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excel. For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5">
                <a:latin typeface="Verdana"/>
                <a:cs typeface="Verdana"/>
              </a:rPr>
              <a:t> information,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visit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web </a:t>
            </a:r>
            <a:r>
              <a:rPr dirty="0" sz="900">
                <a:latin typeface="Verdana"/>
                <a:cs typeface="Verdana"/>
              </a:rPr>
              <a:t>site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Liability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limited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by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scheme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approved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under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Standards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Legislation.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Member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>
                <a:latin typeface="Verdana"/>
                <a:cs typeface="Verdana"/>
              </a:rPr>
              <a:t> 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©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2019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Pty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dirty="0" sz="80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Rahman, Kate</dc:creator>
  <dc:title>Headline Verdana Bold</dc:title>
  <dcterms:created xsi:type="dcterms:W3CDTF">2021-07-19T21:56:04Z</dcterms:created>
  <dcterms:modified xsi:type="dcterms:W3CDTF">2021-07-19T21:56:04Z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