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401434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13.jpg"/><Relationship Id="rId11" Type="http://schemas.openxmlformats.org/officeDocument/2006/relationships/image" Target="../media/image30.png"/><Relationship Id="rId12" Type="http://schemas.openxmlformats.org/officeDocument/2006/relationships/image" Target="../media/image16.jpg"/><Relationship Id="rId13" Type="http://schemas.openxmlformats.org/officeDocument/2006/relationships/image" Target="../media/image19.jpg"/><Relationship Id="rId14" Type="http://schemas.openxmlformats.org/officeDocument/2006/relationships/image" Target="../media/image20.png"/><Relationship Id="rId15" Type="http://schemas.openxmlformats.org/officeDocument/2006/relationships/image" Target="../media/image18.jpg"/><Relationship Id="rId16" Type="http://schemas.openxmlformats.org/officeDocument/2006/relationships/image" Target="../media/image14.jpg"/><Relationship Id="rId17" Type="http://schemas.openxmlformats.org/officeDocument/2006/relationships/image" Target="../media/image17.png"/><Relationship Id="rId18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eloitte.com/about" TargetMode="External"/><Relationship Id="rId3" Type="http://schemas.openxmlformats.org/officeDocument/2006/relationships/hyperlink" Target="http://www.deloitte.com/" TargetMode="External"/><Relationship Id="rId4" Type="http://schemas.openxmlformats.org/officeDocument/2006/relationships/hyperlink" Target="http://www.deloitte.com.au/" TargetMode="External"/><Relationship Id="rId5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Sherpa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8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Technology,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Strategy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dirty="0" sz="16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Optimisation</a:t>
            </a:r>
            <a:r>
              <a:rPr dirty="0" sz="16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16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" y="5244846"/>
            <a:ext cx="10325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dirty="0" sz="10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March</a:t>
            </a:r>
            <a:r>
              <a:rPr dirty="0" sz="105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>
                <a:solidFill>
                  <a:srgbClr val="FFFFFF"/>
                </a:solidFill>
                <a:latin typeface="Verdana"/>
                <a:cs typeface="Verdana"/>
              </a:rPr>
              <a:t>2019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785" y="1864614"/>
            <a:ext cx="0" cy="4277360"/>
          </a:xfrm>
          <a:custGeom>
            <a:avLst/>
            <a:gdLst/>
            <a:ahLst/>
            <a:cxnLst/>
            <a:rect l="l" t="t" r="r" b="b"/>
            <a:pathLst>
              <a:path w="0" h="4277360">
                <a:moveTo>
                  <a:pt x="0" y="0"/>
                </a:moveTo>
                <a:lnTo>
                  <a:pt x="0" y="4277156"/>
                </a:lnTo>
              </a:path>
            </a:pathLst>
          </a:custGeom>
          <a:ln w="38100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Market</a:t>
            </a:r>
            <a:r>
              <a:rPr dirty="0" spc="-20"/>
              <a:t> </a:t>
            </a:r>
            <a:r>
              <a:rPr dirty="0"/>
              <a:t>Scan</a:t>
            </a:r>
            <a:r>
              <a:rPr dirty="0" spc="-40"/>
              <a:t> </a:t>
            </a:r>
            <a:r>
              <a:rPr dirty="0"/>
              <a:t>|</a:t>
            </a:r>
            <a:r>
              <a:rPr dirty="0" spc="-10"/>
              <a:t> </a:t>
            </a:r>
            <a:r>
              <a:rPr dirty="0"/>
              <a:t>Shortlisting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5"/>
              <a:t>Provider</a:t>
            </a:r>
            <a:r>
              <a:rPr dirty="0" spc="-20"/>
              <a:t> </a:t>
            </a:r>
            <a:r>
              <a:rPr dirty="0" spc="-5"/>
              <a:t>Attributes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87727" y="637108"/>
            <a:ext cx="7818755" cy="5711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An assessment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of</a:t>
            </a:r>
            <a:r>
              <a:rPr dirty="0" sz="14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the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Financial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Accounting</a:t>
            </a:r>
            <a:r>
              <a:rPr dirty="0" sz="1400" spc="-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System</a:t>
            </a:r>
            <a:r>
              <a:rPr dirty="0" sz="1400" spc="-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market</a:t>
            </a:r>
            <a:r>
              <a:rPr dirty="0" sz="1400" spc="-2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landscape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to</a:t>
            </a:r>
            <a:r>
              <a:rPr dirty="0" sz="140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establish</a:t>
            </a:r>
            <a:r>
              <a:rPr dirty="0" sz="1400" spc="-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evaluate</a:t>
            </a:r>
            <a:r>
              <a:rPr dirty="0" sz="1400" spc="-4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the </a:t>
            </a:r>
            <a:r>
              <a:rPr dirty="0" sz="1400" spc="5">
                <a:solidFill>
                  <a:srgbClr val="565656"/>
                </a:solidFill>
                <a:latin typeface="Verdana"/>
                <a:cs typeface="Verdana"/>
              </a:rPr>
              <a:t>following</a:t>
            </a:r>
            <a:r>
              <a:rPr dirty="0" sz="1400" spc="-5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Verdana"/>
                <a:cs typeface="Verdana"/>
              </a:rPr>
              <a:t>attributes:</a:t>
            </a:r>
            <a:endParaRPr sz="1400">
              <a:latin typeface="Verdana"/>
              <a:cs typeface="Verdana"/>
            </a:endParaRPr>
          </a:p>
          <a:p>
            <a:pPr marL="38100" marR="5080">
              <a:lnSpc>
                <a:spcPct val="100000"/>
              </a:lnSpc>
              <a:spcBef>
                <a:spcPts val="1145"/>
              </a:spcBef>
            </a:pP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These</a:t>
            </a:r>
            <a:r>
              <a:rPr dirty="0" sz="1200" spc="-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attributes</a:t>
            </a:r>
            <a:r>
              <a:rPr dirty="0" sz="1200" spc="3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have</a:t>
            </a:r>
            <a:r>
              <a:rPr dirty="0" sz="1200" spc="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been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selected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based</a:t>
            </a:r>
            <a:r>
              <a:rPr dirty="0" sz="12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on </a:t>
            </a: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Workshops</a:t>
            </a:r>
            <a:r>
              <a:rPr dirty="0" sz="12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conducted</a:t>
            </a:r>
            <a:r>
              <a:rPr dirty="0" sz="1200" spc="2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with</a:t>
            </a:r>
            <a:r>
              <a:rPr dirty="0" sz="1200" spc="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Sector</a:t>
            </a:r>
            <a:r>
              <a:rPr dirty="0" sz="1200" spc="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Metric’s</a:t>
            </a:r>
            <a:r>
              <a:rPr dirty="0" sz="12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Executive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 Committee,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key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stakeholders</a:t>
            </a:r>
            <a:r>
              <a:rPr dirty="0" sz="1200" spc="1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from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their</a:t>
            </a:r>
            <a:r>
              <a:rPr dirty="0" sz="12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Finance</a:t>
            </a:r>
            <a:r>
              <a:rPr dirty="0" sz="1200" spc="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30">
                <a:solidFill>
                  <a:srgbClr val="565656"/>
                </a:solidFill>
                <a:latin typeface="Verdana"/>
                <a:cs typeface="Verdana"/>
              </a:rPr>
              <a:t>Team,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565656"/>
                </a:solidFill>
                <a:latin typeface="Verdana"/>
                <a:cs typeface="Verdana"/>
              </a:rPr>
              <a:t>Deloitte’s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IP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and</a:t>
            </a:r>
            <a:r>
              <a:rPr dirty="0" sz="1200" spc="2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previous</a:t>
            </a:r>
            <a:r>
              <a:rPr dirty="0" sz="1200" spc="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market</a:t>
            </a:r>
            <a:r>
              <a:rPr dirty="0" sz="120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65656"/>
                </a:solidFill>
                <a:latin typeface="Verdana"/>
                <a:cs typeface="Verdana"/>
              </a:rPr>
              <a:t>experience.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Who</a:t>
            </a:r>
            <a:r>
              <a:rPr dirty="0" sz="1200" spc="-2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plays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 in</a:t>
            </a:r>
            <a:r>
              <a:rPr dirty="0" sz="1200" spc="-1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the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market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(short</a:t>
            </a:r>
            <a:r>
              <a:rPr dirty="0" sz="1200" spc="1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longlist)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Financial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Accounting</a:t>
            </a:r>
            <a:r>
              <a:rPr dirty="0" sz="1000" spc="4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service</a:t>
            </a:r>
            <a:r>
              <a:rPr dirty="0" sz="1000" spc="3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offering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Operations</a:t>
            </a:r>
            <a:r>
              <a:rPr dirty="0" sz="1000" spc="3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Support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in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Australia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Company</a:t>
            </a:r>
            <a:r>
              <a:rPr dirty="0" sz="1200" spc="-3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fundamentals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 and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 depth</a:t>
            </a:r>
            <a:r>
              <a:rPr dirty="0" sz="1200" spc="-2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of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market</a:t>
            </a:r>
            <a:r>
              <a:rPr dirty="0" sz="1200" spc="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presence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Time</a:t>
            </a:r>
            <a:r>
              <a:rPr dirty="0" sz="1000" spc="-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in operation</a:t>
            </a:r>
            <a:r>
              <a:rPr dirty="0" sz="1000" spc="3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spc="-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history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Financial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position</a:t>
            </a:r>
            <a:r>
              <a:rPr dirty="0" sz="1000" spc="2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 performance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Credibility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of</a:t>
            </a:r>
            <a:r>
              <a:rPr dirty="0" sz="1000" spc="10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ownership</a:t>
            </a:r>
            <a:r>
              <a:rPr dirty="0" sz="1000" spc="4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leadership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Reputation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1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Proven experience</a:t>
            </a:r>
            <a:r>
              <a:rPr dirty="0" sz="1200" spc="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in</a:t>
            </a:r>
            <a:r>
              <a:rPr dirty="0" sz="1200" spc="1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Financial</a:t>
            </a:r>
            <a:r>
              <a:rPr dirty="0" sz="1200" spc="-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Accounting</a:t>
            </a:r>
            <a:r>
              <a:rPr dirty="0" sz="1200" spc="-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System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Client</a:t>
            </a:r>
            <a:r>
              <a:rPr dirty="0" sz="1000" spc="-2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base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Experience</a:t>
            </a:r>
            <a:r>
              <a:rPr dirty="0" sz="1000" spc="5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clients</a:t>
            </a:r>
            <a:r>
              <a:rPr dirty="0" sz="1000" spc="2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delivering</a:t>
            </a:r>
            <a:r>
              <a:rPr dirty="0" sz="1000" spc="2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similar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services</a:t>
            </a:r>
            <a:r>
              <a:rPr dirty="0" sz="1000" spc="5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(SaaS)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Relevant</a:t>
            </a:r>
            <a:r>
              <a:rPr dirty="0" sz="1000" spc="2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projects</a:t>
            </a:r>
            <a:r>
              <a:rPr dirty="0" sz="1000" spc="4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of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similar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scope</a:t>
            </a:r>
            <a:r>
              <a:rPr dirty="0" sz="1000" spc="3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 scale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Scope</a:t>
            </a:r>
            <a:r>
              <a:rPr dirty="0" sz="1200" spc="-3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of</a:t>
            </a:r>
            <a:r>
              <a:rPr dirty="0" sz="1200" spc="-2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Service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Financial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Accounting</a:t>
            </a:r>
            <a:r>
              <a:rPr dirty="0" sz="1000" spc="5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system</a:t>
            </a:r>
            <a:r>
              <a:rPr dirty="0" sz="1000" spc="4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functions</a:t>
            </a:r>
            <a:r>
              <a:rPr dirty="0" sz="1000" spc="3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Additional</a:t>
            </a:r>
            <a:r>
              <a:rPr dirty="0" sz="1000" spc="2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service</a:t>
            </a:r>
            <a:r>
              <a:rPr dirty="0" sz="1000" spc="3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offerings</a:t>
            </a:r>
            <a:r>
              <a:rPr dirty="0" sz="1000" spc="4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such</a:t>
            </a:r>
            <a:r>
              <a:rPr dirty="0" sz="1000" spc="2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as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Payroll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and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Expense</a:t>
            </a:r>
            <a:r>
              <a:rPr dirty="0" sz="1000" spc="4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Management</a:t>
            </a:r>
            <a:r>
              <a:rPr dirty="0" sz="1000" spc="2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System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Ease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of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Integration</a:t>
            </a:r>
            <a:r>
              <a:rPr dirty="0" sz="1000" spc="3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with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Salesforce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Reporting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155065">
              <a:lnSpc>
                <a:spcPct val="100000"/>
              </a:lnSpc>
            </a:pP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Long</a:t>
            </a:r>
            <a:r>
              <a:rPr dirty="0" sz="1200" spc="-2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term</a:t>
            </a:r>
            <a:r>
              <a:rPr dirty="0" sz="1200" spc="1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vision,</a:t>
            </a:r>
            <a:r>
              <a:rPr dirty="0" sz="1200" spc="20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technology</a:t>
            </a:r>
            <a:r>
              <a:rPr dirty="0" sz="1200" spc="-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alignment</a:t>
            </a:r>
            <a:r>
              <a:rPr dirty="0" sz="1200" spc="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b="1">
                <a:solidFill>
                  <a:srgbClr val="638D1C"/>
                </a:solidFill>
                <a:latin typeface="Verdana"/>
                <a:cs typeface="Verdana"/>
              </a:rPr>
              <a:t>and</a:t>
            </a:r>
            <a:r>
              <a:rPr dirty="0" sz="1200" spc="-15" b="1">
                <a:solidFill>
                  <a:srgbClr val="638D1C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638D1C"/>
                </a:solidFill>
                <a:latin typeface="Verdana"/>
                <a:cs typeface="Verdana"/>
              </a:rPr>
              <a:t>innovation</a:t>
            </a:r>
            <a:endParaRPr sz="12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Native</a:t>
            </a:r>
            <a:r>
              <a:rPr dirty="0" sz="1000" spc="-1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Cloud</a:t>
            </a:r>
            <a:r>
              <a:rPr dirty="0" sz="100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Application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Supports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API</a:t>
            </a:r>
            <a:r>
              <a:rPr dirty="0" sz="1000" spc="-1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capabilities</a:t>
            </a:r>
            <a:endParaRPr sz="1000">
              <a:latin typeface="Verdana"/>
              <a:cs typeface="Verdana"/>
            </a:endParaRPr>
          </a:p>
          <a:p>
            <a:pPr marL="1697989" indent="-170815">
              <a:lnSpc>
                <a:spcPct val="100000"/>
              </a:lnSpc>
              <a:buFont typeface="Arial MT"/>
              <a:buChar char="•"/>
              <a:tabLst>
                <a:tab pos="1697989" algn="l"/>
              </a:tabLst>
            </a:pPr>
            <a:r>
              <a:rPr dirty="0" sz="1000" spc="-5" i="1">
                <a:latin typeface="Verdana"/>
                <a:cs typeface="Verdana"/>
              </a:rPr>
              <a:t>Strong</a:t>
            </a:r>
            <a:r>
              <a:rPr dirty="0" sz="1000" spc="1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investment</a:t>
            </a:r>
            <a:r>
              <a:rPr dirty="0" sz="1000" spc="40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in</a:t>
            </a:r>
            <a:r>
              <a:rPr dirty="0" sz="1000" spc="5" i="1">
                <a:latin typeface="Verdana"/>
                <a:cs typeface="Verdan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R&amp;D and innovation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8294" y="5513832"/>
            <a:ext cx="497205" cy="548640"/>
          </a:xfrm>
          <a:custGeom>
            <a:avLst/>
            <a:gdLst/>
            <a:ahLst/>
            <a:cxnLst/>
            <a:rect l="l" t="t" r="r" b="b"/>
            <a:pathLst>
              <a:path w="497205" h="548639">
                <a:moveTo>
                  <a:pt x="439166" y="187718"/>
                </a:moveTo>
                <a:lnTo>
                  <a:pt x="436943" y="178828"/>
                </a:lnTo>
                <a:lnTo>
                  <a:pt x="432435" y="169926"/>
                </a:lnTo>
                <a:lnTo>
                  <a:pt x="432435" y="158496"/>
                </a:lnTo>
                <a:lnTo>
                  <a:pt x="431165" y="150876"/>
                </a:lnTo>
                <a:lnTo>
                  <a:pt x="427824" y="143268"/>
                </a:lnTo>
                <a:lnTo>
                  <a:pt x="423100" y="136918"/>
                </a:lnTo>
                <a:lnTo>
                  <a:pt x="417703" y="131826"/>
                </a:lnTo>
                <a:lnTo>
                  <a:pt x="417703" y="129286"/>
                </a:lnTo>
                <a:lnTo>
                  <a:pt x="415290" y="128016"/>
                </a:lnTo>
                <a:lnTo>
                  <a:pt x="415290" y="186436"/>
                </a:lnTo>
                <a:lnTo>
                  <a:pt x="415290" y="188976"/>
                </a:lnTo>
                <a:lnTo>
                  <a:pt x="408686" y="197878"/>
                </a:lnTo>
                <a:lnTo>
                  <a:pt x="406425" y="206768"/>
                </a:lnTo>
                <a:lnTo>
                  <a:pt x="407352" y="213118"/>
                </a:lnTo>
                <a:lnTo>
                  <a:pt x="410337" y="218186"/>
                </a:lnTo>
                <a:lnTo>
                  <a:pt x="407924" y="218186"/>
                </a:lnTo>
                <a:lnTo>
                  <a:pt x="407924" y="220726"/>
                </a:lnTo>
                <a:lnTo>
                  <a:pt x="405511" y="220726"/>
                </a:lnTo>
                <a:lnTo>
                  <a:pt x="401243" y="228346"/>
                </a:lnTo>
                <a:lnTo>
                  <a:pt x="399059" y="234696"/>
                </a:lnTo>
                <a:lnTo>
                  <a:pt x="398259" y="242328"/>
                </a:lnTo>
                <a:lnTo>
                  <a:pt x="398145" y="251218"/>
                </a:lnTo>
                <a:lnTo>
                  <a:pt x="387604" y="253746"/>
                </a:lnTo>
                <a:lnTo>
                  <a:pt x="378231" y="256286"/>
                </a:lnTo>
                <a:lnTo>
                  <a:pt x="370243" y="261378"/>
                </a:lnTo>
                <a:lnTo>
                  <a:pt x="359029" y="271526"/>
                </a:lnTo>
                <a:lnTo>
                  <a:pt x="356489" y="276618"/>
                </a:lnTo>
                <a:lnTo>
                  <a:pt x="354076" y="276618"/>
                </a:lnTo>
                <a:lnTo>
                  <a:pt x="354076" y="279146"/>
                </a:lnTo>
                <a:lnTo>
                  <a:pt x="351663" y="279146"/>
                </a:lnTo>
                <a:lnTo>
                  <a:pt x="349250" y="276618"/>
                </a:lnTo>
                <a:lnTo>
                  <a:pt x="346710" y="276618"/>
                </a:lnTo>
                <a:lnTo>
                  <a:pt x="341884" y="274078"/>
                </a:lnTo>
                <a:lnTo>
                  <a:pt x="339471" y="271526"/>
                </a:lnTo>
                <a:lnTo>
                  <a:pt x="336931" y="268986"/>
                </a:lnTo>
                <a:lnTo>
                  <a:pt x="336931" y="265176"/>
                </a:lnTo>
                <a:lnTo>
                  <a:pt x="334518" y="262636"/>
                </a:lnTo>
                <a:lnTo>
                  <a:pt x="329565" y="257568"/>
                </a:lnTo>
                <a:lnTo>
                  <a:pt x="328104" y="253746"/>
                </a:lnTo>
                <a:lnTo>
                  <a:pt x="327152" y="251218"/>
                </a:lnTo>
                <a:lnTo>
                  <a:pt x="317373" y="248678"/>
                </a:lnTo>
                <a:lnTo>
                  <a:pt x="319786" y="243586"/>
                </a:lnTo>
                <a:lnTo>
                  <a:pt x="319786" y="239776"/>
                </a:lnTo>
                <a:lnTo>
                  <a:pt x="314960" y="234696"/>
                </a:lnTo>
                <a:lnTo>
                  <a:pt x="314960" y="232168"/>
                </a:lnTo>
                <a:lnTo>
                  <a:pt x="310007" y="230886"/>
                </a:lnTo>
                <a:lnTo>
                  <a:pt x="275170" y="230886"/>
                </a:lnTo>
                <a:lnTo>
                  <a:pt x="267462" y="233426"/>
                </a:lnTo>
                <a:lnTo>
                  <a:pt x="261112" y="237236"/>
                </a:lnTo>
                <a:lnTo>
                  <a:pt x="258699" y="239776"/>
                </a:lnTo>
                <a:lnTo>
                  <a:pt x="256159" y="239776"/>
                </a:lnTo>
                <a:lnTo>
                  <a:pt x="256159" y="237236"/>
                </a:lnTo>
                <a:lnTo>
                  <a:pt x="253746" y="237236"/>
                </a:lnTo>
                <a:lnTo>
                  <a:pt x="252539" y="234696"/>
                </a:lnTo>
                <a:lnTo>
                  <a:pt x="251333" y="232168"/>
                </a:lnTo>
                <a:lnTo>
                  <a:pt x="243967" y="225818"/>
                </a:lnTo>
                <a:lnTo>
                  <a:pt x="231775" y="225818"/>
                </a:lnTo>
                <a:lnTo>
                  <a:pt x="221869" y="230886"/>
                </a:lnTo>
                <a:lnTo>
                  <a:pt x="219456" y="232168"/>
                </a:lnTo>
                <a:lnTo>
                  <a:pt x="217043" y="232168"/>
                </a:lnTo>
                <a:lnTo>
                  <a:pt x="214630" y="234696"/>
                </a:lnTo>
                <a:lnTo>
                  <a:pt x="212090" y="232168"/>
                </a:lnTo>
                <a:lnTo>
                  <a:pt x="204000" y="225818"/>
                </a:lnTo>
                <a:lnTo>
                  <a:pt x="195008" y="220726"/>
                </a:lnTo>
                <a:lnTo>
                  <a:pt x="186004" y="218186"/>
                </a:lnTo>
                <a:lnTo>
                  <a:pt x="177927" y="216928"/>
                </a:lnTo>
                <a:lnTo>
                  <a:pt x="168021" y="216928"/>
                </a:lnTo>
                <a:lnTo>
                  <a:pt x="168021" y="218186"/>
                </a:lnTo>
                <a:lnTo>
                  <a:pt x="165608" y="206768"/>
                </a:lnTo>
                <a:lnTo>
                  <a:pt x="155829" y="202946"/>
                </a:lnTo>
                <a:lnTo>
                  <a:pt x="151003" y="200418"/>
                </a:lnTo>
                <a:lnTo>
                  <a:pt x="146050" y="194068"/>
                </a:lnTo>
                <a:lnTo>
                  <a:pt x="143637" y="186436"/>
                </a:lnTo>
                <a:lnTo>
                  <a:pt x="146050" y="183896"/>
                </a:lnTo>
                <a:lnTo>
                  <a:pt x="148463" y="177546"/>
                </a:lnTo>
                <a:lnTo>
                  <a:pt x="148463" y="152146"/>
                </a:lnTo>
                <a:lnTo>
                  <a:pt x="151003" y="149618"/>
                </a:lnTo>
                <a:lnTo>
                  <a:pt x="158800" y="140728"/>
                </a:lnTo>
                <a:lnTo>
                  <a:pt x="164084" y="131826"/>
                </a:lnTo>
                <a:lnTo>
                  <a:pt x="167068" y="124218"/>
                </a:lnTo>
                <a:lnTo>
                  <a:pt x="168021" y="117868"/>
                </a:lnTo>
                <a:lnTo>
                  <a:pt x="168021" y="110236"/>
                </a:lnTo>
                <a:lnTo>
                  <a:pt x="170561" y="110236"/>
                </a:lnTo>
                <a:lnTo>
                  <a:pt x="172974" y="108978"/>
                </a:lnTo>
                <a:lnTo>
                  <a:pt x="177673" y="106426"/>
                </a:lnTo>
                <a:lnTo>
                  <a:pt x="188556" y="102628"/>
                </a:lnTo>
                <a:lnTo>
                  <a:pt x="200825" y="95008"/>
                </a:lnTo>
                <a:lnTo>
                  <a:pt x="209677" y="84836"/>
                </a:lnTo>
                <a:lnTo>
                  <a:pt x="212090" y="84836"/>
                </a:lnTo>
                <a:lnTo>
                  <a:pt x="217043" y="83578"/>
                </a:lnTo>
                <a:lnTo>
                  <a:pt x="221869" y="83578"/>
                </a:lnTo>
                <a:lnTo>
                  <a:pt x="225463" y="82308"/>
                </a:lnTo>
                <a:lnTo>
                  <a:pt x="234137" y="81026"/>
                </a:lnTo>
                <a:lnTo>
                  <a:pt x="244627" y="78486"/>
                </a:lnTo>
                <a:lnTo>
                  <a:pt x="253746" y="73406"/>
                </a:lnTo>
                <a:lnTo>
                  <a:pt x="258699" y="73406"/>
                </a:lnTo>
                <a:lnTo>
                  <a:pt x="263525" y="75958"/>
                </a:lnTo>
                <a:lnTo>
                  <a:pt x="270891" y="81026"/>
                </a:lnTo>
                <a:lnTo>
                  <a:pt x="290449" y="81026"/>
                </a:lnTo>
                <a:lnTo>
                  <a:pt x="295402" y="75958"/>
                </a:lnTo>
                <a:lnTo>
                  <a:pt x="297815" y="81026"/>
                </a:lnTo>
                <a:lnTo>
                  <a:pt x="302641" y="92456"/>
                </a:lnTo>
                <a:lnTo>
                  <a:pt x="317373" y="92456"/>
                </a:lnTo>
                <a:lnTo>
                  <a:pt x="319786" y="89928"/>
                </a:lnTo>
                <a:lnTo>
                  <a:pt x="322326" y="89928"/>
                </a:lnTo>
                <a:lnTo>
                  <a:pt x="324739" y="87376"/>
                </a:lnTo>
                <a:lnTo>
                  <a:pt x="327152" y="87376"/>
                </a:lnTo>
                <a:lnTo>
                  <a:pt x="329565" y="89928"/>
                </a:lnTo>
                <a:lnTo>
                  <a:pt x="336931" y="89928"/>
                </a:lnTo>
                <a:lnTo>
                  <a:pt x="336931" y="95008"/>
                </a:lnTo>
                <a:lnTo>
                  <a:pt x="339471" y="97536"/>
                </a:lnTo>
                <a:lnTo>
                  <a:pt x="344297" y="103886"/>
                </a:lnTo>
                <a:lnTo>
                  <a:pt x="361442" y="103886"/>
                </a:lnTo>
                <a:lnTo>
                  <a:pt x="361442" y="106426"/>
                </a:lnTo>
                <a:lnTo>
                  <a:pt x="363855" y="106426"/>
                </a:lnTo>
                <a:lnTo>
                  <a:pt x="363855" y="108978"/>
                </a:lnTo>
                <a:lnTo>
                  <a:pt x="366395" y="110236"/>
                </a:lnTo>
                <a:lnTo>
                  <a:pt x="368769" y="115328"/>
                </a:lnTo>
                <a:lnTo>
                  <a:pt x="372757" y="120396"/>
                </a:lnTo>
                <a:lnTo>
                  <a:pt x="379056" y="124218"/>
                </a:lnTo>
                <a:lnTo>
                  <a:pt x="388366" y="124218"/>
                </a:lnTo>
                <a:lnTo>
                  <a:pt x="388366" y="135636"/>
                </a:lnTo>
                <a:lnTo>
                  <a:pt x="395732" y="143268"/>
                </a:lnTo>
                <a:lnTo>
                  <a:pt x="400558" y="147078"/>
                </a:lnTo>
                <a:lnTo>
                  <a:pt x="405511" y="149618"/>
                </a:lnTo>
                <a:lnTo>
                  <a:pt x="407924" y="157226"/>
                </a:lnTo>
                <a:lnTo>
                  <a:pt x="407924" y="168668"/>
                </a:lnTo>
                <a:lnTo>
                  <a:pt x="405511" y="177546"/>
                </a:lnTo>
                <a:lnTo>
                  <a:pt x="412877" y="186436"/>
                </a:lnTo>
                <a:lnTo>
                  <a:pt x="415290" y="186436"/>
                </a:lnTo>
                <a:lnTo>
                  <a:pt x="415290" y="128016"/>
                </a:lnTo>
                <a:lnTo>
                  <a:pt x="412877" y="126746"/>
                </a:lnTo>
                <a:lnTo>
                  <a:pt x="412877" y="124218"/>
                </a:lnTo>
                <a:lnTo>
                  <a:pt x="410044" y="117868"/>
                </a:lnTo>
                <a:lnTo>
                  <a:pt x="405193" y="110236"/>
                </a:lnTo>
                <a:lnTo>
                  <a:pt x="398043" y="105168"/>
                </a:lnTo>
                <a:lnTo>
                  <a:pt x="388366" y="103886"/>
                </a:lnTo>
                <a:lnTo>
                  <a:pt x="388366" y="101346"/>
                </a:lnTo>
                <a:lnTo>
                  <a:pt x="385953" y="98806"/>
                </a:lnTo>
                <a:lnTo>
                  <a:pt x="385953" y="97536"/>
                </a:lnTo>
                <a:lnTo>
                  <a:pt x="381000" y="95008"/>
                </a:lnTo>
                <a:lnTo>
                  <a:pt x="381000" y="92456"/>
                </a:lnTo>
                <a:lnTo>
                  <a:pt x="376174" y="87376"/>
                </a:lnTo>
                <a:lnTo>
                  <a:pt x="371221" y="81026"/>
                </a:lnTo>
                <a:lnTo>
                  <a:pt x="356489" y="81026"/>
                </a:lnTo>
                <a:lnTo>
                  <a:pt x="353720" y="75958"/>
                </a:lnTo>
                <a:lnTo>
                  <a:pt x="352348" y="73406"/>
                </a:lnTo>
                <a:lnTo>
                  <a:pt x="351663" y="72136"/>
                </a:lnTo>
                <a:lnTo>
                  <a:pt x="344297" y="69608"/>
                </a:lnTo>
                <a:lnTo>
                  <a:pt x="341884" y="69608"/>
                </a:lnTo>
                <a:lnTo>
                  <a:pt x="330530" y="67056"/>
                </a:lnTo>
                <a:lnTo>
                  <a:pt x="324281" y="65786"/>
                </a:lnTo>
                <a:lnTo>
                  <a:pt x="317373" y="67056"/>
                </a:lnTo>
                <a:lnTo>
                  <a:pt x="317373" y="64528"/>
                </a:lnTo>
                <a:lnTo>
                  <a:pt x="312547" y="59436"/>
                </a:lnTo>
                <a:lnTo>
                  <a:pt x="305447" y="54356"/>
                </a:lnTo>
                <a:lnTo>
                  <a:pt x="296303" y="53086"/>
                </a:lnTo>
                <a:lnTo>
                  <a:pt x="286702" y="54356"/>
                </a:lnTo>
                <a:lnTo>
                  <a:pt x="278257" y="58178"/>
                </a:lnTo>
                <a:lnTo>
                  <a:pt x="275717" y="58178"/>
                </a:lnTo>
                <a:lnTo>
                  <a:pt x="275717" y="55626"/>
                </a:lnTo>
                <a:lnTo>
                  <a:pt x="270891" y="53086"/>
                </a:lnTo>
                <a:lnTo>
                  <a:pt x="263525" y="50558"/>
                </a:lnTo>
                <a:lnTo>
                  <a:pt x="243967" y="50558"/>
                </a:lnTo>
                <a:lnTo>
                  <a:pt x="236601" y="58178"/>
                </a:lnTo>
                <a:lnTo>
                  <a:pt x="234188" y="58178"/>
                </a:lnTo>
                <a:lnTo>
                  <a:pt x="226822" y="59436"/>
                </a:lnTo>
                <a:lnTo>
                  <a:pt x="219456" y="59436"/>
                </a:lnTo>
                <a:lnTo>
                  <a:pt x="215265" y="60706"/>
                </a:lnTo>
                <a:lnTo>
                  <a:pt x="207848" y="61976"/>
                </a:lnTo>
                <a:lnTo>
                  <a:pt x="199504" y="64528"/>
                </a:lnTo>
                <a:lnTo>
                  <a:pt x="192532" y="69608"/>
                </a:lnTo>
                <a:lnTo>
                  <a:pt x="190119" y="72136"/>
                </a:lnTo>
                <a:lnTo>
                  <a:pt x="190119" y="73406"/>
                </a:lnTo>
                <a:lnTo>
                  <a:pt x="178765" y="82308"/>
                </a:lnTo>
                <a:lnTo>
                  <a:pt x="145694" y="106426"/>
                </a:lnTo>
                <a:lnTo>
                  <a:pt x="143637" y="117868"/>
                </a:lnTo>
                <a:lnTo>
                  <a:pt x="143637" y="121678"/>
                </a:lnTo>
                <a:lnTo>
                  <a:pt x="131318" y="135636"/>
                </a:lnTo>
                <a:lnTo>
                  <a:pt x="124079" y="143268"/>
                </a:lnTo>
                <a:lnTo>
                  <a:pt x="124079" y="172478"/>
                </a:lnTo>
                <a:lnTo>
                  <a:pt x="121539" y="177546"/>
                </a:lnTo>
                <a:lnTo>
                  <a:pt x="131318" y="214376"/>
                </a:lnTo>
                <a:lnTo>
                  <a:pt x="133858" y="218186"/>
                </a:lnTo>
                <a:lnTo>
                  <a:pt x="138684" y="218186"/>
                </a:lnTo>
                <a:lnTo>
                  <a:pt x="141097" y="220726"/>
                </a:lnTo>
                <a:lnTo>
                  <a:pt x="146050" y="223278"/>
                </a:lnTo>
                <a:lnTo>
                  <a:pt x="146050" y="234696"/>
                </a:lnTo>
                <a:lnTo>
                  <a:pt x="153416" y="239776"/>
                </a:lnTo>
                <a:lnTo>
                  <a:pt x="180340" y="239776"/>
                </a:lnTo>
                <a:lnTo>
                  <a:pt x="187706" y="242328"/>
                </a:lnTo>
                <a:lnTo>
                  <a:pt x="197485" y="248678"/>
                </a:lnTo>
                <a:lnTo>
                  <a:pt x="202311" y="253746"/>
                </a:lnTo>
                <a:lnTo>
                  <a:pt x="207264" y="257568"/>
                </a:lnTo>
                <a:lnTo>
                  <a:pt x="221869" y="257568"/>
                </a:lnTo>
                <a:lnTo>
                  <a:pt x="226822" y="255028"/>
                </a:lnTo>
                <a:lnTo>
                  <a:pt x="229235" y="253746"/>
                </a:lnTo>
                <a:lnTo>
                  <a:pt x="231775" y="251218"/>
                </a:lnTo>
                <a:lnTo>
                  <a:pt x="234188" y="251218"/>
                </a:lnTo>
                <a:lnTo>
                  <a:pt x="234188" y="248678"/>
                </a:lnTo>
                <a:lnTo>
                  <a:pt x="239014" y="253746"/>
                </a:lnTo>
                <a:lnTo>
                  <a:pt x="248958" y="258826"/>
                </a:lnTo>
                <a:lnTo>
                  <a:pt x="259588" y="261378"/>
                </a:lnTo>
                <a:lnTo>
                  <a:pt x="269722" y="258826"/>
                </a:lnTo>
                <a:lnTo>
                  <a:pt x="278257" y="253746"/>
                </a:lnTo>
                <a:lnTo>
                  <a:pt x="290449" y="253746"/>
                </a:lnTo>
                <a:lnTo>
                  <a:pt x="288036" y="257568"/>
                </a:lnTo>
                <a:lnTo>
                  <a:pt x="290449" y="265176"/>
                </a:lnTo>
                <a:lnTo>
                  <a:pt x="292862" y="267728"/>
                </a:lnTo>
                <a:lnTo>
                  <a:pt x="292862" y="268986"/>
                </a:lnTo>
                <a:lnTo>
                  <a:pt x="297815" y="274078"/>
                </a:lnTo>
                <a:lnTo>
                  <a:pt x="310007" y="274078"/>
                </a:lnTo>
                <a:lnTo>
                  <a:pt x="312547" y="271526"/>
                </a:lnTo>
                <a:lnTo>
                  <a:pt x="314960" y="274078"/>
                </a:lnTo>
                <a:lnTo>
                  <a:pt x="314960" y="279146"/>
                </a:lnTo>
                <a:lnTo>
                  <a:pt x="317373" y="280428"/>
                </a:lnTo>
                <a:lnTo>
                  <a:pt x="322326" y="290576"/>
                </a:lnTo>
                <a:lnTo>
                  <a:pt x="329565" y="291846"/>
                </a:lnTo>
                <a:lnTo>
                  <a:pt x="339471" y="296926"/>
                </a:lnTo>
                <a:lnTo>
                  <a:pt x="339471" y="299478"/>
                </a:lnTo>
                <a:lnTo>
                  <a:pt x="341884" y="299478"/>
                </a:lnTo>
                <a:lnTo>
                  <a:pt x="346710" y="303276"/>
                </a:lnTo>
                <a:lnTo>
                  <a:pt x="360946" y="303276"/>
                </a:lnTo>
                <a:lnTo>
                  <a:pt x="366928" y="299478"/>
                </a:lnTo>
                <a:lnTo>
                  <a:pt x="371995" y="294386"/>
                </a:lnTo>
                <a:lnTo>
                  <a:pt x="376174" y="288036"/>
                </a:lnTo>
                <a:lnTo>
                  <a:pt x="378587" y="285496"/>
                </a:lnTo>
                <a:lnTo>
                  <a:pt x="378587" y="282968"/>
                </a:lnTo>
                <a:lnTo>
                  <a:pt x="381000" y="280428"/>
                </a:lnTo>
                <a:lnTo>
                  <a:pt x="382651" y="279146"/>
                </a:lnTo>
                <a:lnTo>
                  <a:pt x="385953" y="276618"/>
                </a:lnTo>
                <a:lnTo>
                  <a:pt x="393319" y="274078"/>
                </a:lnTo>
                <a:lnTo>
                  <a:pt x="410337" y="274078"/>
                </a:lnTo>
                <a:lnTo>
                  <a:pt x="417703" y="271526"/>
                </a:lnTo>
                <a:lnTo>
                  <a:pt x="420243" y="267728"/>
                </a:lnTo>
                <a:lnTo>
                  <a:pt x="425069" y="260096"/>
                </a:lnTo>
                <a:lnTo>
                  <a:pt x="425069" y="253746"/>
                </a:lnTo>
                <a:lnTo>
                  <a:pt x="422656" y="251218"/>
                </a:lnTo>
                <a:lnTo>
                  <a:pt x="422656" y="237236"/>
                </a:lnTo>
                <a:lnTo>
                  <a:pt x="425069" y="237236"/>
                </a:lnTo>
                <a:lnTo>
                  <a:pt x="429336" y="230886"/>
                </a:lnTo>
                <a:lnTo>
                  <a:pt x="433362" y="224536"/>
                </a:lnTo>
                <a:lnTo>
                  <a:pt x="435076" y="215646"/>
                </a:lnTo>
                <a:lnTo>
                  <a:pt x="432435" y="206768"/>
                </a:lnTo>
                <a:lnTo>
                  <a:pt x="432435" y="205486"/>
                </a:lnTo>
                <a:lnTo>
                  <a:pt x="434848" y="205486"/>
                </a:lnTo>
                <a:lnTo>
                  <a:pt x="438607" y="196596"/>
                </a:lnTo>
                <a:lnTo>
                  <a:pt x="439166" y="187718"/>
                </a:lnTo>
                <a:close/>
              </a:path>
              <a:path w="497205" h="548639">
                <a:moveTo>
                  <a:pt x="496697" y="192189"/>
                </a:moveTo>
                <a:lnTo>
                  <a:pt x="490982" y="135432"/>
                </a:lnTo>
                <a:lnTo>
                  <a:pt x="472732" y="89585"/>
                </a:lnTo>
                <a:lnTo>
                  <a:pt x="472732" y="191071"/>
                </a:lnTo>
                <a:lnTo>
                  <a:pt x="471792" y="224688"/>
                </a:lnTo>
                <a:lnTo>
                  <a:pt x="462203" y="252691"/>
                </a:lnTo>
                <a:lnTo>
                  <a:pt x="442341" y="286943"/>
                </a:lnTo>
                <a:lnTo>
                  <a:pt x="436829" y="294271"/>
                </a:lnTo>
                <a:lnTo>
                  <a:pt x="431355" y="302450"/>
                </a:lnTo>
                <a:lnTo>
                  <a:pt x="402361" y="360553"/>
                </a:lnTo>
                <a:lnTo>
                  <a:pt x="391439" y="400583"/>
                </a:lnTo>
                <a:lnTo>
                  <a:pt x="386524" y="438454"/>
                </a:lnTo>
                <a:lnTo>
                  <a:pt x="386334" y="472884"/>
                </a:lnTo>
                <a:lnTo>
                  <a:pt x="205994" y="523392"/>
                </a:lnTo>
                <a:lnTo>
                  <a:pt x="205994" y="502729"/>
                </a:lnTo>
                <a:lnTo>
                  <a:pt x="204292" y="481177"/>
                </a:lnTo>
                <a:lnTo>
                  <a:pt x="199644" y="466293"/>
                </a:lnTo>
                <a:lnTo>
                  <a:pt x="192697" y="455282"/>
                </a:lnTo>
                <a:lnTo>
                  <a:pt x="184150" y="445338"/>
                </a:lnTo>
                <a:lnTo>
                  <a:pt x="181737" y="440753"/>
                </a:lnTo>
                <a:lnTo>
                  <a:pt x="179197" y="438454"/>
                </a:lnTo>
                <a:lnTo>
                  <a:pt x="174371" y="433857"/>
                </a:lnTo>
                <a:lnTo>
                  <a:pt x="167779" y="427228"/>
                </a:lnTo>
                <a:lnTo>
                  <a:pt x="161798" y="424675"/>
                </a:lnTo>
                <a:lnTo>
                  <a:pt x="159804" y="423824"/>
                </a:lnTo>
                <a:lnTo>
                  <a:pt x="151803" y="422579"/>
                </a:lnTo>
                <a:lnTo>
                  <a:pt x="145161" y="422389"/>
                </a:lnTo>
                <a:lnTo>
                  <a:pt x="128143" y="422389"/>
                </a:lnTo>
                <a:lnTo>
                  <a:pt x="120777" y="424675"/>
                </a:lnTo>
                <a:lnTo>
                  <a:pt x="118364" y="424675"/>
                </a:lnTo>
                <a:lnTo>
                  <a:pt x="81026" y="410476"/>
                </a:lnTo>
                <a:lnTo>
                  <a:pt x="76835" y="384009"/>
                </a:lnTo>
                <a:lnTo>
                  <a:pt x="76034" y="374751"/>
                </a:lnTo>
                <a:lnTo>
                  <a:pt x="73850" y="368084"/>
                </a:lnTo>
                <a:lnTo>
                  <a:pt x="69596" y="362699"/>
                </a:lnTo>
                <a:lnTo>
                  <a:pt x="67183" y="360400"/>
                </a:lnTo>
                <a:lnTo>
                  <a:pt x="64770" y="360400"/>
                </a:lnTo>
                <a:lnTo>
                  <a:pt x="69596" y="355815"/>
                </a:lnTo>
                <a:lnTo>
                  <a:pt x="69596" y="353517"/>
                </a:lnTo>
                <a:lnTo>
                  <a:pt x="72136" y="353517"/>
                </a:lnTo>
                <a:lnTo>
                  <a:pt x="74549" y="348919"/>
                </a:lnTo>
                <a:lnTo>
                  <a:pt x="74549" y="346633"/>
                </a:lnTo>
                <a:lnTo>
                  <a:pt x="72136" y="342036"/>
                </a:lnTo>
                <a:lnTo>
                  <a:pt x="69596" y="339737"/>
                </a:lnTo>
                <a:lnTo>
                  <a:pt x="67183" y="337451"/>
                </a:lnTo>
                <a:lnTo>
                  <a:pt x="64770" y="337451"/>
                </a:lnTo>
                <a:lnTo>
                  <a:pt x="59944" y="335153"/>
                </a:lnTo>
                <a:lnTo>
                  <a:pt x="59944" y="325970"/>
                </a:lnTo>
                <a:lnTo>
                  <a:pt x="62357" y="321373"/>
                </a:lnTo>
                <a:lnTo>
                  <a:pt x="62357" y="314490"/>
                </a:lnTo>
                <a:lnTo>
                  <a:pt x="64770" y="303009"/>
                </a:lnTo>
                <a:lnTo>
                  <a:pt x="64770" y="298424"/>
                </a:lnTo>
                <a:lnTo>
                  <a:pt x="62357" y="291541"/>
                </a:lnTo>
                <a:lnTo>
                  <a:pt x="54991" y="291541"/>
                </a:lnTo>
                <a:lnTo>
                  <a:pt x="50165" y="289242"/>
                </a:lnTo>
                <a:lnTo>
                  <a:pt x="25781" y="289242"/>
                </a:lnTo>
                <a:lnTo>
                  <a:pt x="23368" y="286943"/>
                </a:lnTo>
                <a:lnTo>
                  <a:pt x="23368" y="284645"/>
                </a:lnTo>
                <a:lnTo>
                  <a:pt x="25781" y="280060"/>
                </a:lnTo>
                <a:lnTo>
                  <a:pt x="33147" y="275463"/>
                </a:lnTo>
                <a:lnTo>
                  <a:pt x="52946" y="245021"/>
                </a:lnTo>
                <a:lnTo>
                  <a:pt x="65697" y="209194"/>
                </a:lnTo>
                <a:lnTo>
                  <a:pt x="72517" y="178955"/>
                </a:lnTo>
                <a:lnTo>
                  <a:pt x="74549" y="165277"/>
                </a:lnTo>
                <a:lnTo>
                  <a:pt x="90538" y="108343"/>
                </a:lnTo>
                <a:lnTo>
                  <a:pt x="122072" y="68630"/>
                </a:lnTo>
                <a:lnTo>
                  <a:pt x="162826" y="43065"/>
                </a:lnTo>
                <a:lnTo>
                  <a:pt x="206413" y="28600"/>
                </a:lnTo>
                <a:lnTo>
                  <a:pt x="246507" y="22174"/>
                </a:lnTo>
                <a:lnTo>
                  <a:pt x="276733" y="20701"/>
                </a:lnTo>
                <a:lnTo>
                  <a:pt x="283972" y="22987"/>
                </a:lnTo>
                <a:lnTo>
                  <a:pt x="309994" y="25908"/>
                </a:lnTo>
                <a:lnTo>
                  <a:pt x="353529" y="36410"/>
                </a:lnTo>
                <a:lnTo>
                  <a:pt x="402323" y="57162"/>
                </a:lnTo>
                <a:lnTo>
                  <a:pt x="444093" y="90817"/>
                </a:lnTo>
                <a:lnTo>
                  <a:pt x="466598" y="140030"/>
                </a:lnTo>
                <a:lnTo>
                  <a:pt x="472732" y="191071"/>
                </a:lnTo>
                <a:lnTo>
                  <a:pt x="472732" y="89585"/>
                </a:lnTo>
                <a:lnTo>
                  <a:pt x="436232" y="51371"/>
                </a:lnTo>
                <a:lnTo>
                  <a:pt x="392036" y="26416"/>
                </a:lnTo>
                <a:lnTo>
                  <a:pt x="346837" y="10642"/>
                </a:lnTo>
                <a:lnTo>
                  <a:pt x="308254" y="2387"/>
                </a:lnTo>
                <a:lnTo>
                  <a:pt x="283972" y="0"/>
                </a:lnTo>
                <a:lnTo>
                  <a:pt x="276733" y="0"/>
                </a:lnTo>
                <a:lnTo>
                  <a:pt x="203060" y="7112"/>
                </a:lnTo>
                <a:lnTo>
                  <a:pt x="147434" y="25908"/>
                </a:lnTo>
                <a:lnTo>
                  <a:pt x="107416" y="52590"/>
                </a:lnTo>
                <a:lnTo>
                  <a:pt x="80429" y="83413"/>
                </a:lnTo>
                <a:lnTo>
                  <a:pt x="55511" y="142392"/>
                </a:lnTo>
                <a:lnTo>
                  <a:pt x="52578" y="162979"/>
                </a:lnTo>
                <a:lnTo>
                  <a:pt x="47574" y="187083"/>
                </a:lnTo>
                <a:lnTo>
                  <a:pt x="39827" y="214642"/>
                </a:lnTo>
                <a:lnTo>
                  <a:pt x="29337" y="240461"/>
                </a:lnTo>
                <a:lnTo>
                  <a:pt x="16129" y="259397"/>
                </a:lnTo>
                <a:lnTo>
                  <a:pt x="10718" y="264502"/>
                </a:lnTo>
                <a:lnTo>
                  <a:pt x="4203" y="272605"/>
                </a:lnTo>
                <a:lnTo>
                  <a:pt x="0" y="283286"/>
                </a:lnTo>
                <a:lnTo>
                  <a:pt x="1524" y="296125"/>
                </a:lnTo>
                <a:lnTo>
                  <a:pt x="8928" y="305422"/>
                </a:lnTo>
                <a:lnTo>
                  <a:pt x="19088" y="310184"/>
                </a:lnTo>
                <a:lnTo>
                  <a:pt x="30187" y="311950"/>
                </a:lnTo>
                <a:lnTo>
                  <a:pt x="40386" y="312191"/>
                </a:lnTo>
                <a:lnTo>
                  <a:pt x="37973" y="314490"/>
                </a:lnTo>
                <a:lnTo>
                  <a:pt x="37973" y="319087"/>
                </a:lnTo>
                <a:lnTo>
                  <a:pt x="35560" y="323672"/>
                </a:lnTo>
                <a:lnTo>
                  <a:pt x="35560" y="339737"/>
                </a:lnTo>
                <a:lnTo>
                  <a:pt x="37973" y="346633"/>
                </a:lnTo>
                <a:lnTo>
                  <a:pt x="45339" y="351218"/>
                </a:lnTo>
                <a:lnTo>
                  <a:pt x="43014" y="358432"/>
                </a:lnTo>
                <a:lnTo>
                  <a:pt x="43472" y="365861"/>
                </a:lnTo>
                <a:lnTo>
                  <a:pt x="46672" y="372859"/>
                </a:lnTo>
                <a:lnTo>
                  <a:pt x="52578" y="378764"/>
                </a:lnTo>
                <a:lnTo>
                  <a:pt x="52578" y="397129"/>
                </a:lnTo>
                <a:lnTo>
                  <a:pt x="59156" y="421170"/>
                </a:lnTo>
                <a:lnTo>
                  <a:pt x="76022" y="437883"/>
                </a:lnTo>
                <a:lnTo>
                  <a:pt x="98806" y="446849"/>
                </a:lnTo>
                <a:lnTo>
                  <a:pt x="123190" y="447636"/>
                </a:lnTo>
                <a:lnTo>
                  <a:pt x="125730" y="445338"/>
                </a:lnTo>
                <a:lnTo>
                  <a:pt x="154940" y="445338"/>
                </a:lnTo>
                <a:lnTo>
                  <a:pt x="157353" y="447636"/>
                </a:lnTo>
                <a:lnTo>
                  <a:pt x="159766" y="452221"/>
                </a:lnTo>
                <a:lnTo>
                  <a:pt x="164592" y="456819"/>
                </a:lnTo>
                <a:lnTo>
                  <a:pt x="181737" y="502729"/>
                </a:lnTo>
                <a:lnTo>
                  <a:pt x="182143" y="517474"/>
                </a:lnTo>
                <a:lnTo>
                  <a:pt x="183235" y="527697"/>
                </a:lnTo>
                <a:lnTo>
                  <a:pt x="184785" y="534047"/>
                </a:lnTo>
                <a:lnTo>
                  <a:pt x="186563" y="537159"/>
                </a:lnTo>
                <a:lnTo>
                  <a:pt x="188976" y="541756"/>
                </a:lnTo>
                <a:lnTo>
                  <a:pt x="188976" y="546341"/>
                </a:lnTo>
                <a:lnTo>
                  <a:pt x="193929" y="548640"/>
                </a:lnTo>
                <a:lnTo>
                  <a:pt x="201168" y="548640"/>
                </a:lnTo>
                <a:lnTo>
                  <a:pt x="290106" y="523392"/>
                </a:lnTo>
                <a:lnTo>
                  <a:pt x="403352" y="491248"/>
                </a:lnTo>
                <a:lnTo>
                  <a:pt x="408178" y="491248"/>
                </a:lnTo>
                <a:lnTo>
                  <a:pt x="413004" y="484365"/>
                </a:lnTo>
                <a:lnTo>
                  <a:pt x="413004" y="479767"/>
                </a:lnTo>
                <a:lnTo>
                  <a:pt x="411086" y="448386"/>
                </a:lnTo>
                <a:lnTo>
                  <a:pt x="413956" y="411200"/>
                </a:lnTo>
                <a:lnTo>
                  <a:pt x="423672" y="370992"/>
                </a:lnTo>
                <a:lnTo>
                  <a:pt x="442341" y="330555"/>
                </a:lnTo>
                <a:lnTo>
                  <a:pt x="447751" y="321957"/>
                </a:lnTo>
                <a:lnTo>
                  <a:pt x="452958" y="313347"/>
                </a:lnTo>
                <a:lnTo>
                  <a:pt x="457708" y="304736"/>
                </a:lnTo>
                <a:lnTo>
                  <a:pt x="461772" y="296125"/>
                </a:lnTo>
                <a:lnTo>
                  <a:pt x="483476" y="260045"/>
                </a:lnTo>
                <a:lnTo>
                  <a:pt x="494665" y="229552"/>
                </a:lnTo>
                <a:lnTo>
                  <a:pt x="496697" y="1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092451" y="3819144"/>
            <a:ext cx="553720" cy="494030"/>
            <a:chOff x="2092451" y="3819144"/>
            <a:chExt cx="553720" cy="494030"/>
          </a:xfrm>
        </p:grpSpPr>
        <p:sp>
          <p:nvSpPr>
            <p:cNvPr id="10" name="object 10"/>
            <p:cNvSpPr/>
            <p:nvPr/>
          </p:nvSpPr>
          <p:spPr>
            <a:xfrm>
              <a:off x="2092452" y="3819143"/>
              <a:ext cx="553720" cy="494030"/>
            </a:xfrm>
            <a:custGeom>
              <a:avLst/>
              <a:gdLst/>
              <a:ahLst/>
              <a:cxnLst/>
              <a:rect l="l" t="t" r="r" b="b"/>
              <a:pathLst>
                <a:path w="553719" h="494029">
                  <a:moveTo>
                    <a:pt x="347472" y="163322"/>
                  </a:moveTo>
                  <a:lnTo>
                    <a:pt x="347002" y="156845"/>
                  </a:lnTo>
                  <a:lnTo>
                    <a:pt x="345452" y="150368"/>
                  </a:lnTo>
                  <a:lnTo>
                    <a:pt x="342646" y="143954"/>
                  </a:lnTo>
                  <a:lnTo>
                    <a:pt x="338328" y="137541"/>
                  </a:lnTo>
                  <a:lnTo>
                    <a:pt x="338328" y="94488"/>
                  </a:lnTo>
                  <a:lnTo>
                    <a:pt x="331266" y="54394"/>
                  </a:lnTo>
                  <a:lnTo>
                    <a:pt x="304990" y="21463"/>
                  </a:lnTo>
                  <a:lnTo>
                    <a:pt x="233934" y="0"/>
                  </a:lnTo>
                  <a:lnTo>
                    <a:pt x="189433" y="6324"/>
                  </a:lnTo>
                  <a:lnTo>
                    <a:pt x="155803" y="24726"/>
                  </a:lnTo>
                  <a:lnTo>
                    <a:pt x="134543" y="54394"/>
                  </a:lnTo>
                  <a:lnTo>
                    <a:pt x="127127" y="94488"/>
                  </a:lnTo>
                  <a:lnTo>
                    <a:pt x="127127" y="137541"/>
                  </a:lnTo>
                  <a:lnTo>
                    <a:pt x="124193" y="143954"/>
                  </a:lnTo>
                  <a:lnTo>
                    <a:pt x="122085" y="150393"/>
                  </a:lnTo>
                  <a:lnTo>
                    <a:pt x="120815" y="156857"/>
                  </a:lnTo>
                  <a:lnTo>
                    <a:pt x="120396" y="163322"/>
                  </a:lnTo>
                  <a:lnTo>
                    <a:pt x="121285" y="172897"/>
                  </a:lnTo>
                  <a:lnTo>
                    <a:pt x="124091" y="182092"/>
                  </a:lnTo>
                  <a:lnTo>
                    <a:pt x="129019" y="190474"/>
                  </a:lnTo>
                  <a:lnTo>
                    <a:pt x="136271" y="197612"/>
                  </a:lnTo>
                  <a:lnTo>
                    <a:pt x="142201" y="213347"/>
                  </a:lnTo>
                  <a:lnTo>
                    <a:pt x="149618" y="228028"/>
                  </a:lnTo>
                  <a:lnTo>
                    <a:pt x="158280" y="241477"/>
                  </a:lnTo>
                  <a:lnTo>
                    <a:pt x="168021" y="253492"/>
                  </a:lnTo>
                  <a:lnTo>
                    <a:pt x="168021" y="268605"/>
                  </a:lnTo>
                  <a:lnTo>
                    <a:pt x="160299" y="274802"/>
                  </a:lnTo>
                  <a:lnTo>
                    <a:pt x="138277" y="287896"/>
                  </a:lnTo>
                  <a:lnTo>
                    <a:pt x="93662" y="309067"/>
                  </a:lnTo>
                  <a:lnTo>
                    <a:pt x="10553" y="342557"/>
                  </a:lnTo>
                  <a:lnTo>
                    <a:pt x="4838" y="348043"/>
                  </a:lnTo>
                  <a:lnTo>
                    <a:pt x="1244" y="355155"/>
                  </a:lnTo>
                  <a:lnTo>
                    <a:pt x="0" y="363093"/>
                  </a:lnTo>
                  <a:lnTo>
                    <a:pt x="0" y="416814"/>
                  </a:lnTo>
                  <a:lnTo>
                    <a:pt x="2336" y="425919"/>
                  </a:lnTo>
                  <a:lnTo>
                    <a:pt x="8509" y="433438"/>
                  </a:lnTo>
                  <a:lnTo>
                    <a:pt x="17246" y="438556"/>
                  </a:lnTo>
                  <a:lnTo>
                    <a:pt x="27305" y="440436"/>
                  </a:lnTo>
                  <a:lnTo>
                    <a:pt x="272542" y="440436"/>
                  </a:lnTo>
                  <a:lnTo>
                    <a:pt x="277114" y="436118"/>
                  </a:lnTo>
                  <a:lnTo>
                    <a:pt x="277114" y="425450"/>
                  </a:lnTo>
                  <a:lnTo>
                    <a:pt x="272542" y="421132"/>
                  </a:lnTo>
                  <a:lnTo>
                    <a:pt x="25019" y="421132"/>
                  </a:lnTo>
                  <a:lnTo>
                    <a:pt x="22733" y="418973"/>
                  </a:lnTo>
                  <a:lnTo>
                    <a:pt x="22733" y="360934"/>
                  </a:lnTo>
                  <a:lnTo>
                    <a:pt x="25019" y="358775"/>
                  </a:lnTo>
                  <a:lnTo>
                    <a:pt x="107759" y="326631"/>
                  </a:lnTo>
                  <a:lnTo>
                    <a:pt x="157264" y="302933"/>
                  </a:lnTo>
                  <a:lnTo>
                    <a:pt x="182079" y="285661"/>
                  </a:lnTo>
                  <a:lnTo>
                    <a:pt x="190754" y="272796"/>
                  </a:lnTo>
                  <a:lnTo>
                    <a:pt x="190754" y="244983"/>
                  </a:lnTo>
                  <a:lnTo>
                    <a:pt x="186182" y="240665"/>
                  </a:lnTo>
                  <a:lnTo>
                    <a:pt x="176809" y="230162"/>
                  </a:lnTo>
                  <a:lnTo>
                    <a:pt x="168922" y="218084"/>
                  </a:lnTo>
                  <a:lnTo>
                    <a:pt x="162293" y="204393"/>
                  </a:lnTo>
                  <a:lnTo>
                    <a:pt x="156718" y="189103"/>
                  </a:lnTo>
                  <a:lnTo>
                    <a:pt x="156718" y="184785"/>
                  </a:lnTo>
                  <a:lnTo>
                    <a:pt x="154432" y="184785"/>
                  </a:lnTo>
                  <a:lnTo>
                    <a:pt x="152146" y="182626"/>
                  </a:lnTo>
                  <a:lnTo>
                    <a:pt x="145288" y="178308"/>
                  </a:lnTo>
                  <a:lnTo>
                    <a:pt x="140843" y="169672"/>
                  </a:lnTo>
                  <a:lnTo>
                    <a:pt x="140843" y="156845"/>
                  </a:lnTo>
                  <a:lnTo>
                    <a:pt x="145288" y="150368"/>
                  </a:lnTo>
                  <a:lnTo>
                    <a:pt x="149860" y="146050"/>
                  </a:lnTo>
                  <a:lnTo>
                    <a:pt x="149860" y="94488"/>
                  </a:lnTo>
                  <a:lnTo>
                    <a:pt x="155333" y="63157"/>
                  </a:lnTo>
                  <a:lnTo>
                    <a:pt x="171462" y="40271"/>
                  </a:lnTo>
                  <a:lnTo>
                    <a:pt x="197802" y="26238"/>
                  </a:lnTo>
                  <a:lnTo>
                    <a:pt x="233934" y="21463"/>
                  </a:lnTo>
                  <a:lnTo>
                    <a:pt x="270052" y="26238"/>
                  </a:lnTo>
                  <a:lnTo>
                    <a:pt x="296392" y="40271"/>
                  </a:lnTo>
                  <a:lnTo>
                    <a:pt x="312521" y="63157"/>
                  </a:lnTo>
                  <a:lnTo>
                    <a:pt x="318008" y="94488"/>
                  </a:lnTo>
                  <a:lnTo>
                    <a:pt x="318008" y="146050"/>
                  </a:lnTo>
                  <a:lnTo>
                    <a:pt x="320167" y="148209"/>
                  </a:lnTo>
                  <a:lnTo>
                    <a:pt x="322453" y="150393"/>
                  </a:lnTo>
                  <a:lnTo>
                    <a:pt x="324739" y="156845"/>
                  </a:lnTo>
                  <a:lnTo>
                    <a:pt x="324739" y="169672"/>
                  </a:lnTo>
                  <a:lnTo>
                    <a:pt x="322453" y="178308"/>
                  </a:lnTo>
                  <a:lnTo>
                    <a:pt x="315722" y="182626"/>
                  </a:lnTo>
                  <a:lnTo>
                    <a:pt x="313436" y="184785"/>
                  </a:lnTo>
                  <a:lnTo>
                    <a:pt x="311150" y="184785"/>
                  </a:lnTo>
                  <a:lnTo>
                    <a:pt x="311150" y="189103"/>
                  </a:lnTo>
                  <a:lnTo>
                    <a:pt x="305206" y="204393"/>
                  </a:lnTo>
                  <a:lnTo>
                    <a:pt x="297789" y="218084"/>
                  </a:lnTo>
                  <a:lnTo>
                    <a:pt x="289128" y="230162"/>
                  </a:lnTo>
                  <a:lnTo>
                    <a:pt x="279400" y="240665"/>
                  </a:lnTo>
                  <a:lnTo>
                    <a:pt x="277114" y="242824"/>
                  </a:lnTo>
                  <a:lnTo>
                    <a:pt x="277114" y="274955"/>
                  </a:lnTo>
                  <a:lnTo>
                    <a:pt x="281559" y="281432"/>
                  </a:lnTo>
                  <a:lnTo>
                    <a:pt x="292989" y="281432"/>
                  </a:lnTo>
                  <a:lnTo>
                    <a:pt x="299720" y="274955"/>
                  </a:lnTo>
                  <a:lnTo>
                    <a:pt x="299720" y="253492"/>
                  </a:lnTo>
                  <a:lnTo>
                    <a:pt x="309511" y="241477"/>
                  </a:lnTo>
                  <a:lnTo>
                    <a:pt x="318223" y="228028"/>
                  </a:lnTo>
                  <a:lnTo>
                    <a:pt x="325640" y="213347"/>
                  </a:lnTo>
                  <a:lnTo>
                    <a:pt x="331597" y="197612"/>
                  </a:lnTo>
                  <a:lnTo>
                    <a:pt x="337870" y="190474"/>
                  </a:lnTo>
                  <a:lnTo>
                    <a:pt x="342912" y="182092"/>
                  </a:lnTo>
                  <a:lnTo>
                    <a:pt x="346252" y="172897"/>
                  </a:lnTo>
                  <a:lnTo>
                    <a:pt x="347472" y="163322"/>
                  </a:lnTo>
                  <a:close/>
                </a:path>
                <a:path w="553719" h="494029">
                  <a:moveTo>
                    <a:pt x="553212" y="364236"/>
                  </a:moveTo>
                  <a:lnTo>
                    <a:pt x="546188" y="323405"/>
                  </a:lnTo>
                  <a:lnTo>
                    <a:pt x="530352" y="294601"/>
                  </a:lnTo>
                  <a:lnTo>
                    <a:pt x="530352" y="364236"/>
                  </a:lnTo>
                  <a:lnTo>
                    <a:pt x="521487" y="406615"/>
                  </a:lnTo>
                  <a:lnTo>
                    <a:pt x="497205" y="440880"/>
                  </a:lnTo>
                  <a:lnTo>
                    <a:pt x="460908" y="463829"/>
                  </a:lnTo>
                  <a:lnTo>
                    <a:pt x="416052" y="472186"/>
                  </a:lnTo>
                  <a:lnTo>
                    <a:pt x="372148" y="463829"/>
                  </a:lnTo>
                  <a:lnTo>
                    <a:pt x="335749" y="440880"/>
                  </a:lnTo>
                  <a:lnTo>
                    <a:pt x="310921" y="406615"/>
                  </a:lnTo>
                  <a:lnTo>
                    <a:pt x="301752" y="364236"/>
                  </a:lnTo>
                  <a:lnTo>
                    <a:pt x="310921" y="322783"/>
                  </a:lnTo>
                  <a:lnTo>
                    <a:pt x="335749" y="288404"/>
                  </a:lnTo>
                  <a:lnTo>
                    <a:pt x="372148" y="264960"/>
                  </a:lnTo>
                  <a:lnTo>
                    <a:pt x="416052" y="256286"/>
                  </a:lnTo>
                  <a:lnTo>
                    <a:pt x="460908" y="264960"/>
                  </a:lnTo>
                  <a:lnTo>
                    <a:pt x="497205" y="288404"/>
                  </a:lnTo>
                  <a:lnTo>
                    <a:pt x="521487" y="322783"/>
                  </a:lnTo>
                  <a:lnTo>
                    <a:pt x="530352" y="364236"/>
                  </a:lnTo>
                  <a:lnTo>
                    <a:pt x="530352" y="294601"/>
                  </a:lnTo>
                  <a:lnTo>
                    <a:pt x="496912" y="259778"/>
                  </a:lnTo>
                  <a:lnTo>
                    <a:pt x="459282" y="241338"/>
                  </a:lnTo>
                  <a:lnTo>
                    <a:pt x="416052" y="234696"/>
                  </a:lnTo>
                  <a:lnTo>
                    <a:pt x="372808" y="241338"/>
                  </a:lnTo>
                  <a:lnTo>
                    <a:pt x="335178" y="259778"/>
                  </a:lnTo>
                  <a:lnTo>
                    <a:pt x="305435" y="287870"/>
                  </a:lnTo>
                  <a:lnTo>
                    <a:pt x="285902" y="323405"/>
                  </a:lnTo>
                  <a:lnTo>
                    <a:pt x="278892" y="364236"/>
                  </a:lnTo>
                  <a:lnTo>
                    <a:pt x="285902" y="405079"/>
                  </a:lnTo>
                  <a:lnTo>
                    <a:pt x="305435" y="440613"/>
                  </a:lnTo>
                  <a:lnTo>
                    <a:pt x="335178" y="468706"/>
                  </a:lnTo>
                  <a:lnTo>
                    <a:pt x="372808" y="487146"/>
                  </a:lnTo>
                  <a:lnTo>
                    <a:pt x="416052" y="493776"/>
                  </a:lnTo>
                  <a:lnTo>
                    <a:pt x="459282" y="487146"/>
                  </a:lnTo>
                  <a:lnTo>
                    <a:pt x="489800" y="472186"/>
                  </a:lnTo>
                  <a:lnTo>
                    <a:pt x="496912" y="468706"/>
                  </a:lnTo>
                  <a:lnTo>
                    <a:pt x="526656" y="440613"/>
                  </a:lnTo>
                  <a:lnTo>
                    <a:pt x="546188" y="405079"/>
                  </a:lnTo>
                  <a:lnTo>
                    <a:pt x="553212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779" y="4110228"/>
              <a:ext cx="160019" cy="150876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061972" y="2823971"/>
            <a:ext cx="504825" cy="477520"/>
          </a:xfrm>
          <a:custGeom>
            <a:avLst/>
            <a:gdLst/>
            <a:ahLst/>
            <a:cxnLst/>
            <a:rect l="l" t="t" r="r" b="b"/>
            <a:pathLst>
              <a:path w="504825" h="477520">
                <a:moveTo>
                  <a:pt x="368808" y="338328"/>
                </a:moveTo>
                <a:lnTo>
                  <a:pt x="276352" y="248539"/>
                </a:lnTo>
                <a:lnTo>
                  <a:pt x="283857" y="237070"/>
                </a:lnTo>
                <a:lnTo>
                  <a:pt x="290004" y="224294"/>
                </a:lnTo>
                <a:lnTo>
                  <a:pt x="294132" y="210362"/>
                </a:lnTo>
                <a:lnTo>
                  <a:pt x="295656" y="195453"/>
                </a:lnTo>
                <a:lnTo>
                  <a:pt x="288480" y="162242"/>
                </a:lnTo>
                <a:lnTo>
                  <a:pt x="274193" y="142240"/>
                </a:lnTo>
                <a:lnTo>
                  <a:pt x="274193" y="195453"/>
                </a:lnTo>
                <a:lnTo>
                  <a:pt x="268859" y="221462"/>
                </a:lnTo>
                <a:lnTo>
                  <a:pt x="254228" y="242874"/>
                </a:lnTo>
                <a:lnTo>
                  <a:pt x="232346" y="257416"/>
                </a:lnTo>
                <a:lnTo>
                  <a:pt x="205232" y="262763"/>
                </a:lnTo>
                <a:lnTo>
                  <a:pt x="176936" y="257416"/>
                </a:lnTo>
                <a:lnTo>
                  <a:pt x="154444" y="242874"/>
                </a:lnTo>
                <a:lnTo>
                  <a:pt x="139598" y="221462"/>
                </a:lnTo>
                <a:lnTo>
                  <a:pt x="134239" y="195453"/>
                </a:lnTo>
                <a:lnTo>
                  <a:pt x="139598" y="169456"/>
                </a:lnTo>
                <a:lnTo>
                  <a:pt x="154444" y="148043"/>
                </a:lnTo>
                <a:lnTo>
                  <a:pt x="176936" y="133502"/>
                </a:lnTo>
                <a:lnTo>
                  <a:pt x="205232" y="128143"/>
                </a:lnTo>
                <a:lnTo>
                  <a:pt x="232346" y="133502"/>
                </a:lnTo>
                <a:lnTo>
                  <a:pt x="254228" y="148043"/>
                </a:lnTo>
                <a:lnTo>
                  <a:pt x="268859" y="169456"/>
                </a:lnTo>
                <a:lnTo>
                  <a:pt x="274193" y="195453"/>
                </a:lnTo>
                <a:lnTo>
                  <a:pt x="274193" y="142240"/>
                </a:lnTo>
                <a:lnTo>
                  <a:pt x="269011" y="134975"/>
                </a:lnTo>
                <a:lnTo>
                  <a:pt x="258368" y="128143"/>
                </a:lnTo>
                <a:lnTo>
                  <a:pt x="240245" y="116522"/>
                </a:lnTo>
                <a:lnTo>
                  <a:pt x="205232" y="109728"/>
                </a:lnTo>
                <a:lnTo>
                  <a:pt x="169024" y="116522"/>
                </a:lnTo>
                <a:lnTo>
                  <a:pt x="139661" y="134975"/>
                </a:lnTo>
                <a:lnTo>
                  <a:pt x="119964" y="162242"/>
                </a:lnTo>
                <a:lnTo>
                  <a:pt x="112776" y="195453"/>
                </a:lnTo>
                <a:lnTo>
                  <a:pt x="119964" y="228625"/>
                </a:lnTo>
                <a:lnTo>
                  <a:pt x="139661" y="255892"/>
                </a:lnTo>
                <a:lnTo>
                  <a:pt x="169024" y="274383"/>
                </a:lnTo>
                <a:lnTo>
                  <a:pt x="205232" y="281178"/>
                </a:lnTo>
                <a:lnTo>
                  <a:pt x="220954" y="280022"/>
                </a:lnTo>
                <a:lnTo>
                  <a:pt x="235661" y="276542"/>
                </a:lnTo>
                <a:lnTo>
                  <a:pt x="249135" y="270789"/>
                </a:lnTo>
                <a:lnTo>
                  <a:pt x="261239" y="262763"/>
                </a:lnTo>
                <a:lnTo>
                  <a:pt x="353695" y="350520"/>
                </a:lnTo>
                <a:lnTo>
                  <a:pt x="362331" y="350520"/>
                </a:lnTo>
                <a:lnTo>
                  <a:pt x="368808" y="344424"/>
                </a:lnTo>
                <a:lnTo>
                  <a:pt x="368808" y="338328"/>
                </a:lnTo>
                <a:close/>
              </a:path>
              <a:path w="504825" h="477520">
                <a:moveTo>
                  <a:pt x="504444" y="238506"/>
                </a:moveTo>
                <a:lnTo>
                  <a:pt x="499262" y="190233"/>
                </a:lnTo>
                <a:lnTo>
                  <a:pt x="484428" y="145364"/>
                </a:lnTo>
                <a:lnTo>
                  <a:pt x="482854" y="142646"/>
                </a:lnTo>
                <a:lnTo>
                  <a:pt x="482854" y="238506"/>
                </a:lnTo>
                <a:lnTo>
                  <a:pt x="478155" y="282409"/>
                </a:lnTo>
                <a:lnTo>
                  <a:pt x="464693" y="323316"/>
                </a:lnTo>
                <a:lnTo>
                  <a:pt x="443395" y="360362"/>
                </a:lnTo>
                <a:lnTo>
                  <a:pt x="415201" y="392645"/>
                </a:lnTo>
                <a:lnTo>
                  <a:pt x="381050" y="419290"/>
                </a:lnTo>
                <a:lnTo>
                  <a:pt x="341884" y="439407"/>
                </a:lnTo>
                <a:lnTo>
                  <a:pt x="298627" y="452132"/>
                </a:lnTo>
                <a:lnTo>
                  <a:pt x="252222" y="456565"/>
                </a:lnTo>
                <a:lnTo>
                  <a:pt x="205092" y="452132"/>
                </a:lnTo>
                <a:lnTo>
                  <a:pt x="161302" y="439407"/>
                </a:lnTo>
                <a:lnTo>
                  <a:pt x="121742" y="419290"/>
                </a:lnTo>
                <a:lnTo>
                  <a:pt x="87337" y="392645"/>
                </a:lnTo>
                <a:lnTo>
                  <a:pt x="58991" y="360362"/>
                </a:lnTo>
                <a:lnTo>
                  <a:pt x="37617" y="323316"/>
                </a:lnTo>
                <a:lnTo>
                  <a:pt x="24130" y="282409"/>
                </a:lnTo>
                <a:lnTo>
                  <a:pt x="19431" y="238506"/>
                </a:lnTo>
                <a:lnTo>
                  <a:pt x="24130" y="193941"/>
                </a:lnTo>
                <a:lnTo>
                  <a:pt x="37617" y="152501"/>
                </a:lnTo>
                <a:lnTo>
                  <a:pt x="58991" y="115087"/>
                </a:lnTo>
                <a:lnTo>
                  <a:pt x="87337" y="82537"/>
                </a:lnTo>
                <a:lnTo>
                  <a:pt x="121742" y="55727"/>
                </a:lnTo>
                <a:lnTo>
                  <a:pt x="161302" y="35509"/>
                </a:lnTo>
                <a:lnTo>
                  <a:pt x="205092" y="22745"/>
                </a:lnTo>
                <a:lnTo>
                  <a:pt x="252222" y="18288"/>
                </a:lnTo>
                <a:lnTo>
                  <a:pt x="298627" y="22745"/>
                </a:lnTo>
                <a:lnTo>
                  <a:pt x="341884" y="35509"/>
                </a:lnTo>
                <a:lnTo>
                  <a:pt x="381050" y="55727"/>
                </a:lnTo>
                <a:lnTo>
                  <a:pt x="415201" y="82537"/>
                </a:lnTo>
                <a:lnTo>
                  <a:pt x="443395" y="115087"/>
                </a:lnTo>
                <a:lnTo>
                  <a:pt x="464693" y="152501"/>
                </a:lnTo>
                <a:lnTo>
                  <a:pt x="478155" y="193941"/>
                </a:lnTo>
                <a:lnTo>
                  <a:pt x="482854" y="238506"/>
                </a:lnTo>
                <a:lnTo>
                  <a:pt x="482854" y="142646"/>
                </a:lnTo>
                <a:lnTo>
                  <a:pt x="460997" y="104838"/>
                </a:lnTo>
                <a:lnTo>
                  <a:pt x="430047" y="69583"/>
                </a:lnTo>
                <a:lnTo>
                  <a:pt x="392633" y="40551"/>
                </a:lnTo>
                <a:lnTo>
                  <a:pt x="349808" y="18643"/>
                </a:lnTo>
                <a:lnTo>
                  <a:pt x="302653" y="4826"/>
                </a:lnTo>
                <a:lnTo>
                  <a:pt x="252222" y="0"/>
                </a:lnTo>
                <a:lnTo>
                  <a:pt x="201155" y="4826"/>
                </a:lnTo>
                <a:lnTo>
                  <a:pt x="153708" y="18643"/>
                </a:lnTo>
                <a:lnTo>
                  <a:pt x="110858" y="40551"/>
                </a:lnTo>
                <a:lnTo>
                  <a:pt x="73571" y="69583"/>
                </a:lnTo>
                <a:lnTo>
                  <a:pt x="42862" y="104838"/>
                </a:lnTo>
                <a:lnTo>
                  <a:pt x="19710" y="145364"/>
                </a:lnTo>
                <a:lnTo>
                  <a:pt x="5080" y="190233"/>
                </a:lnTo>
                <a:lnTo>
                  <a:pt x="0" y="238506"/>
                </a:lnTo>
                <a:lnTo>
                  <a:pt x="5080" y="286207"/>
                </a:lnTo>
                <a:lnTo>
                  <a:pt x="19710" y="330809"/>
                </a:lnTo>
                <a:lnTo>
                  <a:pt x="42862" y="371297"/>
                </a:lnTo>
                <a:lnTo>
                  <a:pt x="73571" y="406679"/>
                </a:lnTo>
                <a:lnTo>
                  <a:pt x="110858" y="435940"/>
                </a:lnTo>
                <a:lnTo>
                  <a:pt x="153708" y="458089"/>
                </a:lnTo>
                <a:lnTo>
                  <a:pt x="201155" y="472122"/>
                </a:lnTo>
                <a:lnTo>
                  <a:pt x="252222" y="477012"/>
                </a:lnTo>
                <a:lnTo>
                  <a:pt x="302653" y="472122"/>
                </a:lnTo>
                <a:lnTo>
                  <a:pt x="349808" y="458089"/>
                </a:lnTo>
                <a:lnTo>
                  <a:pt x="352755" y="456565"/>
                </a:lnTo>
                <a:lnTo>
                  <a:pt x="392633" y="435940"/>
                </a:lnTo>
                <a:lnTo>
                  <a:pt x="430047" y="406679"/>
                </a:lnTo>
                <a:lnTo>
                  <a:pt x="460997" y="371297"/>
                </a:lnTo>
                <a:lnTo>
                  <a:pt x="484428" y="330809"/>
                </a:lnTo>
                <a:lnTo>
                  <a:pt x="499262" y="286207"/>
                </a:lnTo>
                <a:lnTo>
                  <a:pt x="504444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067" y="1866900"/>
            <a:ext cx="551688" cy="5334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22932" y="4710683"/>
            <a:ext cx="441959" cy="524510"/>
          </a:xfrm>
          <a:custGeom>
            <a:avLst/>
            <a:gdLst/>
            <a:ahLst/>
            <a:cxnLst/>
            <a:rect l="l" t="t" r="r" b="b"/>
            <a:pathLst>
              <a:path w="441960" h="524510">
                <a:moveTo>
                  <a:pt x="268224" y="108458"/>
                </a:moveTo>
                <a:lnTo>
                  <a:pt x="264033" y="78003"/>
                </a:lnTo>
                <a:lnTo>
                  <a:pt x="252044" y="49555"/>
                </a:lnTo>
                <a:lnTo>
                  <a:pt x="245110" y="40322"/>
                </a:lnTo>
                <a:lnTo>
                  <a:pt x="245110" y="108458"/>
                </a:lnTo>
                <a:lnTo>
                  <a:pt x="236537" y="139319"/>
                </a:lnTo>
                <a:lnTo>
                  <a:pt x="216484" y="165252"/>
                </a:lnTo>
                <a:lnTo>
                  <a:pt x="193395" y="184632"/>
                </a:lnTo>
                <a:lnTo>
                  <a:pt x="175768" y="195834"/>
                </a:lnTo>
                <a:lnTo>
                  <a:pt x="171069" y="197993"/>
                </a:lnTo>
                <a:lnTo>
                  <a:pt x="171069" y="206756"/>
                </a:lnTo>
                <a:lnTo>
                  <a:pt x="187325" y="449199"/>
                </a:lnTo>
                <a:lnTo>
                  <a:pt x="183235" y="469328"/>
                </a:lnTo>
                <a:lnTo>
                  <a:pt x="171996" y="485990"/>
                </a:lnTo>
                <a:lnTo>
                  <a:pt x="155117" y="497332"/>
                </a:lnTo>
                <a:lnTo>
                  <a:pt x="134112" y="501523"/>
                </a:lnTo>
                <a:lnTo>
                  <a:pt x="112737" y="497332"/>
                </a:lnTo>
                <a:lnTo>
                  <a:pt x="95072" y="485990"/>
                </a:lnTo>
                <a:lnTo>
                  <a:pt x="83045" y="469328"/>
                </a:lnTo>
                <a:lnTo>
                  <a:pt x="78613" y="449199"/>
                </a:lnTo>
                <a:lnTo>
                  <a:pt x="97155" y="206756"/>
                </a:lnTo>
                <a:lnTo>
                  <a:pt x="97155" y="202438"/>
                </a:lnTo>
                <a:lnTo>
                  <a:pt x="94742" y="197993"/>
                </a:lnTo>
                <a:lnTo>
                  <a:pt x="92456" y="195834"/>
                </a:lnTo>
                <a:lnTo>
                  <a:pt x="74815" y="184632"/>
                </a:lnTo>
                <a:lnTo>
                  <a:pt x="51727" y="165252"/>
                </a:lnTo>
                <a:lnTo>
                  <a:pt x="31673" y="139319"/>
                </a:lnTo>
                <a:lnTo>
                  <a:pt x="23114" y="108458"/>
                </a:lnTo>
                <a:lnTo>
                  <a:pt x="25234" y="87693"/>
                </a:lnTo>
                <a:lnTo>
                  <a:pt x="31496" y="68135"/>
                </a:lnTo>
                <a:lnTo>
                  <a:pt x="41643" y="50203"/>
                </a:lnTo>
                <a:lnTo>
                  <a:pt x="55499" y="34290"/>
                </a:lnTo>
                <a:lnTo>
                  <a:pt x="55499" y="91059"/>
                </a:lnTo>
                <a:lnTo>
                  <a:pt x="57785" y="93218"/>
                </a:lnTo>
                <a:lnTo>
                  <a:pt x="90170" y="141224"/>
                </a:lnTo>
                <a:lnTo>
                  <a:pt x="92506" y="143573"/>
                </a:lnTo>
                <a:lnTo>
                  <a:pt x="94742" y="145669"/>
                </a:lnTo>
                <a:lnTo>
                  <a:pt x="173482" y="145669"/>
                </a:lnTo>
                <a:lnTo>
                  <a:pt x="175768" y="143510"/>
                </a:lnTo>
                <a:lnTo>
                  <a:pt x="178054" y="141224"/>
                </a:lnTo>
                <a:lnTo>
                  <a:pt x="189788" y="123825"/>
                </a:lnTo>
                <a:lnTo>
                  <a:pt x="210439" y="93218"/>
                </a:lnTo>
                <a:lnTo>
                  <a:pt x="212725" y="91059"/>
                </a:lnTo>
                <a:lnTo>
                  <a:pt x="212725" y="34290"/>
                </a:lnTo>
                <a:lnTo>
                  <a:pt x="226568" y="50203"/>
                </a:lnTo>
                <a:lnTo>
                  <a:pt x="236728" y="68135"/>
                </a:lnTo>
                <a:lnTo>
                  <a:pt x="242976" y="87693"/>
                </a:lnTo>
                <a:lnTo>
                  <a:pt x="245110" y="108458"/>
                </a:lnTo>
                <a:lnTo>
                  <a:pt x="245110" y="40322"/>
                </a:lnTo>
                <a:lnTo>
                  <a:pt x="240588" y="34290"/>
                </a:lnTo>
                <a:lnTo>
                  <a:pt x="233121" y="24358"/>
                </a:lnTo>
                <a:lnTo>
                  <a:pt x="208153" y="3683"/>
                </a:lnTo>
                <a:lnTo>
                  <a:pt x="205740" y="1524"/>
                </a:lnTo>
                <a:lnTo>
                  <a:pt x="201168" y="1524"/>
                </a:lnTo>
                <a:lnTo>
                  <a:pt x="196596" y="3683"/>
                </a:lnTo>
                <a:lnTo>
                  <a:pt x="191897" y="5842"/>
                </a:lnTo>
                <a:lnTo>
                  <a:pt x="191897" y="84455"/>
                </a:lnTo>
                <a:lnTo>
                  <a:pt x="164211" y="123825"/>
                </a:lnTo>
                <a:lnTo>
                  <a:pt x="104013" y="123825"/>
                </a:lnTo>
                <a:lnTo>
                  <a:pt x="76327" y="84455"/>
                </a:lnTo>
                <a:lnTo>
                  <a:pt x="76327" y="34290"/>
                </a:lnTo>
                <a:lnTo>
                  <a:pt x="76327" y="8128"/>
                </a:lnTo>
                <a:lnTo>
                  <a:pt x="74041" y="5842"/>
                </a:lnTo>
                <a:lnTo>
                  <a:pt x="71628" y="3683"/>
                </a:lnTo>
                <a:lnTo>
                  <a:pt x="67056" y="1524"/>
                </a:lnTo>
                <a:lnTo>
                  <a:pt x="62484" y="1524"/>
                </a:lnTo>
                <a:lnTo>
                  <a:pt x="60071" y="3683"/>
                </a:lnTo>
                <a:lnTo>
                  <a:pt x="35090" y="24358"/>
                </a:lnTo>
                <a:lnTo>
                  <a:pt x="16167" y="49555"/>
                </a:lnTo>
                <a:lnTo>
                  <a:pt x="4178" y="78003"/>
                </a:lnTo>
                <a:lnTo>
                  <a:pt x="0" y="108458"/>
                </a:lnTo>
                <a:lnTo>
                  <a:pt x="8318" y="143573"/>
                </a:lnTo>
                <a:lnTo>
                  <a:pt x="28346" y="172935"/>
                </a:lnTo>
                <a:lnTo>
                  <a:pt x="52717" y="195745"/>
                </a:lnTo>
                <a:lnTo>
                  <a:pt x="74041" y="211201"/>
                </a:lnTo>
                <a:lnTo>
                  <a:pt x="57785" y="449199"/>
                </a:lnTo>
                <a:lnTo>
                  <a:pt x="63842" y="477012"/>
                </a:lnTo>
                <a:lnTo>
                  <a:pt x="80327" y="499922"/>
                </a:lnTo>
                <a:lnTo>
                  <a:pt x="104609" y="515480"/>
                </a:lnTo>
                <a:lnTo>
                  <a:pt x="134112" y="521220"/>
                </a:lnTo>
                <a:lnTo>
                  <a:pt x="163601" y="515480"/>
                </a:lnTo>
                <a:lnTo>
                  <a:pt x="185381" y="501523"/>
                </a:lnTo>
                <a:lnTo>
                  <a:pt x="187883" y="499922"/>
                </a:lnTo>
                <a:lnTo>
                  <a:pt x="204368" y="477012"/>
                </a:lnTo>
                <a:lnTo>
                  <a:pt x="210439" y="449199"/>
                </a:lnTo>
                <a:lnTo>
                  <a:pt x="194183" y="211201"/>
                </a:lnTo>
                <a:lnTo>
                  <a:pt x="214528" y="195745"/>
                </a:lnTo>
                <a:lnTo>
                  <a:pt x="239001" y="172935"/>
                </a:lnTo>
                <a:lnTo>
                  <a:pt x="259575" y="143573"/>
                </a:lnTo>
                <a:lnTo>
                  <a:pt x="268224" y="108458"/>
                </a:lnTo>
                <a:close/>
              </a:path>
              <a:path w="441960" h="524510">
                <a:moveTo>
                  <a:pt x="441960" y="229362"/>
                </a:moveTo>
                <a:lnTo>
                  <a:pt x="437261" y="225044"/>
                </a:lnTo>
                <a:lnTo>
                  <a:pt x="418592" y="225044"/>
                </a:lnTo>
                <a:lnTo>
                  <a:pt x="418592" y="246888"/>
                </a:lnTo>
                <a:lnTo>
                  <a:pt x="418592" y="275209"/>
                </a:lnTo>
                <a:lnTo>
                  <a:pt x="412064" y="282194"/>
                </a:lnTo>
                <a:lnTo>
                  <a:pt x="406869" y="289979"/>
                </a:lnTo>
                <a:lnTo>
                  <a:pt x="403440" y="298577"/>
                </a:lnTo>
                <a:lnTo>
                  <a:pt x="402209" y="307975"/>
                </a:lnTo>
                <a:lnTo>
                  <a:pt x="403440" y="317385"/>
                </a:lnTo>
                <a:lnTo>
                  <a:pt x="406869" y="325983"/>
                </a:lnTo>
                <a:lnTo>
                  <a:pt x="412064" y="333768"/>
                </a:lnTo>
                <a:lnTo>
                  <a:pt x="418592" y="340741"/>
                </a:lnTo>
                <a:lnTo>
                  <a:pt x="418592" y="458724"/>
                </a:lnTo>
                <a:lnTo>
                  <a:pt x="415264" y="475678"/>
                </a:lnTo>
                <a:lnTo>
                  <a:pt x="406031" y="489572"/>
                </a:lnTo>
                <a:lnTo>
                  <a:pt x="391960" y="498970"/>
                </a:lnTo>
                <a:lnTo>
                  <a:pt x="374142" y="502412"/>
                </a:lnTo>
                <a:lnTo>
                  <a:pt x="355955" y="498970"/>
                </a:lnTo>
                <a:lnTo>
                  <a:pt x="341096" y="489572"/>
                </a:lnTo>
                <a:lnTo>
                  <a:pt x="331076" y="475678"/>
                </a:lnTo>
                <a:lnTo>
                  <a:pt x="327406" y="458724"/>
                </a:lnTo>
                <a:lnTo>
                  <a:pt x="327406" y="340741"/>
                </a:lnTo>
                <a:lnTo>
                  <a:pt x="334886" y="333768"/>
                </a:lnTo>
                <a:lnTo>
                  <a:pt x="339966" y="325983"/>
                </a:lnTo>
                <a:lnTo>
                  <a:pt x="342861" y="317385"/>
                </a:lnTo>
                <a:lnTo>
                  <a:pt x="343789" y="307975"/>
                </a:lnTo>
                <a:lnTo>
                  <a:pt x="342861" y="298577"/>
                </a:lnTo>
                <a:lnTo>
                  <a:pt x="339979" y="289979"/>
                </a:lnTo>
                <a:lnTo>
                  <a:pt x="334886" y="282194"/>
                </a:lnTo>
                <a:lnTo>
                  <a:pt x="327406" y="275209"/>
                </a:lnTo>
                <a:lnTo>
                  <a:pt x="327406" y="246888"/>
                </a:lnTo>
                <a:lnTo>
                  <a:pt x="418592" y="246888"/>
                </a:lnTo>
                <a:lnTo>
                  <a:pt x="418592" y="225044"/>
                </a:lnTo>
                <a:lnTo>
                  <a:pt x="385826" y="225044"/>
                </a:lnTo>
                <a:lnTo>
                  <a:pt x="385826" y="76454"/>
                </a:lnTo>
                <a:lnTo>
                  <a:pt x="390525" y="76454"/>
                </a:lnTo>
                <a:lnTo>
                  <a:pt x="395224" y="74295"/>
                </a:lnTo>
                <a:lnTo>
                  <a:pt x="395224" y="69850"/>
                </a:lnTo>
                <a:lnTo>
                  <a:pt x="398919" y="56769"/>
                </a:lnTo>
                <a:lnTo>
                  <a:pt x="404495" y="37084"/>
                </a:lnTo>
                <a:lnTo>
                  <a:pt x="404495" y="30607"/>
                </a:lnTo>
                <a:lnTo>
                  <a:pt x="400265" y="19685"/>
                </a:lnTo>
                <a:lnTo>
                  <a:pt x="395224" y="6604"/>
                </a:lnTo>
                <a:lnTo>
                  <a:pt x="392811" y="2159"/>
                </a:lnTo>
                <a:lnTo>
                  <a:pt x="390525" y="0"/>
                </a:lnTo>
                <a:lnTo>
                  <a:pt x="381127" y="0"/>
                </a:lnTo>
                <a:lnTo>
                  <a:pt x="381127" y="34925"/>
                </a:lnTo>
                <a:lnTo>
                  <a:pt x="376428" y="56769"/>
                </a:lnTo>
                <a:lnTo>
                  <a:pt x="371856" y="56769"/>
                </a:lnTo>
                <a:lnTo>
                  <a:pt x="364744" y="34925"/>
                </a:lnTo>
                <a:lnTo>
                  <a:pt x="369443" y="19685"/>
                </a:lnTo>
                <a:lnTo>
                  <a:pt x="376428" y="19685"/>
                </a:lnTo>
                <a:lnTo>
                  <a:pt x="381127" y="34925"/>
                </a:lnTo>
                <a:lnTo>
                  <a:pt x="381127" y="0"/>
                </a:lnTo>
                <a:lnTo>
                  <a:pt x="357759" y="0"/>
                </a:lnTo>
                <a:lnTo>
                  <a:pt x="353060" y="2159"/>
                </a:lnTo>
                <a:lnTo>
                  <a:pt x="350774" y="6604"/>
                </a:lnTo>
                <a:lnTo>
                  <a:pt x="343789" y="30607"/>
                </a:lnTo>
                <a:lnTo>
                  <a:pt x="341376" y="32766"/>
                </a:lnTo>
                <a:lnTo>
                  <a:pt x="341376" y="34925"/>
                </a:lnTo>
                <a:lnTo>
                  <a:pt x="343789" y="37084"/>
                </a:lnTo>
                <a:lnTo>
                  <a:pt x="350774" y="69850"/>
                </a:lnTo>
                <a:lnTo>
                  <a:pt x="353060" y="74295"/>
                </a:lnTo>
                <a:lnTo>
                  <a:pt x="357759" y="76454"/>
                </a:lnTo>
                <a:lnTo>
                  <a:pt x="362458" y="76454"/>
                </a:lnTo>
                <a:lnTo>
                  <a:pt x="362458" y="225044"/>
                </a:lnTo>
                <a:lnTo>
                  <a:pt x="311023" y="225044"/>
                </a:lnTo>
                <a:lnTo>
                  <a:pt x="306324" y="229362"/>
                </a:lnTo>
                <a:lnTo>
                  <a:pt x="306324" y="288290"/>
                </a:lnTo>
                <a:lnTo>
                  <a:pt x="311023" y="290576"/>
                </a:lnTo>
                <a:lnTo>
                  <a:pt x="318008" y="294894"/>
                </a:lnTo>
                <a:lnTo>
                  <a:pt x="322707" y="301498"/>
                </a:lnTo>
                <a:lnTo>
                  <a:pt x="322707" y="316738"/>
                </a:lnTo>
                <a:lnTo>
                  <a:pt x="318008" y="323342"/>
                </a:lnTo>
                <a:lnTo>
                  <a:pt x="311023" y="325501"/>
                </a:lnTo>
                <a:lnTo>
                  <a:pt x="306324" y="327660"/>
                </a:lnTo>
                <a:lnTo>
                  <a:pt x="306324" y="458724"/>
                </a:lnTo>
                <a:lnTo>
                  <a:pt x="311645" y="483704"/>
                </a:lnTo>
                <a:lnTo>
                  <a:pt x="326174" y="504596"/>
                </a:lnTo>
                <a:lnTo>
                  <a:pt x="347738" y="518934"/>
                </a:lnTo>
                <a:lnTo>
                  <a:pt x="374142" y="524256"/>
                </a:lnTo>
                <a:lnTo>
                  <a:pt x="400532" y="518934"/>
                </a:lnTo>
                <a:lnTo>
                  <a:pt x="422097" y="504596"/>
                </a:lnTo>
                <a:lnTo>
                  <a:pt x="423608" y="502412"/>
                </a:lnTo>
                <a:lnTo>
                  <a:pt x="436626" y="483704"/>
                </a:lnTo>
                <a:lnTo>
                  <a:pt x="441960" y="458724"/>
                </a:lnTo>
                <a:lnTo>
                  <a:pt x="441960" y="331978"/>
                </a:lnTo>
                <a:lnTo>
                  <a:pt x="439674" y="327660"/>
                </a:lnTo>
                <a:lnTo>
                  <a:pt x="437261" y="325501"/>
                </a:lnTo>
                <a:lnTo>
                  <a:pt x="430276" y="323342"/>
                </a:lnTo>
                <a:lnTo>
                  <a:pt x="425577" y="316738"/>
                </a:lnTo>
                <a:lnTo>
                  <a:pt x="425577" y="301498"/>
                </a:lnTo>
                <a:lnTo>
                  <a:pt x="430276" y="294894"/>
                </a:lnTo>
                <a:lnTo>
                  <a:pt x="437261" y="290576"/>
                </a:lnTo>
                <a:lnTo>
                  <a:pt x="441960" y="286131"/>
                </a:lnTo>
                <a:lnTo>
                  <a:pt x="441960" y="246888"/>
                </a:lnTo>
                <a:lnTo>
                  <a:pt x="441960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64604"/>
            <a:ext cx="189992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©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2019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Deloitte</a:t>
            </a:r>
            <a:r>
              <a:rPr dirty="0" sz="650" spc="-2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Consulting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Pty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Ltd.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All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rights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6569761"/>
            <a:ext cx="41529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rv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301" y="343030"/>
            <a:ext cx="6814820" cy="61912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List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5"/>
              <a:t>Providers</a:t>
            </a:r>
            <a:r>
              <a:rPr dirty="0" spc="-35"/>
              <a:t> </a:t>
            </a:r>
            <a:r>
              <a:rPr dirty="0" spc="-5"/>
              <a:t>Assessed</a:t>
            </a: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400" spc="-5">
                <a:solidFill>
                  <a:srgbClr val="565656"/>
                </a:solidFill>
              </a:rPr>
              <a:t>The</a:t>
            </a:r>
            <a:r>
              <a:rPr dirty="0" sz="1400" spc="-10">
                <a:solidFill>
                  <a:srgbClr val="565656"/>
                </a:solidFill>
              </a:rPr>
              <a:t> </a:t>
            </a:r>
            <a:r>
              <a:rPr dirty="0" sz="1400" spc="5">
                <a:solidFill>
                  <a:srgbClr val="565656"/>
                </a:solidFill>
              </a:rPr>
              <a:t>following</a:t>
            </a:r>
            <a:r>
              <a:rPr dirty="0" sz="1400" spc="-3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is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 long</a:t>
            </a:r>
            <a:r>
              <a:rPr dirty="0" sz="1400" spc="-2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list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of</a:t>
            </a:r>
            <a:r>
              <a:rPr dirty="0" sz="1400" spc="-1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proposed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providers</a:t>
            </a:r>
            <a:r>
              <a:rPr dirty="0" sz="1400" spc="-2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and</a:t>
            </a:r>
            <a:r>
              <a:rPr dirty="0" sz="1400" spc="-1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rationale</a:t>
            </a:r>
            <a:r>
              <a:rPr dirty="0" sz="1400" spc="-2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for</a:t>
            </a:r>
            <a:r>
              <a:rPr dirty="0" sz="1400" spc="-1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inclusion.</a:t>
            </a:r>
            <a:endParaRPr sz="1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823" y="1076705"/>
          <a:ext cx="8404860" cy="523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910"/>
                <a:gridCol w="2157730"/>
                <a:gridCol w="4293234"/>
              </a:tblGrid>
              <a:tr h="458978">
                <a:tc grid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Provider</a:t>
                      </a:r>
                      <a:r>
                        <a:rPr dirty="0" sz="12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latin typeface="Verdana"/>
                          <a:cs typeface="Verdana"/>
                        </a:rPr>
                        <a:t>(by</a:t>
                      </a:r>
                      <a:r>
                        <a:rPr dirty="0" sz="12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latin typeface="Verdana"/>
                          <a:cs typeface="Verdana"/>
                        </a:rPr>
                        <a:t>Order</a:t>
                      </a:r>
                      <a:r>
                        <a:rPr dirty="0" sz="1200" spc="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b="1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200" spc="-1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latin typeface="Verdana"/>
                          <a:cs typeface="Verdana"/>
                        </a:rPr>
                        <a:t>Assessment)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Rationale</a:t>
                      </a:r>
                      <a:r>
                        <a:rPr dirty="0" sz="1200" spc="-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 b="1">
                          <a:latin typeface="Verdana"/>
                          <a:cs typeface="Verdana"/>
                        </a:rPr>
                        <a:t>for Inclusion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3652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</a:t>
                      </a:r>
                      <a:r>
                        <a:rPr dirty="0" sz="1000" spc="-1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(NETSUITE)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5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SAGE</a:t>
                      </a:r>
                      <a:r>
                        <a:rPr dirty="0" sz="1000" spc="-2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Live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Microsoft</a:t>
                      </a:r>
                      <a:r>
                        <a:rPr dirty="0" sz="1000" spc="-2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Dynamics </a:t>
                      </a: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365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55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52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FinancialForce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ts val="960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MYOB</a:t>
                      </a:r>
                      <a:r>
                        <a:rPr dirty="0" sz="1000" spc="-4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Advanced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6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Oracle</a:t>
                      </a:r>
                      <a:r>
                        <a:rPr dirty="0" sz="1000" spc="-2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ERP</a:t>
                      </a: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Cloud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6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Workday</a:t>
                      </a:r>
                      <a:r>
                        <a:rPr dirty="0" sz="1000" spc="-25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Financials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52555A"/>
                          </a:solidFill>
                          <a:latin typeface="Verdana"/>
                          <a:cs typeface="Verdana"/>
                        </a:rPr>
                        <a:t>Epicore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529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725295" algn="l"/>
                          <a:tab pos="1725930" algn="l"/>
                        </a:tabLst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xx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291826" y="1076705"/>
            <a:ext cx="0" cy="5238115"/>
          </a:xfrm>
          <a:custGeom>
            <a:avLst/>
            <a:gdLst/>
            <a:ahLst/>
            <a:cxnLst/>
            <a:rect l="l" t="t" r="r" b="b"/>
            <a:pathLst>
              <a:path w="0" h="5238115">
                <a:moveTo>
                  <a:pt x="0" y="0"/>
                </a:moveTo>
                <a:lnTo>
                  <a:pt x="0" y="523773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84426" y="6579209"/>
            <a:ext cx="5577840" cy="26035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700" spc="-5" b="1">
                <a:latin typeface="Segoe UI"/>
                <a:cs typeface="Segoe UI"/>
              </a:rPr>
              <a:t>Source(s)</a:t>
            </a:r>
            <a:r>
              <a:rPr dirty="0" sz="700" spc="-5">
                <a:latin typeface="Segoe UI"/>
                <a:cs typeface="Segoe UI"/>
              </a:rPr>
              <a:t>:</a:t>
            </a:r>
            <a:r>
              <a:rPr dirty="0" sz="700" spc="25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Deloitte</a:t>
            </a:r>
            <a:r>
              <a:rPr dirty="0" sz="700" spc="10">
                <a:latin typeface="Segoe UI"/>
                <a:cs typeface="Segoe UI"/>
              </a:rPr>
              <a:t> </a:t>
            </a:r>
            <a:r>
              <a:rPr dirty="0" sz="700" spc="-10">
                <a:latin typeface="Segoe UI"/>
                <a:cs typeface="Segoe UI"/>
              </a:rPr>
              <a:t>IP,</a:t>
            </a:r>
            <a:r>
              <a:rPr dirty="0" sz="700" spc="10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Desktop</a:t>
            </a:r>
            <a:r>
              <a:rPr dirty="0" sz="700" spc="5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Research,</a:t>
            </a:r>
            <a:r>
              <a:rPr dirty="0" sz="700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Gartner</a:t>
            </a:r>
            <a:r>
              <a:rPr dirty="0" sz="700" spc="180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Report</a:t>
            </a:r>
            <a:r>
              <a:rPr dirty="0" sz="700" spc="15">
                <a:latin typeface="Segoe UI"/>
                <a:cs typeface="Segoe UI"/>
              </a:rPr>
              <a:t> </a:t>
            </a:r>
            <a:r>
              <a:rPr dirty="0" sz="700" spc="-5">
                <a:latin typeface="Segoe UI"/>
                <a:cs typeface="Segoe UI"/>
              </a:rPr>
              <a:t>–</a:t>
            </a:r>
            <a:r>
              <a:rPr dirty="0" sz="700" spc="10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“Magic</a:t>
            </a:r>
            <a:r>
              <a:rPr dirty="0" sz="700" i="1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Quadrant</a:t>
            </a:r>
            <a:r>
              <a:rPr dirty="0" sz="700" spc="10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for</a:t>
            </a:r>
            <a:r>
              <a:rPr dirty="0" sz="700" spc="10" i="1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Cloud</a:t>
            </a:r>
            <a:r>
              <a:rPr dirty="0" sz="700" spc="15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Core</a:t>
            </a:r>
            <a:r>
              <a:rPr dirty="0" sz="700" spc="5" i="1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Financial</a:t>
            </a:r>
            <a:r>
              <a:rPr dirty="0" sz="700" spc="-20" i="1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Management</a:t>
            </a:r>
            <a:r>
              <a:rPr dirty="0" sz="700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Suites</a:t>
            </a:r>
            <a:r>
              <a:rPr dirty="0" sz="700" spc="5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for</a:t>
            </a:r>
            <a:r>
              <a:rPr dirty="0" sz="700" spc="10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Midsize,</a:t>
            </a:r>
            <a:r>
              <a:rPr dirty="0" sz="700" spc="10" i="1">
                <a:latin typeface="Segoe UI"/>
                <a:cs typeface="Segoe UI"/>
              </a:rPr>
              <a:t> </a:t>
            </a:r>
            <a:r>
              <a:rPr dirty="0" sz="700" spc="-10" i="1">
                <a:latin typeface="Segoe UI"/>
                <a:cs typeface="Segoe UI"/>
              </a:rPr>
              <a:t>Large</a:t>
            </a:r>
            <a:r>
              <a:rPr dirty="0" sz="700" spc="5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and</a:t>
            </a:r>
            <a:endParaRPr sz="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700" spc="-5" i="1">
                <a:latin typeface="Segoe UI"/>
                <a:cs typeface="Segoe UI"/>
              </a:rPr>
              <a:t>Global</a:t>
            </a:r>
            <a:r>
              <a:rPr dirty="0" sz="700" spc="-40" i="1">
                <a:latin typeface="Segoe UI"/>
                <a:cs typeface="Segoe UI"/>
              </a:rPr>
              <a:t> </a:t>
            </a:r>
            <a:r>
              <a:rPr dirty="0" sz="700" spc="-5" i="1">
                <a:latin typeface="Segoe UI"/>
                <a:cs typeface="Segoe UI"/>
              </a:rPr>
              <a:t>Enterprises”</a:t>
            </a:r>
            <a:endParaRPr sz="7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686" y="1766316"/>
            <a:ext cx="985930" cy="1971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7487" y="4177791"/>
            <a:ext cx="642551" cy="2560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006" y="5911889"/>
            <a:ext cx="1067235" cy="1491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9371" y="4759452"/>
            <a:ext cx="984503" cy="2225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3770" y="5219717"/>
            <a:ext cx="935706" cy="3763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9644" y="3535679"/>
            <a:ext cx="1205484" cy="2193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37303" y="2365248"/>
            <a:ext cx="548639" cy="2346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36135" y="2910839"/>
            <a:ext cx="946381" cy="20269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4215" y="1830197"/>
            <a:ext cx="5357006" cy="394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0030" y="6465823"/>
            <a:ext cx="2117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8745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Pr</a:t>
            </a:r>
            <a:r>
              <a:rPr dirty="0" sz="650" spc="-10">
                <a:latin typeface="Verdana"/>
                <a:cs typeface="Verdana"/>
              </a:rPr>
              <a:t>e</a:t>
            </a:r>
            <a:r>
              <a:rPr dirty="0" sz="650" spc="-5">
                <a:latin typeface="Verdana"/>
                <a:cs typeface="Verdana"/>
              </a:rPr>
              <a:t>s</a:t>
            </a:r>
            <a:r>
              <a:rPr dirty="0" sz="650" spc="-10">
                <a:latin typeface="Verdana"/>
                <a:cs typeface="Verdana"/>
              </a:rPr>
              <a:t>entat</a:t>
            </a:r>
            <a:r>
              <a:rPr dirty="0" sz="650" spc="-5">
                <a:latin typeface="Verdana"/>
                <a:cs typeface="Verdana"/>
              </a:rPr>
              <a:t>ion</a:t>
            </a:r>
            <a:r>
              <a:rPr dirty="0" sz="650" spc="-5">
                <a:latin typeface="Verdana"/>
                <a:cs typeface="Verdana"/>
              </a:rPr>
              <a:t> 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i</a:t>
            </a:r>
            <a:r>
              <a:rPr dirty="0" sz="650" spc="-10">
                <a:latin typeface="Verdana"/>
                <a:cs typeface="Verdana"/>
              </a:rPr>
              <a:t>t</a:t>
            </a:r>
            <a:r>
              <a:rPr dirty="0" sz="650" spc="-5">
                <a:latin typeface="Verdana"/>
                <a:cs typeface="Verdana"/>
              </a:rPr>
              <a:t>le  </a:t>
            </a:r>
            <a:r>
              <a:rPr dirty="0" sz="650" spc="-5">
                <a:latin typeface="Verdana"/>
                <a:cs typeface="Verdana"/>
              </a:rPr>
              <a:t>[To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edit,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click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View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1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</a:t>
            </a:r>
            <a:r>
              <a:rPr dirty="0" sz="650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&gt;</a:t>
            </a:r>
            <a:r>
              <a:rPr dirty="0" sz="650" spc="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Slide</a:t>
            </a:r>
            <a:r>
              <a:rPr dirty="0" sz="650" spc="-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Master]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6458203"/>
            <a:ext cx="189992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650" spc="-5">
                <a:latin typeface="Verdana"/>
                <a:cs typeface="Verdana"/>
              </a:rPr>
              <a:t>© 2019 Deloitte Consulting Pty Ltd. All rights </a:t>
            </a:r>
            <a:r>
              <a:rPr dirty="0" sz="650" spc="-215">
                <a:latin typeface="Verdana"/>
                <a:cs typeface="Verdana"/>
              </a:rPr>
              <a:t> </a:t>
            </a:r>
            <a:r>
              <a:rPr dirty="0" sz="650" spc="-5">
                <a:latin typeface="Verdana"/>
                <a:cs typeface="Verdana"/>
              </a:rPr>
              <a:t>reserved.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43030"/>
            <a:ext cx="10835640" cy="83248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pc="-5"/>
              <a:t>Initial</a:t>
            </a:r>
            <a:r>
              <a:rPr dirty="0" spc="-20"/>
              <a:t> </a:t>
            </a:r>
            <a:r>
              <a:rPr dirty="0" spc="-5"/>
              <a:t>Market</a:t>
            </a:r>
            <a:r>
              <a:rPr dirty="0" spc="-20"/>
              <a:t> </a:t>
            </a:r>
            <a:r>
              <a:rPr dirty="0"/>
              <a:t>Scan</a:t>
            </a:r>
            <a:r>
              <a:rPr dirty="0" spc="-30"/>
              <a:t> </a:t>
            </a:r>
            <a:r>
              <a:rPr dirty="0" spc="-10"/>
              <a:t>Results</a:t>
            </a:r>
            <a:r>
              <a:rPr dirty="0" spc="-50"/>
              <a:t> </a:t>
            </a:r>
            <a:r>
              <a:rPr dirty="0"/>
              <a:t>|</a:t>
            </a: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dirty="0" sz="1400">
                <a:solidFill>
                  <a:srgbClr val="565656"/>
                </a:solidFill>
              </a:rPr>
              <a:t>Based on</a:t>
            </a:r>
            <a:r>
              <a:rPr dirty="0" sz="1400" spc="-5">
                <a:solidFill>
                  <a:srgbClr val="565656"/>
                </a:solidFill>
              </a:rPr>
              <a:t> the </a:t>
            </a:r>
            <a:r>
              <a:rPr dirty="0" sz="1400">
                <a:solidFill>
                  <a:srgbClr val="565656"/>
                </a:solidFill>
              </a:rPr>
              <a:t>current</a:t>
            </a:r>
            <a:r>
              <a:rPr dirty="0" sz="1400" spc="-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research,</a:t>
            </a:r>
            <a:r>
              <a:rPr dirty="0" sz="1400" spc="-25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the</a:t>
            </a:r>
            <a:r>
              <a:rPr dirty="0" sz="1400" spc="10">
                <a:solidFill>
                  <a:srgbClr val="565656"/>
                </a:solidFill>
              </a:rPr>
              <a:t> </a:t>
            </a:r>
            <a:r>
              <a:rPr dirty="0" sz="1400" spc="5">
                <a:solidFill>
                  <a:srgbClr val="565656"/>
                </a:solidFill>
              </a:rPr>
              <a:t>following</a:t>
            </a:r>
            <a:r>
              <a:rPr dirty="0" sz="1400" spc="-4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are</a:t>
            </a:r>
            <a:r>
              <a:rPr dirty="0" sz="1400" spc="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Sector Metrics</a:t>
            </a:r>
            <a:r>
              <a:rPr dirty="0" sz="1400" spc="-4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assessment</a:t>
            </a:r>
            <a:r>
              <a:rPr dirty="0" sz="1400" spc="-4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of</a:t>
            </a:r>
            <a:r>
              <a:rPr dirty="0" sz="1400" spc="-5">
                <a:solidFill>
                  <a:srgbClr val="565656"/>
                </a:solidFill>
              </a:rPr>
              <a:t> the</a:t>
            </a:r>
            <a:r>
              <a:rPr dirty="0" sz="1400" spc="1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market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longlist</a:t>
            </a:r>
            <a:r>
              <a:rPr dirty="0" sz="1400" spc="-4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against</a:t>
            </a:r>
            <a:r>
              <a:rPr dirty="0" sz="1400" spc="-2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the</a:t>
            </a:r>
            <a:r>
              <a:rPr dirty="0" sz="140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attributes. </a:t>
            </a:r>
            <a:r>
              <a:rPr dirty="0" sz="1400" spc="-48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Rating</a:t>
            </a:r>
            <a:r>
              <a:rPr dirty="0" sz="1400" spc="-30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are subject</a:t>
            </a:r>
            <a:r>
              <a:rPr dirty="0" sz="1400" spc="-3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to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change</a:t>
            </a:r>
            <a:r>
              <a:rPr dirty="0" sz="1400" spc="-10">
                <a:solidFill>
                  <a:srgbClr val="565656"/>
                </a:solidFill>
              </a:rPr>
              <a:t> </a:t>
            </a:r>
            <a:r>
              <a:rPr dirty="0" sz="1400" spc="-5">
                <a:solidFill>
                  <a:srgbClr val="565656"/>
                </a:solidFill>
              </a:rPr>
              <a:t>based</a:t>
            </a:r>
            <a:r>
              <a:rPr dirty="0" sz="1400" spc="-2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on further</a:t>
            </a:r>
            <a:r>
              <a:rPr dirty="0" sz="1400" spc="-15">
                <a:solidFill>
                  <a:srgbClr val="565656"/>
                </a:solidFill>
              </a:rPr>
              <a:t> </a:t>
            </a:r>
            <a:r>
              <a:rPr dirty="0" sz="1400">
                <a:solidFill>
                  <a:srgbClr val="565656"/>
                </a:solidFill>
              </a:rPr>
              <a:t>assessment.</a:t>
            </a:r>
            <a:endParaRPr sz="1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1919" y="1226947"/>
          <a:ext cx="8550275" cy="510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110"/>
                <a:gridCol w="1323339"/>
                <a:gridCol w="1422400"/>
                <a:gridCol w="1352550"/>
                <a:gridCol w="1902459"/>
              </a:tblGrid>
              <a:tr h="258665">
                <a:tc>
                  <a:txBody>
                    <a:bodyPr/>
                    <a:lstStyle/>
                    <a:p>
                      <a:pPr marL="289560">
                        <a:lnSpc>
                          <a:spcPts val="1140"/>
                        </a:lnSpc>
                        <a:spcBef>
                          <a:spcPts val="79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Provider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096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100" b="1">
                          <a:latin typeface="Verdana"/>
                          <a:cs typeface="Verdana"/>
                        </a:rPr>
                        <a:t>Comment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009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112174">
                <a:tc>
                  <a:txBody>
                    <a:bodyPr/>
                    <a:lstStyle/>
                    <a:p>
                      <a:pPr marL="1169670">
                        <a:lnSpc>
                          <a:spcPts val="785"/>
                        </a:lnSpc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Company</a:t>
                      </a:r>
                      <a:r>
                        <a:rPr dirty="0" sz="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5">
                          <a:latin typeface="Verdana"/>
                          <a:cs typeface="Verdana"/>
                        </a:rPr>
                        <a:t>Fundamentals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785"/>
                        </a:lnSpc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Proven</a:t>
                      </a:r>
                      <a:r>
                        <a:rPr dirty="0" sz="8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Experience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785"/>
                        </a:lnSpc>
                      </a:pPr>
                      <a:r>
                        <a:rPr dirty="0" sz="800">
                          <a:latin typeface="Verdana"/>
                          <a:cs typeface="Verdana"/>
                        </a:rPr>
                        <a:t>Scope</a:t>
                      </a:r>
                      <a:r>
                        <a:rPr dirty="0" sz="8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>
                          <a:latin typeface="Verdana"/>
                          <a:cs typeface="Verdana"/>
                        </a:rPr>
                        <a:t>Services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785"/>
                        </a:lnSpc>
                      </a:pPr>
                      <a:r>
                        <a:rPr dirty="0" sz="800" spc="-5">
                          <a:latin typeface="Segoe UI"/>
                          <a:cs typeface="Segoe UI"/>
                        </a:rPr>
                        <a:t>Vision</a:t>
                      </a:r>
                      <a:r>
                        <a:rPr dirty="0" sz="8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800"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800" spc="-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800" spc="-5">
                          <a:latin typeface="Segoe UI"/>
                          <a:cs typeface="Segoe UI"/>
                        </a:rPr>
                        <a:t>Culture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9392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793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8356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793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8356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69392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8350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52798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352" y="1120139"/>
            <a:ext cx="179054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0320" y="1129283"/>
            <a:ext cx="156972" cy="1859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1664" y="1139952"/>
            <a:ext cx="196596" cy="1752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09771" y="1132332"/>
            <a:ext cx="179831" cy="170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2255" y="6464808"/>
            <a:ext cx="144780" cy="1432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50235" y="6621576"/>
            <a:ext cx="436435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95"/>
              </a:spcBef>
              <a:tabLst>
                <a:tab pos="1123950" algn="l"/>
                <a:tab pos="1198880" algn="l"/>
                <a:tab pos="2235835" algn="l"/>
                <a:tab pos="2355215" algn="l"/>
                <a:tab pos="3317240" algn="l"/>
                <a:tab pos="3524885" algn="l"/>
              </a:tabLst>
            </a:pPr>
            <a:r>
              <a:rPr dirty="0" sz="650" spc="-10" b="1">
                <a:solidFill>
                  <a:srgbClr val="52555A"/>
                </a:solidFill>
                <a:latin typeface="Segoe UI"/>
                <a:cs typeface="Segoe UI"/>
              </a:rPr>
              <a:t>Strong</a:t>
            </a:r>
            <a:r>
              <a:rPr dirty="0" sz="650" spc="5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650" spc="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dirty="0" sz="650" spc="-10" b="1">
                <a:solidFill>
                  <a:srgbClr val="52555A"/>
                </a:solidFill>
                <a:latin typeface="Segoe UI"/>
                <a:cs typeface="Segoe UI"/>
              </a:rPr>
              <a:t>Moderate</a:t>
            </a:r>
            <a:r>
              <a:rPr dirty="0" sz="650" spc="35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650" spc="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of		</a:t>
            </a:r>
            <a:r>
              <a:rPr dirty="0" sz="650" spc="-10" b="1">
                <a:solidFill>
                  <a:srgbClr val="52555A"/>
                </a:solidFill>
                <a:latin typeface="Segoe UI"/>
                <a:cs typeface="Segoe UI"/>
              </a:rPr>
              <a:t>Limited</a:t>
            </a:r>
            <a:r>
              <a:rPr dirty="0" sz="650" spc="30" b="1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dirty="0" sz="650" spc="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of	</a:t>
            </a:r>
            <a:r>
              <a:rPr dirty="0" sz="650" spc="-5" b="1">
                <a:solidFill>
                  <a:srgbClr val="52555A"/>
                </a:solidFill>
                <a:latin typeface="Segoe UI"/>
                <a:cs typeface="Segoe UI"/>
              </a:rPr>
              <a:t>Insufficient </a:t>
            </a:r>
            <a:r>
              <a:rPr dirty="0" sz="650" spc="-10" b="1">
                <a:solidFill>
                  <a:srgbClr val="52555A"/>
                </a:solidFill>
                <a:latin typeface="Segoe UI"/>
                <a:cs typeface="Segoe UI"/>
              </a:rPr>
              <a:t>data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to score </a:t>
            </a:r>
            <a:r>
              <a:rPr dirty="0" sz="650" spc="-10">
                <a:solidFill>
                  <a:srgbClr val="52555A"/>
                </a:solidFill>
                <a:latin typeface="Segoe UI"/>
                <a:cs typeface="Segoe UI"/>
              </a:rPr>
              <a:t>at </a:t>
            </a:r>
            <a:r>
              <a:rPr dirty="0" sz="650" spc="-16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alignment</a:t>
            </a:r>
            <a:r>
              <a:rPr dirty="0" sz="65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dirty="0" sz="650" spc="1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dirty="0" sz="650" spc="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dirty="0" sz="650" spc="1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requirements	alignment</a:t>
            </a:r>
            <a:r>
              <a:rPr dirty="0" sz="650" spc="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to</a:t>
            </a:r>
            <a:r>
              <a:rPr dirty="0" sz="650" spc="1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requirements		this point</a:t>
            </a:r>
            <a:r>
              <a:rPr dirty="0" sz="650" spc="-1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in</a:t>
            </a:r>
            <a:r>
              <a:rPr dirty="0" sz="650" spc="-15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dirty="0" sz="650" spc="-5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65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74108" y="6464808"/>
            <a:ext cx="144779" cy="1432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75959" y="6464808"/>
            <a:ext cx="144779" cy="1432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77811" y="6464808"/>
            <a:ext cx="144780" cy="1432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47274" y="1711147"/>
            <a:ext cx="985930" cy="1962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79092" y="5998464"/>
            <a:ext cx="1158240" cy="2346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65960" y="4762500"/>
            <a:ext cx="984503" cy="224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83892" y="2375916"/>
            <a:ext cx="548640" cy="23317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82723" y="2953511"/>
            <a:ext cx="946381" cy="20269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06523" y="3537203"/>
            <a:ext cx="1164336" cy="2118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44075" y="4101723"/>
            <a:ext cx="642551" cy="2573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358" y="5390422"/>
            <a:ext cx="935706" cy="3777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82900" y="1695450"/>
            <a:ext cx="5795835" cy="4292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3817111"/>
            <a:ext cx="8441055" cy="279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Deloitte </a:t>
            </a:r>
            <a:r>
              <a:rPr dirty="0" sz="900" spc="-5">
                <a:latin typeface="Verdana"/>
                <a:cs typeface="Verdana"/>
              </a:rPr>
              <a:t>refers </a:t>
            </a:r>
            <a:r>
              <a:rPr dirty="0" sz="900">
                <a:latin typeface="Verdana"/>
                <a:cs typeface="Verdana"/>
              </a:rPr>
              <a:t>to </a:t>
            </a:r>
            <a:r>
              <a:rPr dirty="0" sz="900" spc="-5">
                <a:latin typeface="Verdana"/>
                <a:cs typeface="Verdana"/>
              </a:rPr>
              <a:t>one </a:t>
            </a:r>
            <a:r>
              <a:rPr dirty="0" sz="900">
                <a:latin typeface="Verdana"/>
                <a:cs typeface="Verdana"/>
              </a:rPr>
              <a:t>or more of Deloitte </a:t>
            </a:r>
            <a:r>
              <a:rPr dirty="0" sz="900" spc="-5">
                <a:latin typeface="Verdana"/>
                <a:cs typeface="Verdana"/>
              </a:rPr>
              <a:t>Touche Tohmatsu </a:t>
            </a:r>
            <a:r>
              <a:rPr dirty="0" sz="900">
                <a:latin typeface="Verdana"/>
                <a:cs typeface="Verdana"/>
              </a:rPr>
              <a:t>Limited </a:t>
            </a:r>
            <a:r>
              <a:rPr dirty="0" sz="900" spc="-5">
                <a:latin typeface="Verdana"/>
                <a:cs typeface="Verdana"/>
              </a:rPr>
              <a:t>(“DTTL”), </a:t>
            </a:r>
            <a:r>
              <a:rPr dirty="0" sz="900">
                <a:latin typeface="Verdana"/>
                <a:cs typeface="Verdana"/>
              </a:rPr>
              <a:t>its global </a:t>
            </a:r>
            <a:r>
              <a:rPr dirty="0" sz="900" spc="-5">
                <a:latin typeface="Verdana"/>
                <a:cs typeface="Verdana"/>
              </a:rPr>
              <a:t>network </a:t>
            </a:r>
            <a:r>
              <a:rPr dirty="0" sz="900">
                <a:latin typeface="Verdana"/>
                <a:cs typeface="Verdana"/>
              </a:rPr>
              <a:t>of member </a:t>
            </a:r>
            <a:r>
              <a:rPr dirty="0" sz="900" spc="-5">
                <a:latin typeface="Verdana"/>
                <a:cs typeface="Verdana"/>
              </a:rPr>
              <a:t>firms, and their </a:t>
            </a:r>
            <a:r>
              <a:rPr dirty="0" sz="900" spc="5">
                <a:latin typeface="Verdana"/>
                <a:cs typeface="Verdana"/>
              </a:rPr>
              <a:t>related </a:t>
            </a:r>
            <a:r>
              <a:rPr dirty="0" sz="900" spc="-5">
                <a:latin typeface="Verdana"/>
                <a:cs typeface="Verdana"/>
              </a:rPr>
              <a:t>entities. DTTL 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(also referred </a:t>
            </a:r>
            <a:r>
              <a:rPr dirty="0" sz="900">
                <a:latin typeface="Verdana"/>
                <a:cs typeface="Verdana"/>
              </a:rPr>
              <a:t>to as </a:t>
            </a:r>
            <a:r>
              <a:rPr dirty="0" sz="900" spc="-5">
                <a:latin typeface="Verdana"/>
                <a:cs typeface="Verdana"/>
              </a:rPr>
              <a:t>“Deloitte Global”) and </a:t>
            </a:r>
            <a:r>
              <a:rPr dirty="0" sz="900">
                <a:latin typeface="Verdana"/>
                <a:cs typeface="Verdana"/>
              </a:rPr>
              <a:t>each of its member </a:t>
            </a:r>
            <a:r>
              <a:rPr dirty="0" sz="900" spc="-5">
                <a:latin typeface="Verdana"/>
                <a:cs typeface="Verdana"/>
              </a:rPr>
              <a:t>firms </a:t>
            </a:r>
            <a:r>
              <a:rPr dirty="0" sz="900">
                <a:latin typeface="Verdana"/>
                <a:cs typeface="Verdana"/>
              </a:rPr>
              <a:t>are legally separate </a:t>
            </a:r>
            <a:r>
              <a:rPr dirty="0" sz="900" spc="-5">
                <a:latin typeface="Verdana"/>
                <a:cs typeface="Verdana"/>
              </a:rPr>
              <a:t>and independent entities. DTTL </a:t>
            </a:r>
            <a:r>
              <a:rPr dirty="0" sz="900">
                <a:latin typeface="Verdana"/>
                <a:cs typeface="Verdana"/>
              </a:rPr>
              <a:t>does </a:t>
            </a:r>
            <a:r>
              <a:rPr dirty="0" sz="900" spc="-5">
                <a:latin typeface="Verdana"/>
                <a:cs typeface="Verdana"/>
              </a:rPr>
              <a:t>not provide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clients.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see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2"/>
              </a:rPr>
              <a:t>www.deloitte.com/about</a:t>
            </a:r>
            <a:r>
              <a:rPr dirty="0" sz="900" spc="-15">
                <a:latin typeface="Verdana"/>
                <a:cs typeface="Verdana"/>
                <a:hlinkClick r:id="rId2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5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endParaRPr sz="9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global</a:t>
            </a:r>
            <a:r>
              <a:rPr dirty="0" sz="900" spc="-5">
                <a:latin typeface="Verdana"/>
                <a:cs typeface="Verdana"/>
              </a:rPr>
              <a:t> provider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-5">
                <a:latin typeface="Verdana"/>
                <a:cs typeface="Verdana"/>
              </a:rPr>
              <a:t>audit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assurance,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consulting,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financial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risk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advisory,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tax</a:t>
            </a:r>
            <a:r>
              <a:rPr dirty="0" sz="900" spc="-5">
                <a:latin typeface="Verdana"/>
                <a:cs typeface="Verdana"/>
              </a:rPr>
              <a:t> and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related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services.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network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-5">
                <a:latin typeface="Verdana"/>
                <a:cs typeface="Verdana"/>
              </a:rPr>
              <a:t> firms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150</a:t>
            </a:r>
            <a:r>
              <a:rPr dirty="0" sz="900" spc="-5">
                <a:latin typeface="Verdana"/>
                <a:cs typeface="Verdana"/>
              </a:rPr>
              <a:t> countries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territories.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Learn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how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Deloitte’s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approximately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264,000</a:t>
            </a:r>
            <a:r>
              <a:rPr dirty="0" sz="900">
                <a:latin typeface="Verdana"/>
                <a:cs typeface="Verdana"/>
              </a:rPr>
              <a:t> people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make</a:t>
            </a:r>
            <a:r>
              <a:rPr dirty="0" sz="900">
                <a:latin typeface="Verdana"/>
                <a:cs typeface="Verdana"/>
              </a:rPr>
              <a:t> an impact</a:t>
            </a:r>
            <a:r>
              <a:rPr dirty="0" sz="900" spc="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that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matters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  <a:hlinkClick r:id="rId3"/>
              </a:rPr>
              <a:t>www.deloitte.com.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About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</a:t>
            </a:r>
            <a:endParaRPr sz="9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dirty="0" sz="900" spc="-5">
                <a:latin typeface="Verdana"/>
                <a:cs typeface="Verdana"/>
              </a:rPr>
              <a:t>In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member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is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Australian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partnership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 Deloitte</a:t>
            </a:r>
            <a:r>
              <a:rPr dirty="0" sz="900" spc="-3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>
                <a:latin typeface="Verdana"/>
                <a:cs typeface="Verdana"/>
              </a:rPr>
              <a:t> is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one</a:t>
            </a:r>
            <a:r>
              <a:rPr dirty="0" sz="900">
                <a:latin typeface="Verdana"/>
                <a:cs typeface="Verdana"/>
              </a:rPr>
              <a:t> of </a:t>
            </a:r>
            <a:r>
              <a:rPr dirty="0" sz="900" spc="-5">
                <a:latin typeface="Verdana"/>
                <a:cs typeface="Verdana"/>
              </a:rPr>
              <a:t>Australia’s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leading</a:t>
            </a:r>
            <a:r>
              <a:rPr dirty="0" sz="900">
                <a:latin typeface="Verdana"/>
                <a:cs typeface="Verdana"/>
              </a:rPr>
              <a:t> 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services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firms.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Focused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the</a:t>
            </a:r>
            <a:r>
              <a:rPr dirty="0" sz="900">
                <a:latin typeface="Verdana"/>
                <a:cs typeface="Verdana"/>
              </a:rPr>
              <a:t> creation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5">
                <a:latin typeface="Verdana"/>
                <a:cs typeface="Verdana"/>
              </a:rPr>
              <a:t> value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growth, and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known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as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an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employer</a:t>
            </a:r>
            <a:r>
              <a:rPr dirty="0" sz="900">
                <a:latin typeface="Verdana"/>
                <a:cs typeface="Verdana"/>
              </a:rPr>
              <a:t> of</a:t>
            </a:r>
            <a:r>
              <a:rPr dirty="0" sz="900" spc="-5">
                <a:latin typeface="Verdana"/>
                <a:cs typeface="Verdana"/>
              </a:rPr>
              <a:t> choice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for</a:t>
            </a:r>
            <a:r>
              <a:rPr dirty="0" sz="9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innovative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human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resources</a:t>
            </a:r>
            <a:r>
              <a:rPr dirty="0" sz="900" spc="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programs,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</a:t>
            </a:r>
            <a:r>
              <a:rPr dirty="0" sz="900">
                <a:latin typeface="Verdana"/>
                <a:cs typeface="Verdana"/>
              </a:rPr>
              <a:t> are 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dedicated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to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helping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clients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and our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people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excel. For</a:t>
            </a:r>
            <a:r>
              <a:rPr dirty="0" sz="900" spc="-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more</a:t>
            </a:r>
            <a:r>
              <a:rPr dirty="0" sz="900" spc="-5">
                <a:latin typeface="Verdana"/>
                <a:cs typeface="Verdana"/>
              </a:rPr>
              <a:t> information,</a:t>
            </a:r>
            <a:r>
              <a:rPr dirty="0" sz="900">
                <a:latin typeface="Verdana"/>
                <a:cs typeface="Verdana"/>
              </a:rPr>
              <a:t> please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visit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our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web </a:t>
            </a:r>
            <a:r>
              <a:rPr dirty="0" sz="900">
                <a:latin typeface="Verdana"/>
                <a:cs typeface="Verdana"/>
              </a:rPr>
              <a:t>site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at</a:t>
            </a:r>
            <a:r>
              <a:rPr dirty="0" sz="900" spc="-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  <a:hlinkClick r:id="rId4"/>
              </a:rPr>
              <a:t>www.deloitte.com.au.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Liability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limited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by</a:t>
            </a:r>
            <a:r>
              <a:rPr dirty="0" sz="900" spc="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scheme</a:t>
            </a:r>
            <a:r>
              <a:rPr dirty="0" sz="900" spc="3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approved</a:t>
            </a:r>
            <a:r>
              <a:rPr dirty="0" sz="900" spc="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under</a:t>
            </a:r>
            <a:r>
              <a:rPr dirty="0" sz="900" spc="2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Professional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Standards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Legislation. </a:t>
            </a:r>
            <a:r>
              <a:rPr dirty="0" sz="900" spc="-30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Member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of</a:t>
            </a:r>
            <a:r>
              <a:rPr dirty="0" sz="900" spc="-1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Touche</a:t>
            </a:r>
            <a:r>
              <a:rPr dirty="0" sz="900" spc="20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Tohmatsu</a:t>
            </a:r>
            <a:r>
              <a:rPr dirty="0" sz="900">
                <a:latin typeface="Verdana"/>
                <a:cs typeface="Verdana"/>
              </a:rPr>
              <a:t> Limited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Verdana"/>
                <a:cs typeface="Verdana"/>
              </a:rPr>
              <a:t>©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2019</a:t>
            </a:r>
            <a:r>
              <a:rPr dirty="0" sz="900" spc="-2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Deloitte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-5">
                <a:latin typeface="Verdana"/>
                <a:cs typeface="Verdana"/>
              </a:rPr>
              <a:t>Consulting</a:t>
            </a:r>
            <a:r>
              <a:rPr dirty="0" sz="900" spc="1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Pty</a:t>
            </a:r>
            <a:r>
              <a:rPr dirty="0" sz="900" spc="-4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Ltd.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dirty="0" sz="80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Rahman, Kate</dc:creator>
  <dc:title>Headline Verdana Bold</dc:title>
  <dcterms:created xsi:type="dcterms:W3CDTF">2021-07-19T21:56:27Z</dcterms:created>
  <dcterms:modified xsi:type="dcterms:W3CDTF">2021-07-19T21:56:27Z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