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638D1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638D1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638D1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301" y="386537"/>
            <a:ext cx="6914515" cy="331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638D1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93951" y="1353311"/>
            <a:ext cx="8410575" cy="2248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7" Type="http://schemas.openxmlformats.org/officeDocument/2006/relationships/image" Target="../media/image35.png"/><Relationship Id="rId18" Type="http://schemas.openxmlformats.org/officeDocument/2006/relationships/image" Target="../media/image36.png"/><Relationship Id="rId19" Type="http://schemas.openxmlformats.org/officeDocument/2006/relationships/image" Target="../media/image37.png"/><Relationship Id="rId20" Type="http://schemas.openxmlformats.org/officeDocument/2006/relationships/image" Target="../media/image38.png"/><Relationship Id="rId21" Type="http://schemas.openxmlformats.org/officeDocument/2006/relationships/image" Target="../media/image39.png"/><Relationship Id="rId22" Type="http://schemas.openxmlformats.org/officeDocument/2006/relationships/image" Target="../media/image40.png"/><Relationship Id="rId23" Type="http://schemas.openxmlformats.org/officeDocument/2006/relationships/image" Target="../media/image41.png"/><Relationship Id="rId24" Type="http://schemas.openxmlformats.org/officeDocument/2006/relationships/image" Target="../media/image42.png"/><Relationship Id="rId25" Type="http://schemas.openxmlformats.org/officeDocument/2006/relationships/image" Target="../media/image43.png"/><Relationship Id="rId26" Type="http://schemas.openxmlformats.org/officeDocument/2006/relationships/image" Target="../media/image44.png"/><Relationship Id="rId27" Type="http://schemas.openxmlformats.org/officeDocument/2006/relationships/image" Target="../media/image45.png"/><Relationship Id="rId28" Type="http://schemas.openxmlformats.org/officeDocument/2006/relationships/image" Target="../media/image46.png"/><Relationship Id="rId29" Type="http://schemas.openxmlformats.org/officeDocument/2006/relationships/image" Target="../media/image47.png"/><Relationship Id="rId30" Type="http://schemas.openxmlformats.org/officeDocument/2006/relationships/image" Target="../media/image4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deloitte.com/about" TargetMode="External"/><Relationship Id="rId3" Type="http://schemas.openxmlformats.org/officeDocument/2006/relationships/hyperlink" Target="http://www.deloitte.com/" TargetMode="External"/><Relationship Id="rId4" Type="http://schemas.openxmlformats.org/officeDocument/2006/relationships/hyperlink" Target="http://www.deloitte.com.au/" TargetMode="External"/><Relationship Id="rId5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66198" y="731108"/>
              <a:ext cx="105586" cy="10550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6364" y="464057"/>
              <a:ext cx="1867535" cy="372110"/>
            </a:xfrm>
            <a:custGeom>
              <a:avLst/>
              <a:gdLst/>
              <a:ahLst/>
              <a:cxnLst/>
              <a:rect l="l" t="t" r="r" b="b"/>
              <a:pathLst>
                <a:path w="1867535" h="372109">
                  <a:moveTo>
                    <a:pt x="302526" y="176644"/>
                  </a:moveTo>
                  <a:lnTo>
                    <a:pt x="299681" y="136474"/>
                  </a:lnTo>
                  <a:lnTo>
                    <a:pt x="281381" y="81203"/>
                  </a:lnTo>
                  <a:lnTo>
                    <a:pt x="256438" y="46901"/>
                  </a:lnTo>
                  <a:lnTo>
                    <a:pt x="202806" y="14490"/>
                  </a:lnTo>
                  <a:lnTo>
                    <a:pt x="202806" y="180009"/>
                  </a:lnTo>
                  <a:lnTo>
                    <a:pt x="201536" y="205257"/>
                  </a:lnTo>
                  <a:lnTo>
                    <a:pt x="191135" y="245110"/>
                  </a:lnTo>
                  <a:lnTo>
                    <a:pt x="155663" y="279095"/>
                  </a:lnTo>
                  <a:lnTo>
                    <a:pt x="118160" y="285483"/>
                  </a:lnTo>
                  <a:lnTo>
                    <a:pt x="96367" y="285483"/>
                  </a:lnTo>
                  <a:lnTo>
                    <a:pt x="96367" y="81203"/>
                  </a:lnTo>
                  <a:lnTo>
                    <a:pt x="124028" y="81203"/>
                  </a:lnTo>
                  <a:lnTo>
                    <a:pt x="172351" y="94996"/>
                  </a:lnTo>
                  <a:lnTo>
                    <a:pt x="197878" y="136156"/>
                  </a:lnTo>
                  <a:lnTo>
                    <a:pt x="202806" y="180009"/>
                  </a:lnTo>
                  <a:lnTo>
                    <a:pt x="202806" y="14490"/>
                  </a:lnTo>
                  <a:lnTo>
                    <a:pt x="199555" y="12992"/>
                  </a:lnTo>
                  <a:lnTo>
                    <a:pt x="163931" y="4521"/>
                  </a:lnTo>
                  <a:lnTo>
                    <a:pt x="123190" y="1689"/>
                  </a:lnTo>
                  <a:lnTo>
                    <a:pt x="0" y="1689"/>
                  </a:lnTo>
                  <a:lnTo>
                    <a:pt x="0" y="366687"/>
                  </a:lnTo>
                  <a:lnTo>
                    <a:pt x="115646" y="366687"/>
                  </a:lnTo>
                  <a:lnTo>
                    <a:pt x="157759" y="363562"/>
                  </a:lnTo>
                  <a:lnTo>
                    <a:pt x="194843" y="354241"/>
                  </a:lnTo>
                  <a:lnTo>
                    <a:pt x="253936" y="317296"/>
                  </a:lnTo>
                  <a:lnTo>
                    <a:pt x="277482" y="285483"/>
                  </a:lnTo>
                  <a:lnTo>
                    <a:pt x="299529" y="219811"/>
                  </a:lnTo>
                  <a:lnTo>
                    <a:pt x="302526" y="176644"/>
                  </a:lnTo>
                  <a:close/>
                </a:path>
                <a:path w="1867535" h="372109">
                  <a:moveTo>
                    <a:pt x="587463" y="214337"/>
                  </a:moveTo>
                  <a:lnTo>
                    <a:pt x="586193" y="196735"/>
                  </a:lnTo>
                  <a:lnTo>
                    <a:pt x="585419" y="185915"/>
                  </a:lnTo>
                  <a:lnTo>
                    <a:pt x="579297" y="160947"/>
                  </a:lnTo>
                  <a:lnTo>
                    <a:pt x="575627" y="153225"/>
                  </a:lnTo>
                  <a:lnTo>
                    <a:pt x="569087" y="139446"/>
                  </a:lnTo>
                  <a:lnTo>
                    <a:pt x="554799" y="121399"/>
                  </a:lnTo>
                  <a:lnTo>
                    <a:pt x="536727" y="107607"/>
                  </a:lnTo>
                  <a:lnTo>
                    <a:pt x="515200" y="97650"/>
                  </a:lnTo>
                  <a:lnTo>
                    <a:pt x="503656" y="94869"/>
                  </a:lnTo>
                  <a:lnTo>
                    <a:pt x="503656" y="196735"/>
                  </a:lnTo>
                  <a:lnTo>
                    <a:pt x="424891" y="196735"/>
                  </a:lnTo>
                  <a:lnTo>
                    <a:pt x="443433" y="159575"/>
                  </a:lnTo>
                  <a:lnTo>
                    <a:pt x="465137" y="153225"/>
                  </a:lnTo>
                  <a:lnTo>
                    <a:pt x="473443" y="153987"/>
                  </a:lnTo>
                  <a:lnTo>
                    <a:pt x="503021" y="187286"/>
                  </a:lnTo>
                  <a:lnTo>
                    <a:pt x="503656" y="196735"/>
                  </a:lnTo>
                  <a:lnTo>
                    <a:pt x="503656" y="94869"/>
                  </a:lnTo>
                  <a:lnTo>
                    <a:pt x="490207" y="91617"/>
                  </a:lnTo>
                  <a:lnTo>
                    <a:pt x="461772" y="89585"/>
                  </a:lnTo>
                  <a:lnTo>
                    <a:pt x="431736" y="91935"/>
                  </a:lnTo>
                  <a:lnTo>
                    <a:pt x="383286" y="110413"/>
                  </a:lnTo>
                  <a:lnTo>
                    <a:pt x="349643" y="146799"/>
                  </a:lnTo>
                  <a:lnTo>
                    <a:pt x="332371" y="200113"/>
                  </a:lnTo>
                  <a:lnTo>
                    <a:pt x="330187" y="232727"/>
                  </a:lnTo>
                  <a:lnTo>
                    <a:pt x="332536" y="264134"/>
                  </a:lnTo>
                  <a:lnTo>
                    <a:pt x="351053" y="315620"/>
                  </a:lnTo>
                  <a:lnTo>
                    <a:pt x="387184" y="351574"/>
                  </a:lnTo>
                  <a:lnTo>
                    <a:pt x="438721" y="369493"/>
                  </a:lnTo>
                  <a:lnTo>
                    <a:pt x="470141" y="371716"/>
                  </a:lnTo>
                  <a:lnTo>
                    <a:pt x="485863" y="371411"/>
                  </a:lnTo>
                  <a:lnTo>
                    <a:pt x="525462" y="367525"/>
                  </a:lnTo>
                  <a:lnTo>
                    <a:pt x="569874" y="351624"/>
                  </a:lnTo>
                  <a:lnTo>
                    <a:pt x="558965" y="304749"/>
                  </a:lnTo>
                  <a:lnTo>
                    <a:pt x="555650" y="290512"/>
                  </a:lnTo>
                  <a:lnTo>
                    <a:pt x="548106" y="293471"/>
                  </a:lnTo>
                  <a:lnTo>
                    <a:pt x="540651" y="296049"/>
                  </a:lnTo>
                  <a:lnTo>
                    <a:pt x="493179" y="304431"/>
                  </a:lnTo>
                  <a:lnTo>
                    <a:pt x="481025" y="304749"/>
                  </a:lnTo>
                  <a:lnTo>
                    <a:pt x="468591" y="303961"/>
                  </a:lnTo>
                  <a:lnTo>
                    <a:pt x="432523" y="284784"/>
                  </a:lnTo>
                  <a:lnTo>
                    <a:pt x="423214" y="256184"/>
                  </a:lnTo>
                  <a:lnTo>
                    <a:pt x="587463" y="256184"/>
                  </a:lnTo>
                  <a:lnTo>
                    <a:pt x="587463" y="214337"/>
                  </a:lnTo>
                  <a:close/>
                </a:path>
                <a:path w="1867535" h="372109">
                  <a:moveTo>
                    <a:pt x="714870" y="0"/>
                  </a:moveTo>
                  <a:lnTo>
                    <a:pt x="622681" y="0"/>
                  </a:lnTo>
                  <a:lnTo>
                    <a:pt x="622681" y="366687"/>
                  </a:lnTo>
                  <a:lnTo>
                    <a:pt x="714870" y="366687"/>
                  </a:lnTo>
                  <a:lnTo>
                    <a:pt x="714870" y="0"/>
                  </a:lnTo>
                  <a:close/>
                </a:path>
                <a:path w="1867535" h="372109">
                  <a:moveTo>
                    <a:pt x="1016571" y="230238"/>
                  </a:moveTo>
                  <a:lnTo>
                    <a:pt x="1015492" y="209524"/>
                  </a:lnTo>
                  <a:lnTo>
                    <a:pt x="1012367" y="190144"/>
                  </a:lnTo>
                  <a:lnTo>
                    <a:pt x="1007364" y="172173"/>
                  </a:lnTo>
                  <a:lnTo>
                    <a:pt x="1002360" y="159918"/>
                  </a:lnTo>
                  <a:lnTo>
                    <a:pt x="1000645" y="155702"/>
                  </a:lnTo>
                  <a:lnTo>
                    <a:pt x="967892" y="115925"/>
                  </a:lnTo>
                  <a:lnTo>
                    <a:pt x="922693" y="94284"/>
                  </a:lnTo>
                  <a:lnTo>
                    <a:pt x="922693" y="230238"/>
                  </a:lnTo>
                  <a:lnTo>
                    <a:pt x="922210" y="246722"/>
                  </a:lnTo>
                  <a:lnTo>
                    <a:pt x="909142" y="291642"/>
                  </a:lnTo>
                  <a:lnTo>
                    <a:pt x="884135" y="302234"/>
                  </a:lnTo>
                  <a:lnTo>
                    <a:pt x="874115" y="301002"/>
                  </a:lnTo>
                  <a:lnTo>
                    <a:pt x="846340" y="261099"/>
                  </a:lnTo>
                  <a:lnTo>
                    <a:pt x="843915" y="230238"/>
                  </a:lnTo>
                  <a:lnTo>
                    <a:pt x="844537" y="213753"/>
                  </a:lnTo>
                  <a:lnTo>
                    <a:pt x="858316" y="169799"/>
                  </a:lnTo>
                  <a:lnTo>
                    <a:pt x="883323" y="159918"/>
                  </a:lnTo>
                  <a:lnTo>
                    <a:pt x="893343" y="161010"/>
                  </a:lnTo>
                  <a:lnTo>
                    <a:pt x="920699" y="199466"/>
                  </a:lnTo>
                  <a:lnTo>
                    <a:pt x="922693" y="230238"/>
                  </a:lnTo>
                  <a:lnTo>
                    <a:pt x="922693" y="94284"/>
                  </a:lnTo>
                  <a:lnTo>
                    <a:pt x="921435" y="93878"/>
                  </a:lnTo>
                  <a:lnTo>
                    <a:pt x="903490" y="90678"/>
                  </a:lnTo>
                  <a:lnTo>
                    <a:pt x="884135" y="89585"/>
                  </a:lnTo>
                  <a:lnTo>
                    <a:pt x="854443" y="91935"/>
                  </a:lnTo>
                  <a:lnTo>
                    <a:pt x="805421" y="110413"/>
                  </a:lnTo>
                  <a:lnTo>
                    <a:pt x="770699" y="146634"/>
                  </a:lnTo>
                  <a:lnTo>
                    <a:pt x="753097" y="198704"/>
                  </a:lnTo>
                  <a:lnTo>
                    <a:pt x="750887" y="230238"/>
                  </a:lnTo>
                  <a:lnTo>
                    <a:pt x="753084" y="261099"/>
                  </a:lnTo>
                  <a:lnTo>
                    <a:pt x="770699" y="312635"/>
                  </a:lnTo>
                  <a:lnTo>
                    <a:pt x="805776" y="350164"/>
                  </a:lnTo>
                  <a:lnTo>
                    <a:pt x="854227" y="369341"/>
                  </a:lnTo>
                  <a:lnTo>
                    <a:pt x="883323" y="371716"/>
                  </a:lnTo>
                  <a:lnTo>
                    <a:pt x="913066" y="369341"/>
                  </a:lnTo>
                  <a:lnTo>
                    <a:pt x="962037" y="350520"/>
                  </a:lnTo>
                  <a:lnTo>
                    <a:pt x="996759" y="313474"/>
                  </a:lnTo>
                  <a:lnTo>
                    <a:pt x="1001890" y="302234"/>
                  </a:lnTo>
                  <a:lnTo>
                    <a:pt x="1007770" y="289356"/>
                  </a:lnTo>
                  <a:lnTo>
                    <a:pt x="1014374" y="261645"/>
                  </a:lnTo>
                  <a:lnTo>
                    <a:pt x="1016571" y="230238"/>
                  </a:lnTo>
                  <a:close/>
                </a:path>
                <a:path w="1867535" h="372109">
                  <a:moveTo>
                    <a:pt x="1144803" y="94602"/>
                  </a:moveTo>
                  <a:lnTo>
                    <a:pt x="1053452" y="94602"/>
                  </a:lnTo>
                  <a:lnTo>
                    <a:pt x="1053452" y="366687"/>
                  </a:lnTo>
                  <a:lnTo>
                    <a:pt x="1144803" y="366687"/>
                  </a:lnTo>
                  <a:lnTo>
                    <a:pt x="1144803" y="94602"/>
                  </a:lnTo>
                  <a:close/>
                </a:path>
                <a:path w="1867535" h="372109">
                  <a:moveTo>
                    <a:pt x="1144803" y="0"/>
                  </a:moveTo>
                  <a:lnTo>
                    <a:pt x="1053452" y="0"/>
                  </a:lnTo>
                  <a:lnTo>
                    <a:pt x="1053452" y="61112"/>
                  </a:lnTo>
                  <a:lnTo>
                    <a:pt x="1144803" y="61112"/>
                  </a:lnTo>
                  <a:lnTo>
                    <a:pt x="1144803" y="0"/>
                  </a:lnTo>
                  <a:close/>
                </a:path>
                <a:path w="1867535" h="372109">
                  <a:moveTo>
                    <a:pt x="1376095" y="287997"/>
                  </a:moveTo>
                  <a:lnTo>
                    <a:pt x="1363383" y="291896"/>
                  </a:lnTo>
                  <a:lnTo>
                    <a:pt x="1351686" y="294792"/>
                  </a:lnTo>
                  <a:lnTo>
                    <a:pt x="1341094" y="296583"/>
                  </a:lnTo>
                  <a:lnTo>
                    <a:pt x="1331683" y="297205"/>
                  </a:lnTo>
                  <a:lnTo>
                    <a:pt x="1320685" y="295617"/>
                  </a:lnTo>
                  <a:lnTo>
                    <a:pt x="1312824" y="290817"/>
                  </a:lnTo>
                  <a:lnTo>
                    <a:pt x="1308112" y="282727"/>
                  </a:lnTo>
                  <a:lnTo>
                    <a:pt x="1306537" y="271233"/>
                  </a:lnTo>
                  <a:lnTo>
                    <a:pt x="1306537" y="164922"/>
                  </a:lnTo>
                  <a:lnTo>
                    <a:pt x="1365199" y="164922"/>
                  </a:lnTo>
                  <a:lnTo>
                    <a:pt x="1365199" y="94615"/>
                  </a:lnTo>
                  <a:lnTo>
                    <a:pt x="1306537" y="94615"/>
                  </a:lnTo>
                  <a:lnTo>
                    <a:pt x="1306537" y="8382"/>
                  </a:lnTo>
                  <a:lnTo>
                    <a:pt x="1213510" y="25107"/>
                  </a:lnTo>
                  <a:lnTo>
                    <a:pt x="1213510" y="94615"/>
                  </a:lnTo>
                  <a:lnTo>
                    <a:pt x="1181671" y="94615"/>
                  </a:lnTo>
                  <a:lnTo>
                    <a:pt x="1181671" y="164922"/>
                  </a:lnTo>
                  <a:lnTo>
                    <a:pt x="1213510" y="164922"/>
                  </a:lnTo>
                  <a:lnTo>
                    <a:pt x="1213510" y="277114"/>
                  </a:lnTo>
                  <a:lnTo>
                    <a:pt x="1214780" y="299529"/>
                  </a:lnTo>
                  <a:lnTo>
                    <a:pt x="1234478" y="348259"/>
                  </a:lnTo>
                  <a:lnTo>
                    <a:pt x="1279131" y="370281"/>
                  </a:lnTo>
                  <a:lnTo>
                    <a:pt x="1300657" y="371716"/>
                  </a:lnTo>
                  <a:lnTo>
                    <a:pt x="1311656" y="371538"/>
                  </a:lnTo>
                  <a:lnTo>
                    <a:pt x="1357757" y="363448"/>
                  </a:lnTo>
                  <a:lnTo>
                    <a:pt x="1376095" y="356654"/>
                  </a:lnTo>
                  <a:lnTo>
                    <a:pt x="1376095" y="287997"/>
                  </a:lnTo>
                  <a:close/>
                </a:path>
                <a:path w="1867535" h="372109">
                  <a:moveTo>
                    <a:pt x="1588122" y="287997"/>
                  </a:moveTo>
                  <a:lnTo>
                    <a:pt x="1575879" y="291896"/>
                  </a:lnTo>
                  <a:lnTo>
                    <a:pt x="1564347" y="294792"/>
                  </a:lnTo>
                  <a:lnTo>
                    <a:pt x="1553591" y="296583"/>
                  </a:lnTo>
                  <a:lnTo>
                    <a:pt x="1543710" y="297205"/>
                  </a:lnTo>
                  <a:lnTo>
                    <a:pt x="1533194" y="295617"/>
                  </a:lnTo>
                  <a:lnTo>
                    <a:pt x="1525587" y="290817"/>
                  </a:lnTo>
                  <a:lnTo>
                    <a:pt x="1520964" y="282727"/>
                  </a:lnTo>
                  <a:lnTo>
                    <a:pt x="1519415" y="271233"/>
                  </a:lnTo>
                  <a:lnTo>
                    <a:pt x="1519415" y="164922"/>
                  </a:lnTo>
                  <a:lnTo>
                    <a:pt x="1578076" y="164922"/>
                  </a:lnTo>
                  <a:lnTo>
                    <a:pt x="1578076" y="94615"/>
                  </a:lnTo>
                  <a:lnTo>
                    <a:pt x="1519415" y="94615"/>
                  </a:lnTo>
                  <a:lnTo>
                    <a:pt x="1519415" y="8382"/>
                  </a:lnTo>
                  <a:lnTo>
                    <a:pt x="1426387" y="23444"/>
                  </a:lnTo>
                  <a:lnTo>
                    <a:pt x="1426387" y="94615"/>
                  </a:lnTo>
                  <a:lnTo>
                    <a:pt x="1394536" y="94615"/>
                  </a:lnTo>
                  <a:lnTo>
                    <a:pt x="1394536" y="164922"/>
                  </a:lnTo>
                  <a:lnTo>
                    <a:pt x="1426387" y="164922"/>
                  </a:lnTo>
                  <a:lnTo>
                    <a:pt x="1426387" y="277114"/>
                  </a:lnTo>
                  <a:lnTo>
                    <a:pt x="1427657" y="299529"/>
                  </a:lnTo>
                  <a:lnTo>
                    <a:pt x="1447317" y="348259"/>
                  </a:lnTo>
                  <a:lnTo>
                    <a:pt x="1491996" y="370281"/>
                  </a:lnTo>
                  <a:lnTo>
                    <a:pt x="1513535" y="371716"/>
                  </a:lnTo>
                  <a:lnTo>
                    <a:pt x="1524520" y="371538"/>
                  </a:lnTo>
                  <a:lnTo>
                    <a:pt x="1570520" y="363448"/>
                  </a:lnTo>
                  <a:lnTo>
                    <a:pt x="1588122" y="356654"/>
                  </a:lnTo>
                  <a:lnTo>
                    <a:pt x="1588122" y="287997"/>
                  </a:lnTo>
                  <a:close/>
                </a:path>
                <a:path w="1867535" h="372109">
                  <a:moveTo>
                    <a:pt x="1867204" y="214337"/>
                  </a:moveTo>
                  <a:lnTo>
                    <a:pt x="1865934" y="196735"/>
                  </a:lnTo>
                  <a:lnTo>
                    <a:pt x="1865160" y="185915"/>
                  </a:lnTo>
                  <a:lnTo>
                    <a:pt x="1859026" y="160947"/>
                  </a:lnTo>
                  <a:lnTo>
                    <a:pt x="1855355" y="153225"/>
                  </a:lnTo>
                  <a:lnTo>
                    <a:pt x="1848815" y="139446"/>
                  </a:lnTo>
                  <a:lnTo>
                    <a:pt x="1834502" y="121399"/>
                  </a:lnTo>
                  <a:lnTo>
                    <a:pt x="1816442" y="107607"/>
                  </a:lnTo>
                  <a:lnTo>
                    <a:pt x="1794916" y="97650"/>
                  </a:lnTo>
                  <a:lnTo>
                    <a:pt x="1783397" y="94881"/>
                  </a:lnTo>
                  <a:lnTo>
                    <a:pt x="1783397" y="196735"/>
                  </a:lnTo>
                  <a:lnTo>
                    <a:pt x="1704619" y="196735"/>
                  </a:lnTo>
                  <a:lnTo>
                    <a:pt x="1723161" y="159575"/>
                  </a:lnTo>
                  <a:lnTo>
                    <a:pt x="1744840" y="153225"/>
                  </a:lnTo>
                  <a:lnTo>
                    <a:pt x="1753171" y="153987"/>
                  </a:lnTo>
                  <a:lnTo>
                    <a:pt x="1782635" y="187286"/>
                  </a:lnTo>
                  <a:lnTo>
                    <a:pt x="1783397" y="196735"/>
                  </a:lnTo>
                  <a:lnTo>
                    <a:pt x="1783397" y="94881"/>
                  </a:lnTo>
                  <a:lnTo>
                    <a:pt x="1769922" y="91617"/>
                  </a:lnTo>
                  <a:lnTo>
                    <a:pt x="1741474" y="89585"/>
                  </a:lnTo>
                  <a:lnTo>
                    <a:pt x="1711439" y="91935"/>
                  </a:lnTo>
                  <a:lnTo>
                    <a:pt x="1662988" y="110413"/>
                  </a:lnTo>
                  <a:lnTo>
                    <a:pt x="1629003" y="146799"/>
                  </a:lnTo>
                  <a:lnTo>
                    <a:pt x="1611985" y="200113"/>
                  </a:lnTo>
                  <a:lnTo>
                    <a:pt x="1609928" y="232727"/>
                  </a:lnTo>
                  <a:lnTo>
                    <a:pt x="1612150" y="264134"/>
                  </a:lnTo>
                  <a:lnTo>
                    <a:pt x="1630413" y="315620"/>
                  </a:lnTo>
                  <a:lnTo>
                    <a:pt x="1666900" y="351574"/>
                  </a:lnTo>
                  <a:lnTo>
                    <a:pt x="1718437" y="369493"/>
                  </a:lnTo>
                  <a:lnTo>
                    <a:pt x="1749869" y="371716"/>
                  </a:lnTo>
                  <a:lnTo>
                    <a:pt x="1765109" y="371411"/>
                  </a:lnTo>
                  <a:lnTo>
                    <a:pt x="1805178" y="367525"/>
                  </a:lnTo>
                  <a:lnTo>
                    <a:pt x="1849602" y="351624"/>
                  </a:lnTo>
                  <a:lnTo>
                    <a:pt x="1838667" y="304749"/>
                  </a:lnTo>
                  <a:lnTo>
                    <a:pt x="1835353" y="290512"/>
                  </a:lnTo>
                  <a:lnTo>
                    <a:pt x="1794814" y="301917"/>
                  </a:lnTo>
                  <a:lnTo>
                    <a:pt x="1760766" y="304749"/>
                  </a:lnTo>
                  <a:lnTo>
                    <a:pt x="1748205" y="303961"/>
                  </a:lnTo>
                  <a:lnTo>
                    <a:pt x="1712125" y="284784"/>
                  </a:lnTo>
                  <a:lnTo>
                    <a:pt x="1702917" y="256184"/>
                  </a:lnTo>
                  <a:lnTo>
                    <a:pt x="1867204" y="256184"/>
                  </a:lnTo>
                  <a:lnTo>
                    <a:pt x="1867204" y="2143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288535" y="0"/>
              <a:ext cx="3615054" cy="228600"/>
            </a:xfrm>
            <a:custGeom>
              <a:avLst/>
              <a:gdLst/>
              <a:ahLst/>
              <a:cxnLst/>
              <a:rect l="l" t="t" r="r" b="b"/>
              <a:pathLst>
                <a:path w="3615054" h="228600">
                  <a:moveTo>
                    <a:pt x="3614927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614927" y="228600"/>
                  </a:lnTo>
                  <a:lnTo>
                    <a:pt x="36149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21036" y="6353867"/>
              <a:ext cx="228506" cy="15604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76845" y="6392881"/>
              <a:ext cx="89029" cy="11525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88429" y="6392881"/>
              <a:ext cx="80713" cy="11703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93479" y="6394650"/>
              <a:ext cx="89029" cy="11526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116337" y="6346185"/>
              <a:ext cx="124045" cy="16372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272440" y="6392881"/>
              <a:ext cx="210716" cy="16668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649299" y="6344997"/>
              <a:ext cx="200003" cy="19919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07608" y="697991"/>
              <a:ext cx="5399532" cy="5399532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68909" y="5490737"/>
            <a:ext cx="8397875" cy="630555"/>
          </a:xfrm>
          <a:prstGeom prst="rect">
            <a:avLst/>
          </a:prstGeom>
        </p:spPr>
        <p:txBody>
          <a:bodyPr wrap="square" lIns="0" tIns="590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dirty="0" sz="1800" b="1">
                <a:solidFill>
                  <a:srgbClr val="FFFFFF"/>
                </a:solidFill>
                <a:latin typeface="Verdana"/>
                <a:cs typeface="Verdana"/>
              </a:rPr>
              <a:t>Inside</a:t>
            </a:r>
            <a:r>
              <a:rPr dirty="0" sz="1800" spc="-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Verdana"/>
                <a:cs typeface="Verdana"/>
              </a:rPr>
              <a:t>Sherpa</a:t>
            </a:r>
            <a:r>
              <a:rPr dirty="0" sz="1800" spc="-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b="1">
                <a:solidFill>
                  <a:srgbClr val="FFFFFF"/>
                </a:solidFill>
                <a:latin typeface="Verdana"/>
                <a:cs typeface="Verdana"/>
              </a:rPr>
              <a:t>–</a:t>
            </a:r>
            <a:r>
              <a:rPr dirty="0" sz="1800" spc="-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Verdana"/>
                <a:cs typeface="Verdana"/>
              </a:rPr>
              <a:t>Digital</a:t>
            </a:r>
            <a:r>
              <a:rPr dirty="0" sz="1800" spc="-1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b="1">
                <a:solidFill>
                  <a:srgbClr val="FFFFFF"/>
                </a:solidFill>
                <a:latin typeface="Verdana"/>
                <a:cs typeface="Verdana"/>
              </a:rPr>
              <a:t>Internship</a:t>
            </a:r>
            <a:endParaRPr sz="1800">
              <a:latin typeface="Verdana"/>
              <a:cs typeface="Verdana"/>
            </a:endParaRPr>
          </a:p>
          <a:p>
            <a:pPr marL="17780">
              <a:lnSpc>
                <a:spcPct val="100000"/>
              </a:lnSpc>
              <a:spcBef>
                <a:spcPts val="315"/>
              </a:spcBef>
            </a:pPr>
            <a:r>
              <a:rPr dirty="0" sz="1600" spc="-35">
                <a:solidFill>
                  <a:srgbClr val="FFFFFF"/>
                </a:solidFill>
                <a:latin typeface="Verdana"/>
                <a:cs typeface="Verdana"/>
              </a:rPr>
              <a:t>Technology,</a:t>
            </a:r>
            <a:r>
              <a:rPr dirty="0" sz="1600" spc="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Verdana"/>
                <a:cs typeface="Verdana"/>
              </a:rPr>
              <a:t>Strategy</a:t>
            </a:r>
            <a:r>
              <a:rPr dirty="0" sz="1600" spc="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dirty="0" sz="1600" spc="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Verdana"/>
                <a:cs typeface="Verdana"/>
              </a:rPr>
              <a:t>Architecture</a:t>
            </a:r>
            <a:r>
              <a:rPr dirty="0" sz="1600" spc="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Verdana"/>
                <a:cs typeface="Verdana"/>
              </a:rPr>
              <a:t>–</a:t>
            </a:r>
            <a:r>
              <a:rPr dirty="0" sz="1600" spc="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Verdana"/>
                <a:cs typeface="Verdana"/>
              </a:rPr>
              <a:t>Technology</a:t>
            </a:r>
            <a:r>
              <a:rPr dirty="0" sz="1600" spc="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Verdana"/>
                <a:cs typeface="Verdana"/>
              </a:rPr>
              <a:t>Optimisation</a:t>
            </a:r>
            <a:r>
              <a:rPr dirty="0" sz="1600" spc="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dirty="0" sz="1600" spc="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Verdana"/>
                <a:cs typeface="Verdana"/>
              </a:rPr>
              <a:t>Delivery</a:t>
            </a:r>
            <a:r>
              <a:rPr dirty="0" sz="1600" spc="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Verdana"/>
                <a:cs typeface="Verdana"/>
              </a:rPr>
              <a:t>Module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8909" y="5244846"/>
            <a:ext cx="103441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FFFFFF"/>
                </a:solidFill>
                <a:latin typeface="Verdana"/>
                <a:cs typeface="Verdana"/>
              </a:rPr>
              <a:t>10</a:t>
            </a:r>
            <a:r>
              <a:rPr dirty="0" sz="1050" spc="-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50">
                <a:solidFill>
                  <a:srgbClr val="FFFFFF"/>
                </a:solidFill>
                <a:latin typeface="Verdana"/>
                <a:cs typeface="Verdana"/>
              </a:rPr>
              <a:t>March</a:t>
            </a:r>
            <a:r>
              <a:rPr dirty="0" sz="1050" spc="-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50">
                <a:solidFill>
                  <a:srgbClr val="FFFFFF"/>
                </a:solidFill>
                <a:latin typeface="Verdana"/>
                <a:cs typeface="Verdana"/>
              </a:rPr>
              <a:t>2019</a:t>
            </a:r>
            <a:endParaRPr sz="1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0030" y="6465823"/>
            <a:ext cx="211709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388745">
              <a:lnSpc>
                <a:spcPct val="100000"/>
              </a:lnSpc>
              <a:spcBef>
                <a:spcPts val="95"/>
              </a:spcBef>
            </a:pPr>
            <a:r>
              <a:rPr dirty="0" sz="650" spc="-5">
                <a:latin typeface="Verdana"/>
                <a:cs typeface="Verdana"/>
              </a:rPr>
              <a:t>Pr</a:t>
            </a:r>
            <a:r>
              <a:rPr dirty="0" sz="650" spc="-10">
                <a:latin typeface="Verdana"/>
                <a:cs typeface="Verdana"/>
              </a:rPr>
              <a:t>e</a:t>
            </a:r>
            <a:r>
              <a:rPr dirty="0" sz="650" spc="-5">
                <a:latin typeface="Verdana"/>
                <a:cs typeface="Verdana"/>
              </a:rPr>
              <a:t>s</a:t>
            </a:r>
            <a:r>
              <a:rPr dirty="0" sz="650" spc="-10">
                <a:latin typeface="Verdana"/>
                <a:cs typeface="Verdana"/>
              </a:rPr>
              <a:t>entat</a:t>
            </a:r>
            <a:r>
              <a:rPr dirty="0" sz="650" spc="-5">
                <a:latin typeface="Verdana"/>
                <a:cs typeface="Verdana"/>
              </a:rPr>
              <a:t>ion</a:t>
            </a:r>
            <a:r>
              <a:rPr dirty="0" sz="650" spc="-5">
                <a:latin typeface="Verdana"/>
                <a:cs typeface="Verdana"/>
              </a:rPr>
              <a:t> </a:t>
            </a:r>
            <a:r>
              <a:rPr dirty="0" sz="650" spc="-10">
                <a:latin typeface="Verdana"/>
                <a:cs typeface="Verdana"/>
              </a:rPr>
              <a:t>t</a:t>
            </a:r>
            <a:r>
              <a:rPr dirty="0" sz="650" spc="-5">
                <a:latin typeface="Verdana"/>
                <a:cs typeface="Verdana"/>
              </a:rPr>
              <a:t>i</a:t>
            </a:r>
            <a:r>
              <a:rPr dirty="0" sz="650" spc="-10">
                <a:latin typeface="Verdana"/>
                <a:cs typeface="Verdana"/>
              </a:rPr>
              <a:t>t</a:t>
            </a:r>
            <a:r>
              <a:rPr dirty="0" sz="650" spc="-5">
                <a:latin typeface="Verdana"/>
                <a:cs typeface="Verdana"/>
              </a:rPr>
              <a:t>le  </a:t>
            </a:r>
            <a:r>
              <a:rPr dirty="0" sz="650" spc="-5">
                <a:latin typeface="Verdana"/>
                <a:cs typeface="Verdana"/>
              </a:rPr>
              <a:t>[To</a:t>
            </a:r>
            <a:r>
              <a:rPr dirty="0" sz="650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edit,</a:t>
            </a:r>
            <a:r>
              <a:rPr dirty="0" sz="650" spc="-10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click</a:t>
            </a:r>
            <a:r>
              <a:rPr dirty="0" sz="650" spc="-10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View</a:t>
            </a:r>
            <a:r>
              <a:rPr dirty="0" sz="650" spc="5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&gt;</a:t>
            </a:r>
            <a:r>
              <a:rPr dirty="0" sz="650" spc="10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Slide</a:t>
            </a:r>
            <a:r>
              <a:rPr dirty="0" sz="650" spc="-15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Master</a:t>
            </a:r>
            <a:r>
              <a:rPr dirty="0" sz="650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&gt;</a:t>
            </a:r>
            <a:r>
              <a:rPr dirty="0" sz="650" spc="5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Slide</a:t>
            </a:r>
            <a:r>
              <a:rPr dirty="0" sz="650" spc="-15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Master]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55679" y="6465823"/>
            <a:ext cx="78105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-5">
                <a:latin typeface="Verdana"/>
                <a:cs typeface="Verdana"/>
              </a:rPr>
              <a:t>2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301" y="6458203"/>
            <a:ext cx="1899920" cy="236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6200"/>
              </a:lnSpc>
              <a:spcBef>
                <a:spcPts val="100"/>
              </a:spcBef>
            </a:pPr>
            <a:r>
              <a:rPr dirty="0" sz="650" spc="-5">
                <a:latin typeface="Verdana"/>
                <a:cs typeface="Verdana"/>
              </a:rPr>
              <a:t>© 2019 Deloitte Consulting Pty Ltd. All rights </a:t>
            </a:r>
            <a:r>
              <a:rPr dirty="0" sz="650" spc="-215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reserved.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301" y="386537"/>
            <a:ext cx="5311140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5"/>
              <a:t>Targeted</a:t>
            </a:r>
            <a:r>
              <a:rPr dirty="0"/>
              <a:t> </a:t>
            </a:r>
            <a:r>
              <a:rPr dirty="0" spc="-15"/>
              <a:t>Vendors</a:t>
            </a:r>
            <a:r>
              <a:rPr dirty="0" spc="-35"/>
              <a:t> </a:t>
            </a:r>
            <a:r>
              <a:rPr dirty="0"/>
              <a:t>for</a:t>
            </a:r>
            <a:r>
              <a:rPr dirty="0" spc="-15"/>
              <a:t> </a:t>
            </a:r>
            <a:r>
              <a:rPr dirty="0"/>
              <a:t>Further</a:t>
            </a:r>
            <a:r>
              <a:rPr dirty="0" spc="-55"/>
              <a:t> </a:t>
            </a:r>
            <a:r>
              <a:rPr dirty="0" spc="-5"/>
              <a:t>Assessment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87727" y="637108"/>
            <a:ext cx="7867015" cy="4540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565656"/>
                </a:solidFill>
                <a:latin typeface="Verdana"/>
                <a:cs typeface="Verdana"/>
              </a:rPr>
              <a:t>The</a:t>
            </a:r>
            <a:r>
              <a:rPr dirty="0" sz="1400" spc="-5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565656"/>
                </a:solidFill>
                <a:latin typeface="Verdana"/>
                <a:cs typeface="Verdana"/>
              </a:rPr>
              <a:t>following</a:t>
            </a:r>
            <a:r>
              <a:rPr dirty="0" sz="1400" spc="-35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400" spc="5">
                <a:solidFill>
                  <a:srgbClr val="565656"/>
                </a:solidFill>
                <a:latin typeface="Verdana"/>
                <a:cs typeface="Verdana"/>
              </a:rPr>
              <a:t>is</a:t>
            </a:r>
            <a:r>
              <a:rPr dirty="0" sz="1400" spc="-25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565656"/>
                </a:solidFill>
                <a:latin typeface="Verdana"/>
                <a:cs typeface="Verdana"/>
              </a:rPr>
              <a:t>a</a:t>
            </a:r>
            <a:r>
              <a:rPr dirty="0" sz="1400" spc="5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565656"/>
                </a:solidFill>
                <a:latin typeface="Verdana"/>
                <a:cs typeface="Verdana"/>
              </a:rPr>
              <a:t>list</a:t>
            </a:r>
            <a:r>
              <a:rPr dirty="0" sz="1400" spc="-35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565656"/>
                </a:solidFill>
                <a:latin typeface="Verdana"/>
                <a:cs typeface="Verdana"/>
              </a:rPr>
              <a:t>of</a:t>
            </a:r>
            <a:r>
              <a:rPr dirty="0" sz="1400" spc="-15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565656"/>
                </a:solidFill>
                <a:latin typeface="Verdana"/>
                <a:cs typeface="Verdana"/>
              </a:rPr>
              <a:t>vendors</a:t>
            </a:r>
            <a:r>
              <a:rPr dirty="0" sz="1400" spc="-20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565656"/>
                </a:solidFill>
                <a:latin typeface="Verdana"/>
                <a:cs typeface="Verdana"/>
              </a:rPr>
              <a:t>targeted</a:t>
            </a:r>
            <a:r>
              <a:rPr dirty="0" sz="1400" spc="-10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565656"/>
                </a:solidFill>
                <a:latin typeface="Verdana"/>
                <a:cs typeface="Verdana"/>
              </a:rPr>
              <a:t>for</a:t>
            </a:r>
            <a:r>
              <a:rPr dirty="0" sz="1400" spc="-10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565656"/>
                </a:solidFill>
                <a:latin typeface="Verdana"/>
                <a:cs typeface="Verdana"/>
              </a:rPr>
              <a:t>further</a:t>
            </a:r>
            <a:r>
              <a:rPr dirty="0" sz="1400" spc="-5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565656"/>
                </a:solidFill>
                <a:latin typeface="Verdana"/>
                <a:cs typeface="Verdana"/>
              </a:rPr>
              <a:t>assessment.</a:t>
            </a:r>
            <a:r>
              <a:rPr dirty="0" sz="1400" spc="-45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565656"/>
                </a:solidFill>
                <a:latin typeface="Verdana"/>
                <a:cs typeface="Verdana"/>
              </a:rPr>
              <a:t>These</a:t>
            </a:r>
            <a:r>
              <a:rPr dirty="0" sz="1400" spc="-5">
                <a:solidFill>
                  <a:srgbClr val="565656"/>
                </a:solidFill>
                <a:latin typeface="Verdana"/>
                <a:cs typeface="Verdana"/>
              </a:rPr>
              <a:t> providers</a:t>
            </a:r>
            <a:r>
              <a:rPr dirty="0" sz="1400" spc="-20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565656"/>
                </a:solidFill>
                <a:latin typeface="Verdana"/>
                <a:cs typeface="Verdana"/>
              </a:rPr>
              <a:t>were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solidFill>
                  <a:srgbClr val="565656"/>
                </a:solidFill>
                <a:latin typeface="Verdana"/>
                <a:cs typeface="Verdana"/>
              </a:rPr>
              <a:t>shortlisted</a:t>
            </a:r>
            <a:r>
              <a:rPr dirty="0" sz="1400" spc="-40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565656"/>
                </a:solidFill>
                <a:latin typeface="Verdana"/>
                <a:cs typeface="Verdana"/>
              </a:rPr>
              <a:t>by</a:t>
            </a:r>
            <a:r>
              <a:rPr dirty="0" sz="1400" spc="-10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565656"/>
                </a:solidFill>
                <a:latin typeface="Verdana"/>
                <a:cs typeface="Verdana"/>
              </a:rPr>
              <a:t>Sector</a:t>
            </a:r>
            <a:r>
              <a:rPr dirty="0" sz="1400" spc="-5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565656"/>
                </a:solidFill>
                <a:latin typeface="Verdana"/>
                <a:cs typeface="Verdana"/>
              </a:rPr>
              <a:t>Metrics</a:t>
            </a:r>
            <a:r>
              <a:rPr dirty="0" sz="1400" spc="-45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565656"/>
                </a:solidFill>
                <a:latin typeface="Verdana"/>
                <a:cs typeface="Verdana"/>
              </a:rPr>
              <a:t>evaluation</a:t>
            </a:r>
            <a:r>
              <a:rPr dirty="0" sz="1400" spc="-35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565656"/>
                </a:solidFill>
                <a:latin typeface="Verdana"/>
                <a:cs typeface="Verdana"/>
              </a:rPr>
              <a:t>of</a:t>
            </a:r>
            <a:r>
              <a:rPr dirty="0" sz="1400" spc="-10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565656"/>
                </a:solidFill>
                <a:latin typeface="Verdana"/>
                <a:cs typeface="Verdana"/>
              </a:rPr>
              <a:t>initial</a:t>
            </a:r>
            <a:r>
              <a:rPr dirty="0" sz="1400" spc="-30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565656"/>
                </a:solidFill>
                <a:latin typeface="Verdana"/>
                <a:cs typeface="Verdana"/>
              </a:rPr>
              <a:t>market </a:t>
            </a:r>
            <a:r>
              <a:rPr dirty="0" sz="1400">
                <a:solidFill>
                  <a:srgbClr val="565656"/>
                </a:solidFill>
                <a:latin typeface="Verdana"/>
                <a:cs typeface="Verdana"/>
              </a:rPr>
              <a:t>scan.</a:t>
            </a:r>
            <a:endParaRPr sz="1400">
              <a:latin typeface="Verdana"/>
              <a:cs typeface="Verdan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893951" y="1353311"/>
          <a:ext cx="8410575" cy="2248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0475"/>
                <a:gridCol w="1323339"/>
                <a:gridCol w="1411605"/>
                <a:gridCol w="1436370"/>
                <a:gridCol w="1690370"/>
              </a:tblGrid>
              <a:tr h="299178">
                <a:tc>
                  <a:txBody>
                    <a:bodyPr/>
                    <a:lstStyle/>
                    <a:p>
                      <a:pPr marL="45720">
                        <a:lnSpc>
                          <a:spcPts val="1250"/>
                        </a:lnSpc>
                        <a:spcBef>
                          <a:spcPts val="1005"/>
                        </a:spcBef>
                      </a:pPr>
                      <a:r>
                        <a:rPr dirty="0" sz="1100" spc="-5" b="1">
                          <a:latin typeface="Verdana"/>
                          <a:cs typeface="Verdana"/>
                        </a:rPr>
                        <a:t>Provider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27635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48577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sz="1050" b="1">
                          <a:latin typeface="Verdana"/>
                          <a:cs typeface="Verdana"/>
                        </a:rPr>
                        <a:t>Comment</a:t>
                      </a:r>
                      <a:endParaRPr sz="1050">
                        <a:latin typeface="Verdana"/>
                        <a:cs typeface="Verdana"/>
                      </a:endParaRPr>
                    </a:p>
                  </a:txBody>
                  <a:tcPr marL="0" marR="0" marB="0" marT="1320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6CF"/>
                    </a:solidFill>
                  </a:tcPr>
                </a:tc>
              </a:tr>
              <a:tr h="125763">
                <a:tc>
                  <a:txBody>
                    <a:bodyPr/>
                    <a:lstStyle/>
                    <a:p>
                      <a:pPr marL="1170305">
                        <a:lnSpc>
                          <a:spcPts val="865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Verdana"/>
                          <a:cs typeface="Verdana"/>
                        </a:rPr>
                        <a:t>Company</a:t>
                      </a:r>
                      <a:r>
                        <a:rPr dirty="0" sz="800" spc="-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800" spc="-5">
                          <a:latin typeface="Verdana"/>
                          <a:cs typeface="Verdana"/>
                        </a:rPr>
                        <a:t>Fundamentals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B="0" marT="3175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ts val="865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Verdana"/>
                          <a:cs typeface="Verdana"/>
                        </a:rPr>
                        <a:t>Proven</a:t>
                      </a:r>
                      <a:r>
                        <a:rPr dirty="0" sz="800" spc="-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800">
                          <a:latin typeface="Verdana"/>
                          <a:cs typeface="Verdana"/>
                        </a:rPr>
                        <a:t>Experience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B="0" marT="3175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ts val="865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Verdana"/>
                          <a:cs typeface="Verdana"/>
                        </a:rPr>
                        <a:t>Scope</a:t>
                      </a:r>
                      <a:r>
                        <a:rPr dirty="0" sz="800" spc="-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800">
                          <a:latin typeface="Verdana"/>
                          <a:cs typeface="Verdana"/>
                        </a:rPr>
                        <a:t>of</a:t>
                      </a:r>
                      <a:r>
                        <a:rPr dirty="0" sz="80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800">
                          <a:latin typeface="Verdana"/>
                          <a:cs typeface="Verdana"/>
                        </a:rPr>
                        <a:t>Services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B="0" marT="3175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0825">
                        <a:lnSpc>
                          <a:spcPts val="865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Verdana"/>
                          <a:cs typeface="Verdana"/>
                        </a:rPr>
                        <a:t>Vision</a:t>
                      </a:r>
                      <a:r>
                        <a:rPr dirty="0" sz="800" spc="-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800" spc="-5">
                          <a:latin typeface="Verdana"/>
                          <a:cs typeface="Verdana"/>
                        </a:rPr>
                        <a:t>and</a:t>
                      </a:r>
                      <a:r>
                        <a:rPr dirty="0" sz="800" spc="-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800" spc="-5">
                          <a:latin typeface="Verdana"/>
                          <a:cs typeface="Verdana"/>
                        </a:rPr>
                        <a:t>Culture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B="0" marT="3175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20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6CF"/>
                    </a:solidFill>
                  </a:tcPr>
                </a:tc>
              </a:tr>
              <a:tr h="605155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F6CF"/>
                    </a:solidFill>
                  </a:tcPr>
                </a:tc>
              </a:tr>
              <a:tr h="605154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F6CF"/>
                    </a:solidFill>
                  </a:tcPr>
                </a:tc>
              </a:tr>
              <a:tr h="605155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F6CF"/>
                    </a:solidFill>
                  </a:tcPr>
                </a:tc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6200" y="6391655"/>
            <a:ext cx="143255" cy="14325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88052" y="6391655"/>
            <a:ext cx="143256" cy="14325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89903" y="6391655"/>
            <a:ext cx="143256" cy="14325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91756" y="6391655"/>
            <a:ext cx="143255" cy="14325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570223" y="6524345"/>
            <a:ext cx="782955" cy="345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2715" marR="5080" indent="-120650">
              <a:lnSpc>
                <a:spcPct val="100000"/>
              </a:lnSpc>
              <a:spcBef>
                <a:spcPts val="95"/>
              </a:spcBef>
            </a:pPr>
            <a:r>
              <a:rPr dirty="0" sz="700" spc="-5" b="1">
                <a:solidFill>
                  <a:srgbClr val="52555A"/>
                </a:solidFill>
                <a:latin typeface="Segoe UI"/>
                <a:cs typeface="Segoe UI"/>
              </a:rPr>
              <a:t>Strong</a:t>
            </a:r>
            <a:r>
              <a:rPr dirty="0" sz="700" spc="-40" b="1">
                <a:solidFill>
                  <a:srgbClr val="52555A"/>
                </a:solidFill>
                <a:latin typeface="Segoe UI"/>
                <a:cs typeface="Segoe UI"/>
              </a:rPr>
              <a:t> </a:t>
            </a:r>
            <a:r>
              <a:rPr dirty="0" sz="700" spc="-5">
                <a:solidFill>
                  <a:srgbClr val="52555A"/>
                </a:solidFill>
                <a:latin typeface="Segoe UI"/>
                <a:cs typeface="Segoe UI"/>
              </a:rPr>
              <a:t>evidence</a:t>
            </a:r>
            <a:r>
              <a:rPr dirty="0" sz="700" spc="-20">
                <a:solidFill>
                  <a:srgbClr val="52555A"/>
                </a:solidFill>
                <a:latin typeface="Segoe UI"/>
                <a:cs typeface="Segoe UI"/>
              </a:rPr>
              <a:t> </a:t>
            </a:r>
            <a:r>
              <a:rPr dirty="0" sz="700" spc="-5">
                <a:solidFill>
                  <a:srgbClr val="52555A"/>
                </a:solidFill>
                <a:latin typeface="Segoe UI"/>
                <a:cs typeface="Segoe UI"/>
              </a:rPr>
              <a:t>of </a:t>
            </a:r>
            <a:r>
              <a:rPr dirty="0" sz="700" spc="-175">
                <a:solidFill>
                  <a:srgbClr val="52555A"/>
                </a:solidFill>
                <a:latin typeface="Segoe UI"/>
                <a:cs typeface="Segoe UI"/>
              </a:rPr>
              <a:t> </a:t>
            </a:r>
            <a:r>
              <a:rPr dirty="0" sz="700" spc="-5">
                <a:solidFill>
                  <a:srgbClr val="52555A"/>
                </a:solidFill>
                <a:latin typeface="Segoe UI"/>
                <a:cs typeface="Segoe UI"/>
              </a:rPr>
              <a:t>alignment</a:t>
            </a:r>
            <a:r>
              <a:rPr dirty="0" sz="700">
                <a:solidFill>
                  <a:srgbClr val="52555A"/>
                </a:solidFill>
                <a:latin typeface="Segoe UI"/>
                <a:cs typeface="Segoe UI"/>
              </a:rPr>
              <a:t> </a:t>
            </a:r>
            <a:r>
              <a:rPr dirty="0" sz="700" spc="-5">
                <a:solidFill>
                  <a:srgbClr val="52555A"/>
                </a:solidFill>
                <a:latin typeface="Segoe UI"/>
                <a:cs typeface="Segoe UI"/>
              </a:rPr>
              <a:t>to </a:t>
            </a:r>
            <a:r>
              <a:rPr dirty="0" sz="700">
                <a:solidFill>
                  <a:srgbClr val="52555A"/>
                </a:solidFill>
                <a:latin typeface="Segoe UI"/>
                <a:cs typeface="Segoe UI"/>
              </a:rPr>
              <a:t> </a:t>
            </a:r>
            <a:r>
              <a:rPr dirty="0" sz="700" spc="-5">
                <a:solidFill>
                  <a:srgbClr val="52555A"/>
                </a:solidFill>
                <a:latin typeface="Segoe UI"/>
                <a:cs typeface="Segoe UI"/>
              </a:rPr>
              <a:t>requirements</a:t>
            </a:r>
            <a:endParaRPr sz="7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19625" y="6524345"/>
            <a:ext cx="908050" cy="345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95"/>
              </a:spcBef>
            </a:pPr>
            <a:r>
              <a:rPr dirty="0" sz="700" spc="-5" b="1">
                <a:solidFill>
                  <a:srgbClr val="52555A"/>
                </a:solidFill>
                <a:latin typeface="Segoe UI"/>
                <a:cs typeface="Segoe UI"/>
              </a:rPr>
              <a:t>Moderate</a:t>
            </a:r>
            <a:r>
              <a:rPr dirty="0" sz="700" spc="-35" b="1">
                <a:solidFill>
                  <a:srgbClr val="52555A"/>
                </a:solidFill>
                <a:latin typeface="Segoe UI"/>
                <a:cs typeface="Segoe UI"/>
              </a:rPr>
              <a:t> </a:t>
            </a:r>
            <a:r>
              <a:rPr dirty="0" sz="700" spc="-5">
                <a:solidFill>
                  <a:srgbClr val="52555A"/>
                </a:solidFill>
                <a:latin typeface="Segoe UI"/>
                <a:cs typeface="Segoe UI"/>
              </a:rPr>
              <a:t>evidence</a:t>
            </a:r>
            <a:r>
              <a:rPr dirty="0" sz="700" spc="-25">
                <a:solidFill>
                  <a:srgbClr val="52555A"/>
                </a:solidFill>
                <a:latin typeface="Segoe UI"/>
                <a:cs typeface="Segoe UI"/>
              </a:rPr>
              <a:t> </a:t>
            </a:r>
            <a:r>
              <a:rPr dirty="0" sz="700" spc="-5">
                <a:solidFill>
                  <a:srgbClr val="52555A"/>
                </a:solidFill>
                <a:latin typeface="Segoe UI"/>
                <a:cs typeface="Segoe UI"/>
              </a:rPr>
              <a:t>of </a:t>
            </a:r>
            <a:r>
              <a:rPr dirty="0" sz="700" spc="-175">
                <a:solidFill>
                  <a:srgbClr val="52555A"/>
                </a:solidFill>
                <a:latin typeface="Segoe UI"/>
                <a:cs typeface="Segoe UI"/>
              </a:rPr>
              <a:t> </a:t>
            </a:r>
            <a:r>
              <a:rPr dirty="0" sz="700" spc="-5">
                <a:solidFill>
                  <a:srgbClr val="52555A"/>
                </a:solidFill>
                <a:latin typeface="Segoe UI"/>
                <a:cs typeface="Segoe UI"/>
              </a:rPr>
              <a:t>alignment</a:t>
            </a:r>
            <a:r>
              <a:rPr dirty="0" sz="700" spc="5">
                <a:solidFill>
                  <a:srgbClr val="52555A"/>
                </a:solidFill>
                <a:latin typeface="Segoe UI"/>
                <a:cs typeface="Segoe UI"/>
              </a:rPr>
              <a:t> </a:t>
            </a:r>
            <a:r>
              <a:rPr dirty="0" sz="700" spc="-5">
                <a:solidFill>
                  <a:srgbClr val="52555A"/>
                </a:solidFill>
                <a:latin typeface="Segoe UI"/>
                <a:cs typeface="Segoe UI"/>
              </a:rPr>
              <a:t>to </a:t>
            </a:r>
            <a:r>
              <a:rPr dirty="0" sz="700">
                <a:solidFill>
                  <a:srgbClr val="52555A"/>
                </a:solidFill>
                <a:latin typeface="Segoe UI"/>
                <a:cs typeface="Segoe UI"/>
              </a:rPr>
              <a:t> </a:t>
            </a:r>
            <a:r>
              <a:rPr dirty="0" sz="700" spc="-5">
                <a:solidFill>
                  <a:srgbClr val="52555A"/>
                </a:solidFill>
                <a:latin typeface="Segoe UI"/>
                <a:cs typeface="Segoe UI"/>
              </a:rPr>
              <a:t>requirements</a:t>
            </a:r>
            <a:endParaRPr sz="70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76976" y="6524345"/>
            <a:ext cx="816610" cy="345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95"/>
              </a:spcBef>
            </a:pPr>
            <a:r>
              <a:rPr dirty="0" sz="700" spc="-10" b="1">
                <a:solidFill>
                  <a:srgbClr val="52555A"/>
                </a:solidFill>
                <a:latin typeface="Segoe UI"/>
                <a:cs typeface="Segoe UI"/>
              </a:rPr>
              <a:t>Limited</a:t>
            </a:r>
            <a:r>
              <a:rPr dirty="0" sz="700" spc="-5" b="1">
                <a:solidFill>
                  <a:srgbClr val="52555A"/>
                </a:solidFill>
                <a:latin typeface="Segoe UI"/>
                <a:cs typeface="Segoe UI"/>
              </a:rPr>
              <a:t> </a:t>
            </a:r>
            <a:r>
              <a:rPr dirty="0" sz="700" spc="-5">
                <a:solidFill>
                  <a:srgbClr val="52555A"/>
                </a:solidFill>
                <a:latin typeface="Segoe UI"/>
                <a:cs typeface="Segoe UI"/>
              </a:rPr>
              <a:t>evidence</a:t>
            </a:r>
            <a:r>
              <a:rPr dirty="0" sz="700" spc="-10">
                <a:solidFill>
                  <a:srgbClr val="52555A"/>
                </a:solidFill>
                <a:latin typeface="Segoe UI"/>
                <a:cs typeface="Segoe UI"/>
              </a:rPr>
              <a:t> </a:t>
            </a:r>
            <a:r>
              <a:rPr dirty="0" sz="700" spc="-5">
                <a:solidFill>
                  <a:srgbClr val="52555A"/>
                </a:solidFill>
                <a:latin typeface="Segoe UI"/>
                <a:cs typeface="Segoe UI"/>
              </a:rPr>
              <a:t>of </a:t>
            </a:r>
            <a:r>
              <a:rPr dirty="0" sz="700" spc="-175">
                <a:solidFill>
                  <a:srgbClr val="52555A"/>
                </a:solidFill>
                <a:latin typeface="Segoe UI"/>
                <a:cs typeface="Segoe UI"/>
              </a:rPr>
              <a:t> </a:t>
            </a:r>
            <a:r>
              <a:rPr dirty="0" sz="700" spc="-5">
                <a:solidFill>
                  <a:srgbClr val="52555A"/>
                </a:solidFill>
                <a:latin typeface="Segoe UI"/>
                <a:cs typeface="Segoe UI"/>
              </a:rPr>
              <a:t>alignment</a:t>
            </a:r>
            <a:r>
              <a:rPr dirty="0" sz="700">
                <a:solidFill>
                  <a:srgbClr val="52555A"/>
                </a:solidFill>
                <a:latin typeface="Segoe UI"/>
                <a:cs typeface="Segoe UI"/>
              </a:rPr>
              <a:t> </a:t>
            </a:r>
            <a:r>
              <a:rPr dirty="0" sz="700" spc="-5">
                <a:solidFill>
                  <a:srgbClr val="52555A"/>
                </a:solidFill>
                <a:latin typeface="Segoe UI"/>
                <a:cs typeface="Segoe UI"/>
              </a:rPr>
              <a:t>to </a:t>
            </a:r>
            <a:r>
              <a:rPr dirty="0" sz="700">
                <a:solidFill>
                  <a:srgbClr val="52555A"/>
                </a:solidFill>
                <a:latin typeface="Segoe UI"/>
                <a:cs typeface="Segoe UI"/>
              </a:rPr>
              <a:t> </a:t>
            </a:r>
            <a:r>
              <a:rPr dirty="0" sz="700" spc="-5">
                <a:solidFill>
                  <a:srgbClr val="52555A"/>
                </a:solidFill>
                <a:latin typeface="Segoe UI"/>
                <a:cs typeface="Segoe UI"/>
              </a:rPr>
              <a:t>requirements</a:t>
            </a:r>
            <a:endParaRPr sz="70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74560" y="6524345"/>
            <a:ext cx="1045844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9065" marR="5080" indent="-127000">
              <a:lnSpc>
                <a:spcPct val="100000"/>
              </a:lnSpc>
              <a:spcBef>
                <a:spcPts val="95"/>
              </a:spcBef>
            </a:pPr>
            <a:r>
              <a:rPr dirty="0" sz="700" spc="-5" b="1">
                <a:solidFill>
                  <a:srgbClr val="52555A"/>
                </a:solidFill>
                <a:latin typeface="Segoe UI"/>
                <a:cs typeface="Segoe UI"/>
              </a:rPr>
              <a:t>Insufficient data </a:t>
            </a:r>
            <a:r>
              <a:rPr dirty="0" sz="700" spc="-5">
                <a:solidFill>
                  <a:srgbClr val="52555A"/>
                </a:solidFill>
                <a:latin typeface="Segoe UI"/>
                <a:cs typeface="Segoe UI"/>
              </a:rPr>
              <a:t>to score </a:t>
            </a:r>
            <a:r>
              <a:rPr dirty="0" sz="700" spc="-180">
                <a:solidFill>
                  <a:srgbClr val="52555A"/>
                </a:solidFill>
                <a:latin typeface="Segoe UI"/>
                <a:cs typeface="Segoe UI"/>
              </a:rPr>
              <a:t> </a:t>
            </a:r>
            <a:r>
              <a:rPr dirty="0" sz="700">
                <a:solidFill>
                  <a:srgbClr val="52555A"/>
                </a:solidFill>
                <a:latin typeface="Segoe UI"/>
                <a:cs typeface="Segoe UI"/>
              </a:rPr>
              <a:t>at</a:t>
            </a:r>
            <a:r>
              <a:rPr dirty="0" sz="700" spc="-15">
                <a:solidFill>
                  <a:srgbClr val="52555A"/>
                </a:solidFill>
                <a:latin typeface="Segoe UI"/>
                <a:cs typeface="Segoe UI"/>
              </a:rPr>
              <a:t> </a:t>
            </a:r>
            <a:r>
              <a:rPr dirty="0" sz="700" spc="-5">
                <a:solidFill>
                  <a:srgbClr val="52555A"/>
                </a:solidFill>
                <a:latin typeface="Segoe UI"/>
                <a:cs typeface="Segoe UI"/>
              </a:rPr>
              <a:t>this</a:t>
            </a:r>
            <a:r>
              <a:rPr dirty="0" sz="700" spc="-10">
                <a:solidFill>
                  <a:srgbClr val="52555A"/>
                </a:solidFill>
                <a:latin typeface="Segoe UI"/>
                <a:cs typeface="Segoe UI"/>
              </a:rPr>
              <a:t> </a:t>
            </a:r>
            <a:r>
              <a:rPr dirty="0" sz="700" spc="-5">
                <a:solidFill>
                  <a:srgbClr val="52555A"/>
                </a:solidFill>
                <a:latin typeface="Segoe UI"/>
                <a:cs typeface="Segoe UI"/>
              </a:rPr>
              <a:t>point</a:t>
            </a:r>
            <a:r>
              <a:rPr dirty="0" sz="700" spc="10">
                <a:solidFill>
                  <a:srgbClr val="52555A"/>
                </a:solidFill>
                <a:latin typeface="Segoe UI"/>
                <a:cs typeface="Segoe UI"/>
              </a:rPr>
              <a:t> </a:t>
            </a:r>
            <a:r>
              <a:rPr dirty="0" sz="700" spc="-5">
                <a:solidFill>
                  <a:srgbClr val="52555A"/>
                </a:solidFill>
                <a:latin typeface="Segoe UI"/>
                <a:cs typeface="Segoe UI"/>
              </a:rPr>
              <a:t>in</a:t>
            </a:r>
            <a:r>
              <a:rPr dirty="0" sz="700" spc="5">
                <a:solidFill>
                  <a:srgbClr val="52555A"/>
                </a:solidFill>
                <a:latin typeface="Segoe UI"/>
                <a:cs typeface="Segoe UI"/>
              </a:rPr>
              <a:t> </a:t>
            </a:r>
            <a:r>
              <a:rPr dirty="0" sz="700" spc="-10">
                <a:solidFill>
                  <a:srgbClr val="52555A"/>
                </a:solidFill>
                <a:latin typeface="Segoe UI"/>
                <a:cs typeface="Segoe UI"/>
              </a:rPr>
              <a:t>time</a:t>
            </a:r>
            <a:endParaRPr sz="700">
              <a:latin typeface="Segoe UI"/>
              <a:cs typeface="Segoe U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69352" y="1389888"/>
            <a:ext cx="179054" cy="19507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70320" y="1397508"/>
            <a:ext cx="156972" cy="18745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931664" y="1409700"/>
            <a:ext cx="196596" cy="17526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509771" y="1402080"/>
            <a:ext cx="179831" cy="16916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294379" y="1708404"/>
            <a:ext cx="3573526" cy="28214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0030" y="6465823"/>
            <a:ext cx="211709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388745">
              <a:lnSpc>
                <a:spcPct val="100000"/>
              </a:lnSpc>
              <a:spcBef>
                <a:spcPts val="95"/>
              </a:spcBef>
            </a:pPr>
            <a:r>
              <a:rPr dirty="0" sz="650" spc="-5">
                <a:latin typeface="Verdana"/>
                <a:cs typeface="Verdana"/>
              </a:rPr>
              <a:t>Pr</a:t>
            </a:r>
            <a:r>
              <a:rPr dirty="0" sz="650" spc="-10">
                <a:latin typeface="Verdana"/>
                <a:cs typeface="Verdana"/>
              </a:rPr>
              <a:t>e</a:t>
            </a:r>
            <a:r>
              <a:rPr dirty="0" sz="650" spc="-5">
                <a:latin typeface="Verdana"/>
                <a:cs typeface="Verdana"/>
              </a:rPr>
              <a:t>s</a:t>
            </a:r>
            <a:r>
              <a:rPr dirty="0" sz="650" spc="-10">
                <a:latin typeface="Verdana"/>
                <a:cs typeface="Verdana"/>
              </a:rPr>
              <a:t>entat</a:t>
            </a:r>
            <a:r>
              <a:rPr dirty="0" sz="650" spc="-5">
                <a:latin typeface="Verdana"/>
                <a:cs typeface="Verdana"/>
              </a:rPr>
              <a:t>ion</a:t>
            </a:r>
            <a:r>
              <a:rPr dirty="0" sz="650" spc="-5">
                <a:latin typeface="Verdana"/>
                <a:cs typeface="Verdana"/>
              </a:rPr>
              <a:t> </a:t>
            </a:r>
            <a:r>
              <a:rPr dirty="0" sz="650" spc="-10">
                <a:latin typeface="Verdana"/>
                <a:cs typeface="Verdana"/>
              </a:rPr>
              <a:t>t</a:t>
            </a:r>
            <a:r>
              <a:rPr dirty="0" sz="650" spc="-5">
                <a:latin typeface="Verdana"/>
                <a:cs typeface="Verdana"/>
              </a:rPr>
              <a:t>i</a:t>
            </a:r>
            <a:r>
              <a:rPr dirty="0" sz="650" spc="-10">
                <a:latin typeface="Verdana"/>
                <a:cs typeface="Verdana"/>
              </a:rPr>
              <a:t>t</a:t>
            </a:r>
            <a:r>
              <a:rPr dirty="0" sz="650" spc="-5">
                <a:latin typeface="Verdana"/>
                <a:cs typeface="Verdana"/>
              </a:rPr>
              <a:t>le  </a:t>
            </a:r>
            <a:r>
              <a:rPr dirty="0" sz="650" spc="-5">
                <a:latin typeface="Verdana"/>
                <a:cs typeface="Verdana"/>
              </a:rPr>
              <a:t>[To</a:t>
            </a:r>
            <a:r>
              <a:rPr dirty="0" sz="650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edit,</a:t>
            </a:r>
            <a:r>
              <a:rPr dirty="0" sz="650" spc="-10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click</a:t>
            </a:r>
            <a:r>
              <a:rPr dirty="0" sz="650" spc="-10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View</a:t>
            </a:r>
            <a:r>
              <a:rPr dirty="0" sz="650" spc="5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&gt;</a:t>
            </a:r>
            <a:r>
              <a:rPr dirty="0" sz="650" spc="10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Slide</a:t>
            </a:r>
            <a:r>
              <a:rPr dirty="0" sz="650" spc="-15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Master</a:t>
            </a:r>
            <a:r>
              <a:rPr dirty="0" sz="650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&gt;</a:t>
            </a:r>
            <a:r>
              <a:rPr dirty="0" sz="650" spc="5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Slide</a:t>
            </a:r>
            <a:r>
              <a:rPr dirty="0" sz="650" spc="-15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Master]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55679" y="6465823"/>
            <a:ext cx="78105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-5">
                <a:latin typeface="Verdana"/>
                <a:cs typeface="Verdana"/>
              </a:rPr>
              <a:t>3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301" y="6458203"/>
            <a:ext cx="1899920" cy="236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6200"/>
              </a:lnSpc>
              <a:spcBef>
                <a:spcPts val="100"/>
              </a:spcBef>
            </a:pPr>
            <a:r>
              <a:rPr dirty="0" sz="650" spc="-5">
                <a:latin typeface="Verdana"/>
                <a:cs typeface="Verdana"/>
              </a:rPr>
              <a:t>© 2019 Deloitte Consulting Pty Ltd. All rights </a:t>
            </a:r>
            <a:r>
              <a:rPr dirty="0" sz="650" spc="-215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reserved.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Evaluation</a:t>
            </a:r>
            <a:r>
              <a:rPr dirty="0" spc="-30"/>
              <a:t> </a:t>
            </a:r>
            <a:r>
              <a:rPr dirty="0"/>
              <a:t>|</a:t>
            </a:r>
            <a:r>
              <a:rPr dirty="0" spc="-10"/>
              <a:t> </a:t>
            </a:r>
            <a:r>
              <a:rPr dirty="0" spc="-5"/>
              <a:t>Commercials</a:t>
            </a:r>
            <a:r>
              <a:rPr dirty="0" spc="10"/>
              <a:t> </a:t>
            </a:r>
            <a:r>
              <a:rPr dirty="0"/>
              <a:t>–</a:t>
            </a:r>
            <a:r>
              <a:rPr dirty="0" spc="-15"/>
              <a:t> </a:t>
            </a:r>
            <a:r>
              <a:rPr dirty="0"/>
              <a:t>Final</a:t>
            </a:r>
            <a:r>
              <a:rPr dirty="0" spc="-15"/>
              <a:t> </a:t>
            </a:r>
            <a:r>
              <a:rPr dirty="0" spc="-5"/>
              <a:t>Offer</a:t>
            </a:r>
            <a:r>
              <a:rPr dirty="0" spc="-30"/>
              <a:t> </a:t>
            </a:r>
            <a:r>
              <a:rPr dirty="0"/>
              <a:t>– </a:t>
            </a:r>
            <a:r>
              <a:rPr dirty="0" spc="-5"/>
              <a:t>Phase</a:t>
            </a:r>
            <a:r>
              <a:rPr dirty="0" spc="-45"/>
              <a:t> </a:t>
            </a:r>
            <a:r>
              <a:rPr dirty="0"/>
              <a:t>1</a:t>
            </a:r>
            <a:r>
              <a:rPr dirty="0" spc="-5"/>
              <a:t> </a:t>
            </a:r>
            <a:r>
              <a:rPr dirty="0"/>
              <a:t>only</a:t>
            </a:r>
          </a:p>
        </p:txBody>
      </p:sp>
      <p:sp>
        <p:nvSpPr>
          <p:cNvPr id="6" name="object 6"/>
          <p:cNvSpPr/>
          <p:nvPr/>
        </p:nvSpPr>
        <p:spPr>
          <a:xfrm>
            <a:off x="3575430" y="1168527"/>
            <a:ext cx="0" cy="3825240"/>
          </a:xfrm>
          <a:custGeom>
            <a:avLst/>
            <a:gdLst/>
            <a:ahLst/>
            <a:cxnLst/>
            <a:rect l="l" t="t" r="r" b="b"/>
            <a:pathLst>
              <a:path w="0" h="3825240">
                <a:moveTo>
                  <a:pt x="0" y="0"/>
                </a:moveTo>
                <a:lnTo>
                  <a:pt x="0" y="3824859"/>
                </a:lnTo>
              </a:path>
            </a:pathLst>
          </a:custGeom>
          <a:ln w="12700">
            <a:solidFill>
              <a:srgbClr val="75787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835652" y="1168527"/>
            <a:ext cx="0" cy="3825240"/>
          </a:xfrm>
          <a:custGeom>
            <a:avLst/>
            <a:gdLst/>
            <a:ahLst/>
            <a:cxnLst/>
            <a:rect l="l" t="t" r="r" b="b"/>
            <a:pathLst>
              <a:path w="0" h="3825240">
                <a:moveTo>
                  <a:pt x="0" y="0"/>
                </a:moveTo>
                <a:lnTo>
                  <a:pt x="0" y="3824859"/>
                </a:lnTo>
              </a:path>
            </a:pathLst>
          </a:custGeom>
          <a:ln w="12700">
            <a:solidFill>
              <a:srgbClr val="75787A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915032" y="1168590"/>
          <a:ext cx="4194175" cy="3825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4490"/>
              </a:tblGrid>
              <a:tr h="2981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3175">
                      <a:solidFill>
                        <a:srgbClr val="D0D0CE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  <a:solidFill>
                      <a:srgbClr val="E8F6CF"/>
                    </a:solidFill>
                  </a:tcPr>
                </a:tc>
              </a:tr>
              <a:tr h="305053">
                <a:tc>
                  <a:txBody>
                    <a:bodyPr/>
                    <a:lstStyle/>
                    <a:p>
                      <a:pPr algn="ctr" marR="251269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900" spc="-5">
                          <a:latin typeface="Verdana"/>
                          <a:cs typeface="Verdana"/>
                        </a:rPr>
                        <a:t>Implementation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82550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12700">
                      <a:solidFill>
                        <a:srgbClr val="75787A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</a:tcPr>
                </a:tc>
              </a:tr>
              <a:tr h="305054">
                <a:tc>
                  <a:txBody>
                    <a:bodyPr/>
                    <a:lstStyle/>
                    <a:p>
                      <a:pPr algn="ctr" marR="251269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900" spc="-5">
                          <a:latin typeface="Verdana"/>
                          <a:cs typeface="Verdana"/>
                        </a:rPr>
                        <a:t>Travel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82550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12700">
                      <a:solidFill>
                        <a:srgbClr val="75787A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</a:tcPr>
                </a:tc>
              </a:tr>
              <a:tr h="288543">
                <a:tc>
                  <a:txBody>
                    <a:bodyPr/>
                    <a:lstStyle/>
                    <a:p>
                      <a:pPr algn="ctr" marR="251396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900" spc="-5" b="1" i="1">
                          <a:latin typeface="Verdana"/>
                          <a:cs typeface="Verdana"/>
                        </a:rPr>
                        <a:t>Sub</a:t>
                      </a:r>
                      <a:r>
                        <a:rPr dirty="0" sz="900" spc="-50" b="1" i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-5" b="1" i="1">
                          <a:latin typeface="Verdana"/>
                          <a:cs typeface="Verdana"/>
                        </a:rPr>
                        <a:t>Total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74295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12700">
                      <a:solidFill>
                        <a:srgbClr val="75787A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397637">
                <a:tc>
                  <a:txBody>
                    <a:bodyPr/>
                    <a:lstStyle/>
                    <a:p>
                      <a:pPr marL="356870" marR="2688590" indent="-18288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900" spc="-5">
                          <a:latin typeface="Verdana"/>
                          <a:cs typeface="Verdana"/>
                        </a:rPr>
                        <a:t>Licencing </a:t>
                      </a:r>
                      <a:r>
                        <a:rPr dirty="0" sz="900">
                          <a:latin typeface="Verdana"/>
                          <a:cs typeface="Verdana"/>
                        </a:rPr>
                        <a:t>costs</a:t>
                      </a:r>
                      <a:r>
                        <a:rPr dirty="0" sz="900" spc="-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>
                          <a:latin typeface="Verdana"/>
                          <a:cs typeface="Verdana"/>
                        </a:rPr>
                        <a:t>of</a:t>
                      </a:r>
                      <a:r>
                        <a:rPr dirty="0" sz="900" spc="-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>
                          <a:latin typeface="Verdana"/>
                          <a:cs typeface="Verdana"/>
                        </a:rPr>
                        <a:t>core </a:t>
                      </a:r>
                      <a:r>
                        <a:rPr dirty="0" sz="900" spc="-3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-5">
                          <a:latin typeface="Verdana"/>
                          <a:cs typeface="Verdana"/>
                        </a:rPr>
                        <a:t>finance</a:t>
                      </a:r>
                      <a:r>
                        <a:rPr dirty="0" sz="9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-5">
                          <a:latin typeface="Verdana"/>
                          <a:cs typeface="Verdana"/>
                        </a:rPr>
                        <a:t>modules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60325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12700">
                      <a:solidFill>
                        <a:srgbClr val="75787A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</a:tcPr>
                </a:tc>
              </a:tr>
              <a:tr h="265429">
                <a:tc>
                  <a:txBody>
                    <a:bodyPr/>
                    <a:lstStyle/>
                    <a:p>
                      <a:pPr algn="ctr" marR="251206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900">
                          <a:latin typeface="Verdana"/>
                          <a:cs typeface="Verdana"/>
                        </a:rPr>
                        <a:t>8</a:t>
                      </a:r>
                      <a:r>
                        <a:rPr dirty="0" sz="900" spc="-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>
                          <a:latin typeface="Verdana"/>
                          <a:cs typeface="Verdana"/>
                        </a:rPr>
                        <a:t>x</a:t>
                      </a:r>
                      <a:r>
                        <a:rPr dirty="0" sz="900" spc="-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-5">
                          <a:latin typeface="Verdana"/>
                          <a:cs typeface="Verdana"/>
                        </a:rPr>
                        <a:t>Finance</a:t>
                      </a:r>
                      <a:r>
                        <a:rPr dirty="0" sz="90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>
                          <a:latin typeface="Verdana"/>
                          <a:cs typeface="Verdana"/>
                        </a:rPr>
                        <a:t>Users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62865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12700">
                      <a:solidFill>
                        <a:srgbClr val="75787A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ctr" marR="2512060">
                        <a:lnSpc>
                          <a:spcPct val="100000"/>
                        </a:lnSpc>
                      </a:pPr>
                      <a:r>
                        <a:rPr dirty="0" sz="900">
                          <a:latin typeface="Verdana"/>
                          <a:cs typeface="Verdana"/>
                        </a:rPr>
                        <a:t>6</a:t>
                      </a:r>
                      <a:r>
                        <a:rPr dirty="0" sz="900" spc="-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>
                          <a:latin typeface="Verdana"/>
                          <a:cs typeface="Verdana"/>
                        </a:rPr>
                        <a:t>x</a:t>
                      </a:r>
                      <a:r>
                        <a:rPr dirty="0" sz="900" spc="-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>
                          <a:latin typeface="Verdana"/>
                          <a:cs typeface="Verdana"/>
                        </a:rPr>
                        <a:t>KPI</a:t>
                      </a:r>
                      <a:r>
                        <a:rPr dirty="0" sz="900" spc="-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-5">
                          <a:latin typeface="Verdana"/>
                          <a:cs typeface="Verdana"/>
                        </a:rPr>
                        <a:t>Dashboard</a:t>
                      </a:r>
                      <a:r>
                        <a:rPr dirty="0" sz="90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>
                          <a:latin typeface="Verdana"/>
                          <a:cs typeface="Verdana"/>
                        </a:rPr>
                        <a:t>Users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5080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12700">
                      <a:solidFill>
                        <a:srgbClr val="75787A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</a:tcPr>
                </a:tc>
              </a:tr>
              <a:tr h="397637">
                <a:tc>
                  <a:txBody>
                    <a:bodyPr/>
                    <a:lstStyle/>
                    <a:p>
                      <a:pPr marL="59753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900" spc="-5">
                          <a:latin typeface="Verdana"/>
                          <a:cs typeface="Verdana"/>
                        </a:rPr>
                        <a:t>Support</a:t>
                      </a:r>
                      <a:endParaRPr sz="900">
                        <a:latin typeface="Verdana"/>
                        <a:cs typeface="Verdana"/>
                      </a:endParaRPr>
                    </a:p>
                    <a:p>
                      <a:pPr marL="5340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00" spc="-5">
                          <a:latin typeface="Verdana"/>
                          <a:cs typeface="Verdana"/>
                        </a:rPr>
                        <a:t>(Per</a:t>
                      </a:r>
                      <a:r>
                        <a:rPr dirty="0" sz="900" spc="-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-5">
                          <a:latin typeface="Verdana"/>
                          <a:cs typeface="Verdana"/>
                        </a:rPr>
                        <a:t>Year)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60325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12700">
                      <a:solidFill>
                        <a:srgbClr val="75787A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</a:tcPr>
                </a:tc>
              </a:tr>
              <a:tr h="546735">
                <a:tc>
                  <a:txBody>
                    <a:bodyPr/>
                    <a:lstStyle/>
                    <a:p>
                      <a:pPr marL="534035" marR="3048000" indent="1968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900" spc="-5">
                          <a:latin typeface="Verdana"/>
                          <a:cs typeface="Verdana"/>
                        </a:rPr>
                        <a:t>Sand Box </a:t>
                      </a:r>
                      <a:r>
                        <a:rPr dirty="0" sz="900" spc="-3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-5">
                          <a:latin typeface="Verdana"/>
                          <a:cs typeface="Verdana"/>
                        </a:rPr>
                        <a:t>(P</a:t>
                      </a:r>
                      <a:r>
                        <a:rPr dirty="0" sz="900">
                          <a:latin typeface="Verdana"/>
                          <a:cs typeface="Verdana"/>
                        </a:rPr>
                        <a:t>er</a:t>
                      </a:r>
                      <a:r>
                        <a:rPr dirty="0" sz="900" spc="-5">
                          <a:latin typeface="Verdana"/>
                          <a:cs typeface="Verdana"/>
                        </a:rPr>
                        <a:t> Year)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12700">
                      <a:solidFill>
                        <a:srgbClr val="75787A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</a:tcPr>
                </a:tc>
              </a:tr>
              <a:tr h="349631">
                <a:tc>
                  <a:txBody>
                    <a:bodyPr/>
                    <a:lstStyle/>
                    <a:p>
                      <a:pPr algn="ctr" marR="251269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dirty="0" sz="900" spc="-5" b="1" i="1">
                          <a:latin typeface="Verdana"/>
                          <a:cs typeface="Verdana"/>
                        </a:rPr>
                        <a:t>Sub</a:t>
                      </a:r>
                      <a:r>
                        <a:rPr dirty="0" sz="900" spc="-35" b="1" i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b="1" i="1">
                          <a:latin typeface="Verdana"/>
                          <a:cs typeface="Verdana"/>
                        </a:rPr>
                        <a:t>-</a:t>
                      </a:r>
                      <a:r>
                        <a:rPr dirty="0" sz="900" spc="-15" b="1" i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-5" b="1" i="1">
                          <a:latin typeface="Verdana"/>
                          <a:cs typeface="Verdana"/>
                        </a:rPr>
                        <a:t>Total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105410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12700">
                      <a:solidFill>
                        <a:srgbClr val="75787A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265430">
                <a:tc>
                  <a:txBody>
                    <a:bodyPr/>
                    <a:lstStyle/>
                    <a:p>
                      <a:pPr algn="ctr" marR="251079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000" spc="-5" b="1" i="1">
                          <a:latin typeface="Verdana"/>
                          <a:cs typeface="Verdana"/>
                        </a:rPr>
                        <a:t>Total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B="0" marT="57150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12700">
                      <a:solidFill>
                        <a:srgbClr val="75787A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  <a:solidFill>
                      <a:srgbClr val="D0D0CE"/>
                    </a:solidFill>
                  </a:tcPr>
                </a:tc>
              </a:tr>
            </a:tbl>
          </a:graphicData>
        </a:graphic>
      </p:graphicFrame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7129" y="1259839"/>
            <a:ext cx="616839" cy="12725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27145" y="1263014"/>
            <a:ext cx="749173" cy="14465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69408" y="1268857"/>
            <a:ext cx="586105" cy="130683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7380731" y="1687067"/>
            <a:ext cx="2830195" cy="0"/>
          </a:xfrm>
          <a:custGeom>
            <a:avLst/>
            <a:gdLst/>
            <a:ahLst/>
            <a:cxnLst/>
            <a:rect l="l" t="t" r="r" b="b"/>
            <a:pathLst>
              <a:path w="2830195" h="0">
                <a:moveTo>
                  <a:pt x="0" y="0"/>
                </a:moveTo>
                <a:lnTo>
                  <a:pt x="283006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7380731" y="1933955"/>
            <a:ext cx="2830195" cy="1729739"/>
            <a:chOff x="7380731" y="1933955"/>
            <a:chExt cx="2830195" cy="1729739"/>
          </a:xfrm>
        </p:grpSpPr>
        <p:sp>
          <p:nvSpPr>
            <p:cNvPr id="14" name="object 14"/>
            <p:cNvSpPr/>
            <p:nvPr/>
          </p:nvSpPr>
          <p:spPr>
            <a:xfrm>
              <a:off x="7380731" y="2249423"/>
              <a:ext cx="2830195" cy="1125220"/>
            </a:xfrm>
            <a:custGeom>
              <a:avLst/>
              <a:gdLst/>
              <a:ahLst/>
              <a:cxnLst/>
              <a:rect l="l" t="t" r="r" b="b"/>
              <a:pathLst>
                <a:path w="2830195" h="1125220">
                  <a:moveTo>
                    <a:pt x="0" y="1124712"/>
                  </a:moveTo>
                  <a:lnTo>
                    <a:pt x="2830068" y="1124712"/>
                  </a:lnTo>
                </a:path>
                <a:path w="2830195" h="1125220">
                  <a:moveTo>
                    <a:pt x="0" y="842772"/>
                  </a:moveTo>
                  <a:lnTo>
                    <a:pt x="2830068" y="842772"/>
                  </a:lnTo>
                </a:path>
                <a:path w="2830195" h="1125220">
                  <a:moveTo>
                    <a:pt x="0" y="562355"/>
                  </a:moveTo>
                  <a:lnTo>
                    <a:pt x="2830068" y="562355"/>
                  </a:lnTo>
                </a:path>
                <a:path w="2830195" h="1125220">
                  <a:moveTo>
                    <a:pt x="0" y="280415"/>
                  </a:moveTo>
                  <a:lnTo>
                    <a:pt x="2830068" y="280415"/>
                  </a:lnTo>
                </a:path>
                <a:path w="2830195" h="1125220">
                  <a:moveTo>
                    <a:pt x="0" y="0"/>
                  </a:moveTo>
                  <a:lnTo>
                    <a:pt x="2830068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11211" y="2218943"/>
              <a:ext cx="225526" cy="144475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82127" y="2924568"/>
              <a:ext cx="227012" cy="73912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63588" y="3584192"/>
              <a:ext cx="207484" cy="7950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34564" y="3597326"/>
              <a:ext cx="208851" cy="6636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306944" y="3561037"/>
              <a:ext cx="207484" cy="10265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777920" y="3561037"/>
              <a:ext cx="208851" cy="10265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380731" y="1969007"/>
              <a:ext cx="2830195" cy="0"/>
            </a:xfrm>
            <a:custGeom>
              <a:avLst/>
              <a:gdLst/>
              <a:ahLst/>
              <a:cxnLst/>
              <a:rect l="l" t="t" r="r" b="b"/>
              <a:pathLst>
                <a:path w="2830195" h="0">
                  <a:moveTo>
                    <a:pt x="0" y="0"/>
                  </a:moveTo>
                  <a:lnTo>
                    <a:pt x="2830068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91043" y="1933955"/>
              <a:ext cx="227012" cy="172974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063483" y="3392449"/>
              <a:ext cx="225526" cy="27124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34399" y="3393947"/>
              <a:ext cx="227012" cy="26974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477755" y="3473259"/>
              <a:ext cx="227012" cy="19043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865107" y="3525062"/>
              <a:ext cx="367258" cy="13863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950195" y="3415233"/>
              <a:ext cx="225526" cy="24846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449311" y="2235707"/>
              <a:ext cx="153161" cy="142113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921751" y="2941319"/>
              <a:ext cx="151638" cy="71551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392667" y="3590544"/>
              <a:ext cx="153161" cy="6629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336023" y="3569207"/>
              <a:ext cx="153161" cy="8762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808463" y="3569207"/>
              <a:ext cx="151638" cy="8762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630667" y="1950719"/>
              <a:ext cx="151638" cy="170611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101583" y="3407663"/>
              <a:ext cx="153161" cy="24917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574023" y="3410711"/>
              <a:ext cx="151638" cy="24612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044939" y="3541775"/>
              <a:ext cx="153161" cy="11506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517379" y="3488436"/>
              <a:ext cx="151638" cy="168401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988295" y="3432047"/>
              <a:ext cx="153161" cy="224789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7380731" y="3654551"/>
              <a:ext cx="2830195" cy="0"/>
            </a:xfrm>
            <a:custGeom>
              <a:avLst/>
              <a:gdLst/>
              <a:ahLst/>
              <a:cxnLst/>
              <a:rect l="l" t="t" r="r" b="b"/>
              <a:pathLst>
                <a:path w="2830195" h="0">
                  <a:moveTo>
                    <a:pt x="0" y="0"/>
                  </a:moveTo>
                  <a:lnTo>
                    <a:pt x="2830068" y="0"/>
                  </a:lnTo>
                </a:path>
              </a:pathLst>
            </a:custGeom>
            <a:ln w="1219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40" name="object 40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6728968" y="3807586"/>
            <a:ext cx="3284981" cy="1055243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1887727" y="637108"/>
            <a:ext cx="8002270" cy="31134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565656"/>
                </a:solidFill>
                <a:latin typeface="Verdana"/>
                <a:cs typeface="Verdana"/>
              </a:rPr>
              <a:t>An analysis</a:t>
            </a:r>
            <a:r>
              <a:rPr dirty="0" sz="1400" spc="-45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565656"/>
                </a:solidFill>
                <a:latin typeface="Verdana"/>
                <a:cs typeface="Verdana"/>
              </a:rPr>
              <a:t>and</a:t>
            </a:r>
            <a:r>
              <a:rPr dirty="0" sz="1400" spc="-10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565656"/>
                </a:solidFill>
                <a:latin typeface="Verdana"/>
                <a:cs typeface="Verdana"/>
              </a:rPr>
              <a:t>comparison</a:t>
            </a:r>
            <a:r>
              <a:rPr dirty="0" sz="1400" spc="-40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565656"/>
                </a:solidFill>
                <a:latin typeface="Verdana"/>
                <a:cs typeface="Verdana"/>
              </a:rPr>
              <a:t>of</a:t>
            </a:r>
            <a:r>
              <a:rPr dirty="0" sz="1400" spc="-15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565656"/>
                </a:solidFill>
                <a:latin typeface="Verdana"/>
                <a:cs typeface="Verdana"/>
              </a:rPr>
              <a:t>the</a:t>
            </a:r>
            <a:r>
              <a:rPr dirty="0" sz="1400" spc="-5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565656"/>
                </a:solidFill>
                <a:latin typeface="Verdana"/>
                <a:cs typeface="Verdana"/>
              </a:rPr>
              <a:t>commercial</a:t>
            </a:r>
            <a:r>
              <a:rPr dirty="0" sz="1400" spc="-40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565656"/>
                </a:solidFill>
                <a:latin typeface="Verdana"/>
                <a:cs typeface="Verdana"/>
              </a:rPr>
              <a:t>offer</a:t>
            </a:r>
            <a:r>
              <a:rPr dirty="0" sz="1400" spc="-20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565656"/>
                </a:solidFill>
                <a:latin typeface="Verdana"/>
                <a:cs typeface="Verdana"/>
              </a:rPr>
              <a:t>from</a:t>
            </a:r>
            <a:r>
              <a:rPr dirty="0" sz="1400" spc="-5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400" b="1">
                <a:solidFill>
                  <a:srgbClr val="565656"/>
                </a:solidFill>
                <a:latin typeface="Verdana"/>
                <a:cs typeface="Verdana"/>
              </a:rPr>
              <a:t>xxx</a:t>
            </a:r>
            <a:r>
              <a:rPr dirty="0" sz="1400" spc="10" b="1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565656"/>
                </a:solidFill>
                <a:latin typeface="Verdana"/>
                <a:cs typeface="Verdana"/>
              </a:rPr>
              <a:t>and</a:t>
            </a:r>
            <a:r>
              <a:rPr dirty="0" sz="1400" spc="-10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400" b="1">
                <a:solidFill>
                  <a:srgbClr val="565656"/>
                </a:solidFill>
                <a:latin typeface="Verdana"/>
                <a:cs typeface="Verdana"/>
              </a:rPr>
              <a:t>xx </a:t>
            </a:r>
            <a:r>
              <a:rPr dirty="0" sz="1400" spc="-5">
                <a:solidFill>
                  <a:srgbClr val="565656"/>
                </a:solidFill>
                <a:latin typeface="Verdana"/>
                <a:cs typeface="Verdana"/>
              </a:rPr>
              <a:t>was</a:t>
            </a:r>
            <a:r>
              <a:rPr dirty="0" sz="1400" spc="-10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565656"/>
                </a:solidFill>
                <a:latin typeface="Verdana"/>
                <a:cs typeface="Verdana"/>
              </a:rPr>
              <a:t>carried</a:t>
            </a:r>
            <a:r>
              <a:rPr dirty="0" sz="1400" spc="-15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565656"/>
                </a:solidFill>
                <a:latin typeface="Verdana"/>
                <a:cs typeface="Verdana"/>
              </a:rPr>
              <a:t>out</a:t>
            </a:r>
            <a:r>
              <a:rPr dirty="0" sz="1400" spc="-15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565656"/>
                </a:solidFill>
                <a:latin typeface="Verdana"/>
                <a:cs typeface="Verdana"/>
              </a:rPr>
              <a:t>for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solidFill>
                  <a:srgbClr val="565656"/>
                </a:solidFill>
                <a:latin typeface="Verdana"/>
                <a:cs typeface="Verdana"/>
              </a:rPr>
              <a:t>Phase</a:t>
            </a:r>
            <a:r>
              <a:rPr dirty="0" sz="1400" spc="-25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565656"/>
                </a:solidFill>
                <a:latin typeface="Verdana"/>
                <a:cs typeface="Verdana"/>
              </a:rPr>
              <a:t>1 (Implementation</a:t>
            </a:r>
            <a:r>
              <a:rPr dirty="0" sz="1400" spc="-45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565656"/>
                </a:solidFill>
                <a:latin typeface="Verdana"/>
                <a:cs typeface="Verdana"/>
              </a:rPr>
              <a:t>of</a:t>
            </a:r>
            <a:r>
              <a:rPr dirty="0" sz="1400" spc="-15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565656"/>
                </a:solidFill>
                <a:latin typeface="Verdana"/>
                <a:cs typeface="Verdana"/>
              </a:rPr>
              <a:t>the</a:t>
            </a:r>
            <a:r>
              <a:rPr dirty="0" sz="1400" spc="-10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565656"/>
                </a:solidFill>
                <a:latin typeface="Verdana"/>
                <a:cs typeface="Verdana"/>
              </a:rPr>
              <a:t>new</a:t>
            </a:r>
            <a:r>
              <a:rPr dirty="0" sz="1400" spc="10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565656"/>
                </a:solidFill>
                <a:latin typeface="Verdana"/>
                <a:cs typeface="Verdana"/>
              </a:rPr>
              <a:t>financial</a:t>
            </a:r>
            <a:r>
              <a:rPr dirty="0" sz="1400" spc="-40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565656"/>
                </a:solidFill>
                <a:latin typeface="Verdana"/>
                <a:cs typeface="Verdana"/>
              </a:rPr>
              <a:t>accounting</a:t>
            </a:r>
            <a:r>
              <a:rPr dirty="0" sz="1400" spc="-35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565656"/>
                </a:solidFill>
                <a:latin typeface="Verdana"/>
                <a:cs typeface="Verdana"/>
              </a:rPr>
              <a:t>system)</a:t>
            </a:r>
            <a:endParaRPr sz="1400">
              <a:latin typeface="Verdana"/>
              <a:cs typeface="Verdana"/>
            </a:endParaRPr>
          </a:p>
          <a:p>
            <a:pPr marL="5017135">
              <a:lnSpc>
                <a:spcPct val="100000"/>
              </a:lnSpc>
              <a:spcBef>
                <a:spcPts val="1485"/>
              </a:spcBef>
            </a:pPr>
            <a:r>
              <a:rPr dirty="0" sz="1600" spc="-5" b="1">
                <a:solidFill>
                  <a:srgbClr val="585858"/>
                </a:solidFill>
                <a:latin typeface="Verdana"/>
                <a:cs typeface="Verdana"/>
              </a:rPr>
              <a:t>Phase</a:t>
            </a:r>
            <a:r>
              <a:rPr dirty="0" sz="1600" spc="5" b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600" spc="-5" b="1">
                <a:solidFill>
                  <a:srgbClr val="585858"/>
                </a:solidFill>
                <a:latin typeface="Verdana"/>
                <a:cs typeface="Verdana"/>
              </a:rPr>
              <a:t>1</a:t>
            </a:r>
            <a:r>
              <a:rPr dirty="0" sz="1600" spc="-10" b="1">
                <a:solidFill>
                  <a:srgbClr val="585858"/>
                </a:solidFill>
                <a:latin typeface="Verdana"/>
                <a:cs typeface="Verdana"/>
              </a:rPr>
              <a:t> Price</a:t>
            </a:r>
            <a:r>
              <a:rPr dirty="0" sz="1600" spc="30" b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600" spc="-10" b="1">
                <a:solidFill>
                  <a:srgbClr val="585858"/>
                </a:solidFill>
                <a:latin typeface="Verdana"/>
                <a:cs typeface="Verdana"/>
              </a:rPr>
              <a:t>Comparison</a:t>
            </a:r>
            <a:endParaRPr sz="1600">
              <a:latin typeface="Verdana"/>
              <a:cs typeface="Verdana"/>
            </a:endParaRPr>
          </a:p>
          <a:p>
            <a:pPr algn="r" marR="2643505">
              <a:lnSpc>
                <a:spcPct val="100000"/>
              </a:lnSpc>
              <a:spcBef>
                <a:spcPts val="605"/>
              </a:spcBef>
            </a:pPr>
            <a:r>
              <a:rPr dirty="0" sz="1200" spc="-5">
                <a:solidFill>
                  <a:srgbClr val="585858"/>
                </a:solidFill>
                <a:latin typeface="Verdana"/>
                <a:cs typeface="Verdana"/>
              </a:rPr>
              <a:t>$140,000</a:t>
            </a:r>
            <a:endParaRPr sz="1200">
              <a:latin typeface="Verdana"/>
              <a:cs typeface="Verdana"/>
            </a:endParaRPr>
          </a:p>
          <a:p>
            <a:pPr algn="r" marR="2643505">
              <a:lnSpc>
                <a:spcPct val="100000"/>
              </a:lnSpc>
              <a:spcBef>
                <a:spcPts val="770"/>
              </a:spcBef>
            </a:pPr>
            <a:r>
              <a:rPr dirty="0" sz="1200" spc="-5">
                <a:solidFill>
                  <a:srgbClr val="585858"/>
                </a:solidFill>
                <a:latin typeface="Verdana"/>
                <a:cs typeface="Verdana"/>
              </a:rPr>
              <a:t>$120,000</a:t>
            </a:r>
            <a:endParaRPr sz="1200">
              <a:latin typeface="Verdana"/>
              <a:cs typeface="Verdana"/>
            </a:endParaRPr>
          </a:p>
          <a:p>
            <a:pPr algn="r" marR="2643505">
              <a:lnSpc>
                <a:spcPct val="100000"/>
              </a:lnSpc>
              <a:spcBef>
                <a:spcPts val="775"/>
              </a:spcBef>
            </a:pPr>
            <a:r>
              <a:rPr dirty="0" sz="1200" spc="-5">
                <a:solidFill>
                  <a:srgbClr val="585858"/>
                </a:solidFill>
                <a:latin typeface="Verdana"/>
                <a:cs typeface="Verdana"/>
              </a:rPr>
              <a:t>$100,000</a:t>
            </a:r>
            <a:endParaRPr sz="1200">
              <a:latin typeface="Verdana"/>
              <a:cs typeface="Verdana"/>
            </a:endParaRPr>
          </a:p>
          <a:p>
            <a:pPr algn="r" marR="2644140">
              <a:lnSpc>
                <a:spcPct val="100000"/>
              </a:lnSpc>
              <a:spcBef>
                <a:spcPts val="775"/>
              </a:spcBef>
            </a:pPr>
            <a:r>
              <a:rPr dirty="0" sz="1200" spc="-5">
                <a:solidFill>
                  <a:srgbClr val="585858"/>
                </a:solidFill>
                <a:latin typeface="Verdana"/>
                <a:cs typeface="Verdana"/>
              </a:rPr>
              <a:t>$80,000</a:t>
            </a:r>
            <a:endParaRPr sz="1200">
              <a:latin typeface="Verdana"/>
              <a:cs typeface="Verdana"/>
            </a:endParaRPr>
          </a:p>
          <a:p>
            <a:pPr algn="r" marR="2644140">
              <a:lnSpc>
                <a:spcPct val="100000"/>
              </a:lnSpc>
              <a:spcBef>
                <a:spcPts val="770"/>
              </a:spcBef>
            </a:pPr>
            <a:r>
              <a:rPr dirty="0" sz="1200" spc="-5">
                <a:solidFill>
                  <a:srgbClr val="585858"/>
                </a:solidFill>
                <a:latin typeface="Verdana"/>
                <a:cs typeface="Verdana"/>
              </a:rPr>
              <a:t>$60,000</a:t>
            </a:r>
            <a:endParaRPr sz="1200">
              <a:latin typeface="Verdana"/>
              <a:cs typeface="Verdana"/>
            </a:endParaRPr>
          </a:p>
          <a:p>
            <a:pPr algn="r" marR="2644140">
              <a:lnSpc>
                <a:spcPct val="100000"/>
              </a:lnSpc>
              <a:spcBef>
                <a:spcPts val="775"/>
              </a:spcBef>
            </a:pPr>
            <a:r>
              <a:rPr dirty="0" sz="1200" spc="-5">
                <a:solidFill>
                  <a:srgbClr val="585858"/>
                </a:solidFill>
                <a:latin typeface="Verdana"/>
                <a:cs typeface="Verdana"/>
              </a:rPr>
              <a:t>$40,000</a:t>
            </a:r>
            <a:endParaRPr sz="1200">
              <a:latin typeface="Verdana"/>
              <a:cs typeface="Verdana"/>
            </a:endParaRPr>
          </a:p>
          <a:p>
            <a:pPr algn="r" marR="2643505">
              <a:lnSpc>
                <a:spcPct val="100000"/>
              </a:lnSpc>
              <a:spcBef>
                <a:spcPts val="775"/>
              </a:spcBef>
            </a:pPr>
            <a:r>
              <a:rPr dirty="0" sz="1200" spc="-5">
                <a:solidFill>
                  <a:srgbClr val="585858"/>
                </a:solidFill>
                <a:latin typeface="Verdana"/>
                <a:cs typeface="Verdana"/>
              </a:rPr>
              <a:t>$20,000</a:t>
            </a:r>
            <a:endParaRPr sz="1200">
              <a:latin typeface="Verdana"/>
              <a:cs typeface="Verdana"/>
            </a:endParaRPr>
          </a:p>
          <a:p>
            <a:pPr algn="r" marR="2644775">
              <a:lnSpc>
                <a:spcPct val="100000"/>
              </a:lnSpc>
              <a:spcBef>
                <a:spcPts val="775"/>
              </a:spcBef>
            </a:pPr>
            <a:r>
              <a:rPr dirty="0" sz="1200" spc="-10">
                <a:solidFill>
                  <a:srgbClr val="585858"/>
                </a:solidFill>
                <a:latin typeface="Verdana"/>
                <a:cs typeface="Verdana"/>
              </a:rPr>
              <a:t>$0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888998" y="5932728"/>
            <a:ext cx="756793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4785" algn="l"/>
                <a:tab pos="185420" algn="l"/>
              </a:tabLst>
            </a:pPr>
            <a:r>
              <a:rPr dirty="0" sz="800" spc="-5">
                <a:solidFill>
                  <a:srgbClr val="585858"/>
                </a:solidFill>
                <a:latin typeface="Verdana"/>
                <a:cs typeface="Verdana"/>
              </a:rPr>
              <a:t>Phase</a:t>
            </a:r>
            <a:r>
              <a:rPr dirty="0" sz="800" spc="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585858"/>
                </a:solidFill>
                <a:latin typeface="Verdana"/>
                <a:cs typeface="Verdana"/>
              </a:rPr>
              <a:t>1</a:t>
            </a:r>
            <a:r>
              <a:rPr dirty="0" sz="800" spc="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585858"/>
                </a:solidFill>
                <a:latin typeface="Verdana"/>
                <a:cs typeface="Verdana"/>
              </a:rPr>
              <a:t>–</a:t>
            </a:r>
            <a:r>
              <a:rPr dirty="0" sz="800" spc="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585858"/>
                </a:solidFill>
                <a:latin typeface="Verdana"/>
                <a:cs typeface="Verdana"/>
              </a:rPr>
              <a:t>Implementation</a:t>
            </a:r>
            <a:r>
              <a:rPr dirty="0" sz="800" spc="-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800" spc="1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800" spc="-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800" spc="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585858"/>
                </a:solidFill>
                <a:latin typeface="Verdana"/>
                <a:cs typeface="Verdana"/>
              </a:rPr>
              <a:t>Finance</a:t>
            </a:r>
            <a:r>
              <a:rPr dirty="0" sz="800" spc="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800" spc="-5">
                <a:solidFill>
                  <a:srgbClr val="585858"/>
                </a:solidFill>
                <a:latin typeface="Verdana"/>
                <a:cs typeface="Verdana"/>
              </a:rPr>
              <a:t>Accounting</a:t>
            </a:r>
            <a:r>
              <a:rPr dirty="0" sz="800" spc="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585858"/>
                </a:solidFill>
                <a:latin typeface="Verdana"/>
                <a:cs typeface="Verdana"/>
              </a:rPr>
              <a:t>System</a:t>
            </a:r>
            <a:r>
              <a:rPr dirty="0" sz="800" spc="-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800" spc="-5">
                <a:solidFill>
                  <a:srgbClr val="585858"/>
                </a:solidFill>
                <a:latin typeface="Verdana"/>
                <a:cs typeface="Verdana"/>
              </a:rPr>
              <a:t>alone</a:t>
            </a:r>
            <a:endParaRPr sz="800">
              <a:latin typeface="Verdana"/>
              <a:cs typeface="Verdana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84785" algn="l"/>
                <a:tab pos="185420" algn="l"/>
              </a:tabLst>
            </a:pPr>
            <a:r>
              <a:rPr dirty="0" sz="800" spc="-5">
                <a:solidFill>
                  <a:srgbClr val="585858"/>
                </a:solidFill>
                <a:latin typeface="Verdana"/>
                <a:cs typeface="Verdana"/>
              </a:rPr>
              <a:t>Phase</a:t>
            </a:r>
            <a:r>
              <a:rPr dirty="0" sz="800" spc="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585858"/>
                </a:solidFill>
                <a:latin typeface="Verdana"/>
                <a:cs typeface="Verdana"/>
              </a:rPr>
              <a:t>2</a:t>
            </a:r>
            <a:r>
              <a:rPr dirty="0" sz="800" spc="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585858"/>
                </a:solidFill>
                <a:latin typeface="Verdana"/>
                <a:cs typeface="Verdana"/>
              </a:rPr>
              <a:t>–</a:t>
            </a:r>
            <a:r>
              <a:rPr dirty="0" sz="800" spc="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585858"/>
                </a:solidFill>
                <a:latin typeface="Verdana"/>
                <a:cs typeface="Verdana"/>
              </a:rPr>
              <a:t>Integration</a:t>
            </a:r>
            <a:r>
              <a:rPr dirty="0" sz="800" spc="-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800" spc="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800" spc="-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800" spc="1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585858"/>
                </a:solidFill>
                <a:latin typeface="Verdana"/>
                <a:cs typeface="Verdana"/>
              </a:rPr>
              <a:t>new </a:t>
            </a:r>
            <a:r>
              <a:rPr dirty="0" sz="800" spc="-5">
                <a:solidFill>
                  <a:srgbClr val="585858"/>
                </a:solidFill>
                <a:latin typeface="Verdana"/>
                <a:cs typeface="Verdana"/>
              </a:rPr>
              <a:t>accounting</a:t>
            </a:r>
            <a:r>
              <a:rPr dirty="0" sz="800" spc="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585858"/>
                </a:solidFill>
                <a:latin typeface="Verdana"/>
                <a:cs typeface="Verdana"/>
              </a:rPr>
              <a:t>system</a:t>
            </a:r>
            <a:r>
              <a:rPr dirty="0" sz="800" spc="-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800" spc="-5">
                <a:solidFill>
                  <a:srgbClr val="585858"/>
                </a:solidFill>
                <a:latin typeface="Verdana"/>
                <a:cs typeface="Verdana"/>
              </a:rPr>
              <a:t>with</a:t>
            </a:r>
            <a:r>
              <a:rPr dirty="0" sz="800" spc="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585858"/>
                </a:solidFill>
                <a:latin typeface="Verdana"/>
                <a:cs typeface="Verdana"/>
              </a:rPr>
              <a:t>FinancialForce </a:t>
            </a:r>
            <a:r>
              <a:rPr dirty="0" sz="800" spc="-5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800" spc="1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585858"/>
                </a:solidFill>
                <a:latin typeface="Verdana"/>
                <a:cs typeface="Verdana"/>
              </a:rPr>
              <a:t>other</a:t>
            </a:r>
            <a:r>
              <a:rPr dirty="0" sz="800" spc="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800" spc="-5">
                <a:solidFill>
                  <a:srgbClr val="585858"/>
                </a:solidFill>
                <a:latin typeface="Verdana"/>
                <a:cs typeface="Verdana"/>
              </a:rPr>
              <a:t>functions</a:t>
            </a:r>
            <a:r>
              <a:rPr dirty="0" sz="800" spc="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585858"/>
                </a:solidFill>
                <a:latin typeface="Verdana"/>
                <a:cs typeface="Verdana"/>
              </a:rPr>
              <a:t>such</a:t>
            </a:r>
            <a:r>
              <a:rPr dirty="0" sz="800" spc="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800" spc="-5">
                <a:solidFill>
                  <a:srgbClr val="585858"/>
                </a:solidFill>
                <a:latin typeface="Verdana"/>
                <a:cs typeface="Verdana"/>
              </a:rPr>
              <a:t>as</a:t>
            </a:r>
            <a:r>
              <a:rPr dirty="0" sz="800" spc="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800" spc="-5">
                <a:solidFill>
                  <a:srgbClr val="585858"/>
                </a:solidFill>
                <a:latin typeface="Verdana"/>
                <a:cs typeface="Verdana"/>
              </a:rPr>
              <a:t>Payroll,</a:t>
            </a:r>
            <a:r>
              <a:rPr dirty="0" sz="800" spc="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585858"/>
                </a:solidFill>
                <a:latin typeface="Verdana"/>
                <a:cs typeface="Verdana"/>
              </a:rPr>
              <a:t>Expense</a:t>
            </a:r>
            <a:r>
              <a:rPr dirty="0" sz="800" spc="-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800" spc="-5">
                <a:solidFill>
                  <a:srgbClr val="585858"/>
                </a:solidFill>
                <a:latin typeface="Verdana"/>
                <a:cs typeface="Verdana"/>
              </a:rPr>
              <a:t>Management </a:t>
            </a:r>
            <a:r>
              <a:rPr dirty="0" sz="800" spc="5">
                <a:solidFill>
                  <a:srgbClr val="585858"/>
                </a:solidFill>
                <a:latin typeface="Verdana"/>
                <a:cs typeface="Verdana"/>
              </a:rPr>
              <a:t>System</a:t>
            </a:r>
            <a:r>
              <a:rPr dirty="0" sz="800" spc="-1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585858"/>
                </a:solidFill>
                <a:latin typeface="Verdana"/>
                <a:cs typeface="Verdana"/>
              </a:rPr>
              <a:t>etc.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887727" y="5059121"/>
            <a:ext cx="119888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565656"/>
                </a:solidFill>
                <a:latin typeface="Verdana"/>
                <a:cs typeface="Verdana"/>
              </a:rPr>
              <a:t>Findings</a:t>
            </a:r>
            <a:r>
              <a:rPr dirty="0" sz="1200" spc="-15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565656"/>
                </a:solidFill>
                <a:latin typeface="Verdana"/>
                <a:cs typeface="Verdana"/>
              </a:rPr>
              <a:t>…xxxx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767832" y="1574291"/>
            <a:ext cx="133985" cy="106680"/>
          </a:xfrm>
          <a:custGeom>
            <a:avLst/>
            <a:gdLst/>
            <a:ahLst/>
            <a:cxnLst/>
            <a:rect l="l" t="t" r="r" b="b"/>
            <a:pathLst>
              <a:path w="133985" h="106680">
                <a:moveTo>
                  <a:pt x="119633" y="0"/>
                </a:moveTo>
                <a:lnTo>
                  <a:pt x="0" y="87503"/>
                </a:lnTo>
                <a:lnTo>
                  <a:pt x="14096" y="106680"/>
                </a:lnTo>
                <a:lnTo>
                  <a:pt x="133730" y="19177"/>
                </a:lnTo>
                <a:lnTo>
                  <a:pt x="11963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5" name="object 45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2265045" y="1686179"/>
            <a:ext cx="3666531" cy="2827020"/>
          </a:xfrm>
          <a:prstGeom prst="rect">
            <a:avLst/>
          </a:prstGeom>
        </p:spPr>
      </p:pic>
      <p:sp>
        <p:nvSpPr>
          <p:cNvPr id="46" name="object 46"/>
          <p:cNvSpPr/>
          <p:nvPr/>
        </p:nvSpPr>
        <p:spPr>
          <a:xfrm>
            <a:off x="10599673" y="1397380"/>
            <a:ext cx="133985" cy="107314"/>
          </a:xfrm>
          <a:custGeom>
            <a:avLst/>
            <a:gdLst/>
            <a:ahLst/>
            <a:cxnLst/>
            <a:rect l="l" t="t" r="r" b="b"/>
            <a:pathLst>
              <a:path w="133984" h="107315">
                <a:moveTo>
                  <a:pt x="119760" y="0"/>
                </a:moveTo>
                <a:lnTo>
                  <a:pt x="0" y="87503"/>
                </a:lnTo>
                <a:lnTo>
                  <a:pt x="14097" y="106807"/>
                </a:lnTo>
                <a:lnTo>
                  <a:pt x="133730" y="19304"/>
                </a:lnTo>
                <a:lnTo>
                  <a:pt x="11976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7" name="object 47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7096886" y="1509394"/>
            <a:ext cx="3666585" cy="28270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0030" y="6465823"/>
            <a:ext cx="211709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388745">
              <a:lnSpc>
                <a:spcPct val="100000"/>
              </a:lnSpc>
              <a:spcBef>
                <a:spcPts val="95"/>
              </a:spcBef>
            </a:pPr>
            <a:r>
              <a:rPr dirty="0" sz="650" spc="-5">
                <a:latin typeface="Verdana"/>
                <a:cs typeface="Verdana"/>
              </a:rPr>
              <a:t>Pr</a:t>
            </a:r>
            <a:r>
              <a:rPr dirty="0" sz="650" spc="-10">
                <a:latin typeface="Verdana"/>
                <a:cs typeface="Verdana"/>
              </a:rPr>
              <a:t>e</a:t>
            </a:r>
            <a:r>
              <a:rPr dirty="0" sz="650" spc="-5">
                <a:latin typeface="Verdana"/>
                <a:cs typeface="Verdana"/>
              </a:rPr>
              <a:t>s</a:t>
            </a:r>
            <a:r>
              <a:rPr dirty="0" sz="650" spc="-10">
                <a:latin typeface="Verdana"/>
                <a:cs typeface="Verdana"/>
              </a:rPr>
              <a:t>entat</a:t>
            </a:r>
            <a:r>
              <a:rPr dirty="0" sz="650" spc="-5">
                <a:latin typeface="Verdana"/>
                <a:cs typeface="Verdana"/>
              </a:rPr>
              <a:t>ion</a:t>
            </a:r>
            <a:r>
              <a:rPr dirty="0" sz="650" spc="-5">
                <a:latin typeface="Verdana"/>
                <a:cs typeface="Verdana"/>
              </a:rPr>
              <a:t> </a:t>
            </a:r>
            <a:r>
              <a:rPr dirty="0" sz="650" spc="-10">
                <a:latin typeface="Verdana"/>
                <a:cs typeface="Verdana"/>
              </a:rPr>
              <a:t>t</a:t>
            </a:r>
            <a:r>
              <a:rPr dirty="0" sz="650" spc="-5">
                <a:latin typeface="Verdana"/>
                <a:cs typeface="Verdana"/>
              </a:rPr>
              <a:t>i</a:t>
            </a:r>
            <a:r>
              <a:rPr dirty="0" sz="650" spc="-10">
                <a:latin typeface="Verdana"/>
                <a:cs typeface="Verdana"/>
              </a:rPr>
              <a:t>t</a:t>
            </a:r>
            <a:r>
              <a:rPr dirty="0" sz="650" spc="-5">
                <a:latin typeface="Verdana"/>
                <a:cs typeface="Verdana"/>
              </a:rPr>
              <a:t>le  </a:t>
            </a:r>
            <a:r>
              <a:rPr dirty="0" sz="650" spc="-5">
                <a:latin typeface="Verdana"/>
                <a:cs typeface="Verdana"/>
              </a:rPr>
              <a:t>[To</a:t>
            </a:r>
            <a:r>
              <a:rPr dirty="0" sz="650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edit,</a:t>
            </a:r>
            <a:r>
              <a:rPr dirty="0" sz="650" spc="-10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click</a:t>
            </a:r>
            <a:r>
              <a:rPr dirty="0" sz="650" spc="-10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View</a:t>
            </a:r>
            <a:r>
              <a:rPr dirty="0" sz="650" spc="5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&gt;</a:t>
            </a:r>
            <a:r>
              <a:rPr dirty="0" sz="650" spc="10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Slide</a:t>
            </a:r>
            <a:r>
              <a:rPr dirty="0" sz="650" spc="-15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Master</a:t>
            </a:r>
            <a:r>
              <a:rPr dirty="0" sz="650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&gt;</a:t>
            </a:r>
            <a:r>
              <a:rPr dirty="0" sz="650" spc="5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Slide</a:t>
            </a:r>
            <a:r>
              <a:rPr dirty="0" sz="650" spc="-15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Master]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55679" y="6465823"/>
            <a:ext cx="78105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-5">
                <a:latin typeface="Verdana"/>
                <a:cs typeface="Verdana"/>
              </a:rPr>
              <a:t>4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301" y="6458203"/>
            <a:ext cx="1899920" cy="236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6200"/>
              </a:lnSpc>
              <a:spcBef>
                <a:spcPts val="100"/>
              </a:spcBef>
            </a:pPr>
            <a:r>
              <a:rPr dirty="0" sz="650" spc="-5">
                <a:latin typeface="Verdana"/>
                <a:cs typeface="Verdana"/>
              </a:rPr>
              <a:t>© 2019 Deloitte Consulting Pty Ltd. All rights </a:t>
            </a:r>
            <a:r>
              <a:rPr dirty="0" sz="650" spc="-215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reserved.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301" y="386537"/>
            <a:ext cx="4370705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Next</a:t>
            </a:r>
            <a:r>
              <a:rPr dirty="0" spc="-15"/>
              <a:t> </a:t>
            </a:r>
            <a:r>
              <a:rPr dirty="0"/>
              <a:t>Steps</a:t>
            </a:r>
            <a:r>
              <a:rPr dirty="0" spc="-35"/>
              <a:t> </a:t>
            </a:r>
            <a:r>
              <a:rPr dirty="0"/>
              <a:t>|</a:t>
            </a:r>
            <a:r>
              <a:rPr dirty="0" spc="-15"/>
              <a:t> </a:t>
            </a:r>
            <a:r>
              <a:rPr dirty="0" spc="-5"/>
              <a:t>Implementation</a:t>
            </a:r>
            <a:r>
              <a:rPr dirty="0" spc="-10"/>
              <a:t> </a:t>
            </a:r>
            <a:r>
              <a:rPr dirty="0" spc="-5"/>
              <a:t>Plan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1873" y="3817111"/>
            <a:ext cx="8441055" cy="2795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Verdana"/>
                <a:cs typeface="Verdana"/>
              </a:rPr>
              <a:t>Deloitte </a:t>
            </a:r>
            <a:r>
              <a:rPr dirty="0" sz="900" spc="-5">
                <a:latin typeface="Verdana"/>
                <a:cs typeface="Verdana"/>
              </a:rPr>
              <a:t>refers </a:t>
            </a:r>
            <a:r>
              <a:rPr dirty="0" sz="900">
                <a:latin typeface="Verdana"/>
                <a:cs typeface="Verdana"/>
              </a:rPr>
              <a:t>to </a:t>
            </a:r>
            <a:r>
              <a:rPr dirty="0" sz="900" spc="-5">
                <a:latin typeface="Verdana"/>
                <a:cs typeface="Verdana"/>
              </a:rPr>
              <a:t>one </a:t>
            </a:r>
            <a:r>
              <a:rPr dirty="0" sz="900">
                <a:latin typeface="Verdana"/>
                <a:cs typeface="Verdana"/>
              </a:rPr>
              <a:t>or more of Deloitte </a:t>
            </a:r>
            <a:r>
              <a:rPr dirty="0" sz="900" spc="-5">
                <a:latin typeface="Verdana"/>
                <a:cs typeface="Verdana"/>
              </a:rPr>
              <a:t>Touche Tohmatsu </a:t>
            </a:r>
            <a:r>
              <a:rPr dirty="0" sz="900">
                <a:latin typeface="Verdana"/>
                <a:cs typeface="Verdana"/>
              </a:rPr>
              <a:t>Limited </a:t>
            </a:r>
            <a:r>
              <a:rPr dirty="0" sz="900" spc="-5">
                <a:latin typeface="Verdana"/>
                <a:cs typeface="Verdana"/>
              </a:rPr>
              <a:t>(“DTTL”), </a:t>
            </a:r>
            <a:r>
              <a:rPr dirty="0" sz="900">
                <a:latin typeface="Verdana"/>
                <a:cs typeface="Verdana"/>
              </a:rPr>
              <a:t>its global </a:t>
            </a:r>
            <a:r>
              <a:rPr dirty="0" sz="900" spc="-5">
                <a:latin typeface="Verdana"/>
                <a:cs typeface="Verdana"/>
              </a:rPr>
              <a:t>network </a:t>
            </a:r>
            <a:r>
              <a:rPr dirty="0" sz="900">
                <a:latin typeface="Verdana"/>
                <a:cs typeface="Verdana"/>
              </a:rPr>
              <a:t>of member </a:t>
            </a:r>
            <a:r>
              <a:rPr dirty="0" sz="900" spc="-5">
                <a:latin typeface="Verdana"/>
                <a:cs typeface="Verdana"/>
              </a:rPr>
              <a:t>firms, and their </a:t>
            </a:r>
            <a:r>
              <a:rPr dirty="0" sz="900" spc="5">
                <a:latin typeface="Verdana"/>
                <a:cs typeface="Verdana"/>
              </a:rPr>
              <a:t>related </a:t>
            </a:r>
            <a:r>
              <a:rPr dirty="0" sz="900" spc="-5">
                <a:latin typeface="Verdana"/>
                <a:cs typeface="Verdana"/>
              </a:rPr>
              <a:t>entities. DTTL </a:t>
            </a:r>
            <a:r>
              <a:rPr dirty="0" sz="90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(also referred </a:t>
            </a:r>
            <a:r>
              <a:rPr dirty="0" sz="900">
                <a:latin typeface="Verdana"/>
                <a:cs typeface="Verdana"/>
              </a:rPr>
              <a:t>to as </a:t>
            </a:r>
            <a:r>
              <a:rPr dirty="0" sz="900" spc="-5">
                <a:latin typeface="Verdana"/>
                <a:cs typeface="Verdana"/>
              </a:rPr>
              <a:t>“Deloitte Global”) and </a:t>
            </a:r>
            <a:r>
              <a:rPr dirty="0" sz="900">
                <a:latin typeface="Verdana"/>
                <a:cs typeface="Verdana"/>
              </a:rPr>
              <a:t>each of its member </a:t>
            </a:r>
            <a:r>
              <a:rPr dirty="0" sz="900" spc="-5">
                <a:latin typeface="Verdana"/>
                <a:cs typeface="Verdana"/>
              </a:rPr>
              <a:t>firms </a:t>
            </a:r>
            <a:r>
              <a:rPr dirty="0" sz="900">
                <a:latin typeface="Verdana"/>
                <a:cs typeface="Verdana"/>
              </a:rPr>
              <a:t>are legally separate </a:t>
            </a:r>
            <a:r>
              <a:rPr dirty="0" sz="900" spc="-5">
                <a:latin typeface="Verdana"/>
                <a:cs typeface="Verdana"/>
              </a:rPr>
              <a:t>and independent entities. DTTL </a:t>
            </a:r>
            <a:r>
              <a:rPr dirty="0" sz="900">
                <a:latin typeface="Verdana"/>
                <a:cs typeface="Verdana"/>
              </a:rPr>
              <a:t>does </a:t>
            </a:r>
            <a:r>
              <a:rPr dirty="0" sz="900" spc="-5">
                <a:latin typeface="Verdana"/>
                <a:cs typeface="Verdana"/>
              </a:rPr>
              <a:t>not provide </a:t>
            </a:r>
            <a:r>
              <a:rPr dirty="0" sz="900">
                <a:latin typeface="Verdana"/>
                <a:cs typeface="Verdana"/>
              </a:rPr>
              <a:t>services </a:t>
            </a:r>
            <a:r>
              <a:rPr dirty="0" sz="900" spc="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to</a:t>
            </a:r>
            <a:r>
              <a:rPr dirty="0" sz="900" spc="-1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clients.</a:t>
            </a:r>
            <a:r>
              <a:rPr dirty="0" sz="900">
                <a:latin typeface="Verdana"/>
                <a:cs typeface="Verdana"/>
              </a:rPr>
              <a:t> Please</a:t>
            </a:r>
            <a:r>
              <a:rPr dirty="0" sz="900" spc="-1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see</a:t>
            </a:r>
            <a:r>
              <a:rPr dirty="0" sz="900" spc="1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  <a:hlinkClick r:id="rId2"/>
              </a:rPr>
              <a:t>www.deloitte.com/about</a:t>
            </a:r>
            <a:r>
              <a:rPr dirty="0" sz="900" spc="-15">
                <a:latin typeface="Verdana"/>
                <a:cs typeface="Verdana"/>
                <a:hlinkClick r:id="rId2"/>
              </a:rPr>
              <a:t> </a:t>
            </a:r>
            <a:r>
              <a:rPr dirty="0" sz="900">
                <a:latin typeface="Verdana"/>
                <a:cs typeface="Verdana"/>
              </a:rPr>
              <a:t>to</a:t>
            </a:r>
            <a:r>
              <a:rPr dirty="0" sz="900" spc="-1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learn</a:t>
            </a:r>
            <a:r>
              <a:rPr dirty="0" sz="900" spc="-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more.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900" spc="-5">
                <a:latin typeface="Verdana"/>
                <a:cs typeface="Verdana"/>
              </a:rPr>
              <a:t>About</a:t>
            </a:r>
            <a:r>
              <a:rPr dirty="0" sz="900" spc="-50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Deloitte</a:t>
            </a:r>
            <a:endParaRPr sz="900">
              <a:latin typeface="Verdana"/>
              <a:cs typeface="Verdana"/>
            </a:endParaRPr>
          </a:p>
          <a:p>
            <a:pPr marL="12700" marR="39370">
              <a:lnSpc>
                <a:spcPct val="100000"/>
              </a:lnSpc>
            </a:pPr>
            <a:r>
              <a:rPr dirty="0" sz="900">
                <a:latin typeface="Verdana"/>
                <a:cs typeface="Verdana"/>
              </a:rPr>
              <a:t>Deloitte</a:t>
            </a:r>
            <a:r>
              <a:rPr dirty="0" sz="900" spc="-3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is</a:t>
            </a:r>
            <a:r>
              <a:rPr dirty="0" sz="900" spc="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a</a:t>
            </a:r>
            <a:r>
              <a:rPr dirty="0" sz="900" spc="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leading</a:t>
            </a:r>
            <a:r>
              <a:rPr dirty="0" sz="900">
                <a:latin typeface="Verdana"/>
                <a:cs typeface="Verdana"/>
              </a:rPr>
              <a:t> global</a:t>
            </a:r>
            <a:r>
              <a:rPr dirty="0" sz="900" spc="-5">
                <a:latin typeface="Verdana"/>
                <a:cs typeface="Verdana"/>
              </a:rPr>
              <a:t> provider</a:t>
            </a:r>
            <a:r>
              <a:rPr dirty="0" sz="900" spc="1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of </a:t>
            </a:r>
            <a:r>
              <a:rPr dirty="0" sz="900" spc="-5">
                <a:latin typeface="Verdana"/>
                <a:cs typeface="Verdana"/>
              </a:rPr>
              <a:t>audit</a:t>
            </a:r>
            <a:r>
              <a:rPr dirty="0" sz="900" spc="-1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and</a:t>
            </a:r>
            <a:r>
              <a:rPr dirty="0" sz="900" spc="1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assurance,</a:t>
            </a:r>
            <a:r>
              <a:rPr dirty="0" sz="900" spc="4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consulting,</a:t>
            </a:r>
            <a:r>
              <a:rPr dirty="0" sz="900" spc="3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financial</a:t>
            </a:r>
            <a:r>
              <a:rPr dirty="0" sz="900" spc="2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advisory,</a:t>
            </a:r>
            <a:r>
              <a:rPr dirty="0" sz="900" spc="2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risk</a:t>
            </a:r>
            <a:r>
              <a:rPr dirty="0" sz="900" spc="2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advisory,</a:t>
            </a:r>
            <a:r>
              <a:rPr dirty="0" sz="900" spc="2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tax</a:t>
            </a:r>
            <a:r>
              <a:rPr dirty="0" sz="900" spc="-5">
                <a:latin typeface="Verdana"/>
                <a:cs typeface="Verdana"/>
              </a:rPr>
              <a:t> and</a:t>
            </a:r>
            <a:r>
              <a:rPr dirty="0" sz="900" spc="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related</a:t>
            </a:r>
            <a:r>
              <a:rPr dirty="0" sz="900" spc="2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services.</a:t>
            </a:r>
            <a:r>
              <a:rPr dirty="0" sz="900" spc="2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Our</a:t>
            </a:r>
            <a:r>
              <a:rPr dirty="0" sz="900" spc="2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network</a:t>
            </a:r>
            <a:r>
              <a:rPr dirty="0" sz="900" spc="10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of </a:t>
            </a:r>
            <a:r>
              <a:rPr dirty="0" sz="900" spc="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member</a:t>
            </a:r>
            <a:r>
              <a:rPr dirty="0" sz="900" spc="-5">
                <a:latin typeface="Verdana"/>
                <a:cs typeface="Verdana"/>
              </a:rPr>
              <a:t> firms</a:t>
            </a:r>
            <a:r>
              <a:rPr dirty="0" sz="900">
                <a:latin typeface="Verdana"/>
                <a:cs typeface="Verdana"/>
              </a:rPr>
              <a:t> is</a:t>
            </a:r>
            <a:r>
              <a:rPr dirty="0" sz="900" spc="10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in</a:t>
            </a:r>
            <a:r>
              <a:rPr dirty="0" sz="900" spc="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more</a:t>
            </a:r>
            <a:r>
              <a:rPr dirty="0" sz="900" spc="-1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than</a:t>
            </a:r>
            <a:r>
              <a:rPr dirty="0" sz="900" spc="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150</a:t>
            </a:r>
            <a:r>
              <a:rPr dirty="0" sz="900" spc="-5">
                <a:latin typeface="Verdana"/>
                <a:cs typeface="Verdana"/>
              </a:rPr>
              <a:t> countries</a:t>
            </a:r>
            <a:r>
              <a:rPr dirty="0" sz="900" spc="2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and</a:t>
            </a:r>
            <a:r>
              <a:rPr dirty="0" sz="900" spc="10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territories.</a:t>
            </a:r>
            <a:r>
              <a:rPr dirty="0" sz="900" spc="-20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Learn</a:t>
            </a:r>
            <a:r>
              <a:rPr dirty="0" sz="900" spc="-1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how</a:t>
            </a:r>
            <a:r>
              <a:rPr dirty="0" sz="900" spc="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Deloitte’s</a:t>
            </a:r>
            <a:r>
              <a:rPr dirty="0" sz="900" spc="-3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approximately</a:t>
            </a:r>
            <a:r>
              <a:rPr dirty="0" sz="900" spc="-2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264,000</a:t>
            </a:r>
            <a:r>
              <a:rPr dirty="0" sz="900">
                <a:latin typeface="Verdana"/>
                <a:cs typeface="Verdana"/>
              </a:rPr>
              <a:t> people</a:t>
            </a:r>
            <a:r>
              <a:rPr dirty="0" sz="900" spc="-1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make</a:t>
            </a:r>
            <a:r>
              <a:rPr dirty="0" sz="900">
                <a:latin typeface="Verdana"/>
                <a:cs typeface="Verdana"/>
              </a:rPr>
              <a:t> an impact</a:t>
            </a:r>
            <a:r>
              <a:rPr dirty="0" sz="900" spc="4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that</a:t>
            </a:r>
            <a:r>
              <a:rPr dirty="0" sz="900" spc="-10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matters</a:t>
            </a:r>
            <a:r>
              <a:rPr dirty="0" sz="900" spc="-1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at </a:t>
            </a:r>
            <a:r>
              <a:rPr dirty="0" sz="900" spc="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  <a:hlinkClick r:id="rId3"/>
              </a:rPr>
              <a:t>www.deloitte.com.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900" spc="-5">
                <a:latin typeface="Verdana"/>
                <a:cs typeface="Verdana"/>
              </a:rPr>
              <a:t>About</a:t>
            </a:r>
            <a:r>
              <a:rPr dirty="0" sz="900" spc="-20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Deloitte</a:t>
            </a:r>
            <a:r>
              <a:rPr dirty="0" sz="900" spc="-6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Australia</a:t>
            </a:r>
            <a:endParaRPr sz="900">
              <a:latin typeface="Verdana"/>
              <a:cs typeface="Verdana"/>
            </a:endParaRPr>
          </a:p>
          <a:p>
            <a:pPr marL="12700" marR="212725">
              <a:lnSpc>
                <a:spcPct val="100000"/>
              </a:lnSpc>
            </a:pPr>
            <a:r>
              <a:rPr dirty="0" sz="900" spc="-5">
                <a:latin typeface="Verdana"/>
                <a:cs typeface="Verdana"/>
              </a:rPr>
              <a:t>In</a:t>
            </a:r>
            <a:r>
              <a:rPr dirty="0" sz="900" spc="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Australia,</a:t>
            </a:r>
            <a:r>
              <a:rPr dirty="0" sz="900" spc="1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the</a:t>
            </a:r>
            <a:r>
              <a:rPr dirty="0" sz="900" spc="-10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member</a:t>
            </a:r>
            <a:r>
              <a:rPr dirty="0" sz="900" spc="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firm</a:t>
            </a:r>
            <a:r>
              <a:rPr dirty="0" sz="900" spc="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is</a:t>
            </a:r>
            <a:r>
              <a:rPr dirty="0" sz="900" spc="1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the</a:t>
            </a:r>
            <a:r>
              <a:rPr dirty="0" sz="900" spc="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Australian</a:t>
            </a:r>
            <a:r>
              <a:rPr dirty="0" sz="900" spc="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partnership</a:t>
            </a:r>
            <a:r>
              <a:rPr dirty="0" sz="900" spc="1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of Deloitte</a:t>
            </a:r>
            <a:r>
              <a:rPr dirty="0" sz="900" spc="-3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Touche</a:t>
            </a:r>
            <a:r>
              <a:rPr dirty="0" sz="900" spc="3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Tohmatsu</a:t>
            </a:r>
            <a:r>
              <a:rPr dirty="0" sz="900" spc="1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and</a:t>
            </a:r>
            <a:r>
              <a:rPr dirty="0" sz="900">
                <a:latin typeface="Verdana"/>
                <a:cs typeface="Verdana"/>
              </a:rPr>
              <a:t> is</a:t>
            </a:r>
            <a:r>
              <a:rPr dirty="0" sz="900" spc="1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one</a:t>
            </a:r>
            <a:r>
              <a:rPr dirty="0" sz="900">
                <a:latin typeface="Verdana"/>
                <a:cs typeface="Verdana"/>
              </a:rPr>
              <a:t> of </a:t>
            </a:r>
            <a:r>
              <a:rPr dirty="0" sz="900" spc="-5">
                <a:latin typeface="Verdana"/>
                <a:cs typeface="Verdana"/>
              </a:rPr>
              <a:t>Australia’s</a:t>
            </a:r>
            <a:r>
              <a:rPr dirty="0" sz="900" spc="1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leading</a:t>
            </a:r>
            <a:r>
              <a:rPr dirty="0" sz="900">
                <a:latin typeface="Verdana"/>
                <a:cs typeface="Verdana"/>
              </a:rPr>
              <a:t> professional</a:t>
            </a:r>
            <a:r>
              <a:rPr dirty="0" sz="900" spc="20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services </a:t>
            </a:r>
            <a:r>
              <a:rPr dirty="0" sz="900" spc="-30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firms.</a:t>
            </a:r>
            <a:r>
              <a:rPr dirty="0" sz="900" spc="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Focused</a:t>
            </a:r>
            <a:r>
              <a:rPr dirty="0" sz="900" spc="1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on</a:t>
            </a:r>
            <a:r>
              <a:rPr dirty="0" sz="900" spc="1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the</a:t>
            </a:r>
            <a:r>
              <a:rPr dirty="0" sz="900">
                <a:latin typeface="Verdana"/>
                <a:cs typeface="Verdana"/>
              </a:rPr>
              <a:t> creation</a:t>
            </a:r>
            <a:r>
              <a:rPr dirty="0" sz="900" spc="-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of</a:t>
            </a:r>
            <a:r>
              <a:rPr dirty="0" sz="900" spc="-5">
                <a:latin typeface="Verdana"/>
                <a:cs typeface="Verdana"/>
              </a:rPr>
              <a:t> value</a:t>
            </a:r>
            <a:r>
              <a:rPr dirty="0" sz="900" spc="1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and</a:t>
            </a:r>
            <a:r>
              <a:rPr dirty="0" sz="900" spc="1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growth, and</a:t>
            </a:r>
            <a:r>
              <a:rPr dirty="0" sz="900" spc="1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known</a:t>
            </a:r>
            <a:r>
              <a:rPr dirty="0" sz="900" spc="30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as</a:t>
            </a:r>
            <a:r>
              <a:rPr dirty="0" sz="900" spc="-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an</a:t>
            </a:r>
            <a:r>
              <a:rPr dirty="0" sz="900" spc="1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employer</a:t>
            </a:r>
            <a:r>
              <a:rPr dirty="0" sz="900">
                <a:latin typeface="Verdana"/>
                <a:cs typeface="Verdana"/>
              </a:rPr>
              <a:t> of</a:t>
            </a:r>
            <a:r>
              <a:rPr dirty="0" sz="900" spc="-5">
                <a:latin typeface="Verdana"/>
                <a:cs typeface="Verdana"/>
              </a:rPr>
              <a:t> choice</a:t>
            </a:r>
            <a:r>
              <a:rPr dirty="0" sz="900" spc="3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for</a:t>
            </a:r>
            <a:r>
              <a:rPr dirty="0" sz="90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innovative</a:t>
            </a:r>
            <a:r>
              <a:rPr dirty="0" sz="900" spc="2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human</a:t>
            </a:r>
            <a:r>
              <a:rPr dirty="0" sz="900" spc="2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resources</a:t>
            </a:r>
            <a:r>
              <a:rPr dirty="0" sz="900" spc="3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programs,</a:t>
            </a:r>
            <a:r>
              <a:rPr dirty="0" sz="900" spc="1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we</a:t>
            </a:r>
            <a:r>
              <a:rPr dirty="0" sz="900">
                <a:latin typeface="Verdana"/>
                <a:cs typeface="Verdana"/>
              </a:rPr>
              <a:t> are </a:t>
            </a:r>
            <a:r>
              <a:rPr dirty="0" sz="900" spc="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dedicated</a:t>
            </a:r>
            <a:r>
              <a:rPr dirty="0" sz="900" spc="-1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to</a:t>
            </a:r>
            <a:r>
              <a:rPr dirty="0" sz="900" spc="-1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helping</a:t>
            </a:r>
            <a:r>
              <a:rPr dirty="0" sz="900" spc="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our</a:t>
            </a:r>
            <a:r>
              <a:rPr dirty="0" sz="900" spc="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clients</a:t>
            </a:r>
            <a:r>
              <a:rPr dirty="0" sz="900" spc="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and our</a:t>
            </a:r>
            <a:r>
              <a:rPr dirty="0" sz="900" spc="10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people</a:t>
            </a:r>
            <a:r>
              <a:rPr dirty="0" sz="900" spc="-1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excel. For</a:t>
            </a:r>
            <a:r>
              <a:rPr dirty="0" sz="900" spc="-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more</a:t>
            </a:r>
            <a:r>
              <a:rPr dirty="0" sz="900" spc="-5">
                <a:latin typeface="Verdana"/>
                <a:cs typeface="Verdana"/>
              </a:rPr>
              <a:t> information,</a:t>
            </a:r>
            <a:r>
              <a:rPr dirty="0" sz="900">
                <a:latin typeface="Verdana"/>
                <a:cs typeface="Verdana"/>
              </a:rPr>
              <a:t> please</a:t>
            </a:r>
            <a:r>
              <a:rPr dirty="0" sz="900" spc="-1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visit</a:t>
            </a:r>
            <a:r>
              <a:rPr dirty="0" sz="900" spc="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our</a:t>
            </a:r>
            <a:r>
              <a:rPr dirty="0" sz="900" spc="1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web </a:t>
            </a:r>
            <a:r>
              <a:rPr dirty="0" sz="900">
                <a:latin typeface="Verdana"/>
                <a:cs typeface="Verdana"/>
              </a:rPr>
              <a:t>site</a:t>
            </a:r>
            <a:r>
              <a:rPr dirty="0" sz="900" spc="-1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at</a:t>
            </a:r>
            <a:r>
              <a:rPr dirty="0" sz="900" spc="-1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  <a:hlinkClick r:id="rId4"/>
              </a:rPr>
              <a:t>www.deloitte.com.au.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marL="12700" marR="3776979">
              <a:lnSpc>
                <a:spcPct val="100000"/>
              </a:lnSpc>
            </a:pPr>
            <a:r>
              <a:rPr dirty="0" sz="900">
                <a:latin typeface="Verdana"/>
                <a:cs typeface="Verdana"/>
              </a:rPr>
              <a:t>Liability</a:t>
            </a:r>
            <a:r>
              <a:rPr dirty="0" sz="900" spc="-20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limited</a:t>
            </a:r>
            <a:r>
              <a:rPr dirty="0" sz="900" spc="-20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by</a:t>
            </a:r>
            <a:r>
              <a:rPr dirty="0" sz="900" spc="10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a</a:t>
            </a:r>
            <a:r>
              <a:rPr dirty="0" sz="900" spc="-1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scheme</a:t>
            </a:r>
            <a:r>
              <a:rPr dirty="0" sz="900" spc="3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approved</a:t>
            </a:r>
            <a:r>
              <a:rPr dirty="0" sz="900" spc="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under</a:t>
            </a:r>
            <a:r>
              <a:rPr dirty="0" sz="900" spc="2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Professional</a:t>
            </a:r>
            <a:r>
              <a:rPr dirty="0" sz="900" spc="2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Standards</a:t>
            </a:r>
            <a:r>
              <a:rPr dirty="0" sz="900" spc="1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Legislation. </a:t>
            </a:r>
            <a:r>
              <a:rPr dirty="0" sz="900" spc="-30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Member</a:t>
            </a:r>
            <a:r>
              <a:rPr dirty="0" sz="900" spc="-10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of</a:t>
            </a:r>
            <a:r>
              <a:rPr dirty="0" sz="900" spc="-10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Deloitte</a:t>
            </a:r>
            <a:r>
              <a:rPr dirty="0" sz="900" spc="-4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Touche</a:t>
            </a:r>
            <a:r>
              <a:rPr dirty="0" sz="900" spc="2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Tohmatsu</a:t>
            </a:r>
            <a:r>
              <a:rPr dirty="0" sz="900">
                <a:latin typeface="Verdana"/>
                <a:cs typeface="Verdana"/>
              </a:rPr>
              <a:t> Limited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900">
                <a:latin typeface="Verdana"/>
                <a:cs typeface="Verdana"/>
              </a:rPr>
              <a:t>©</a:t>
            </a:r>
            <a:r>
              <a:rPr dirty="0" sz="900" spc="-20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2019</a:t>
            </a:r>
            <a:r>
              <a:rPr dirty="0" sz="900" spc="-20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Deloitte</a:t>
            </a:r>
            <a:r>
              <a:rPr dirty="0" sz="900" spc="-6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Consulting</a:t>
            </a:r>
            <a:r>
              <a:rPr dirty="0" sz="900" spc="1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Pty</a:t>
            </a:r>
            <a:r>
              <a:rPr dirty="0" sz="900" spc="-40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Ltd.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Verdana"/>
              <a:cs typeface="Verdana"/>
            </a:endParaRPr>
          </a:p>
          <a:p>
            <a:pPr marL="5444490">
              <a:lnSpc>
                <a:spcPct val="100000"/>
              </a:lnSpc>
            </a:pPr>
            <a:r>
              <a:rPr dirty="0" sz="800">
                <a:latin typeface="Verdana"/>
                <a:cs typeface="Verdana"/>
              </a:rPr>
              <a:t>PUBLIC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76367" y="464047"/>
            <a:ext cx="1995805" cy="372745"/>
            <a:chOff x="476367" y="464047"/>
            <a:chExt cx="1995805" cy="372745"/>
          </a:xfrm>
        </p:grpSpPr>
        <p:pic>
          <p:nvPicPr>
            <p:cNvPr id="4" name="object 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66198" y="731108"/>
              <a:ext cx="105586" cy="10550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6364" y="464057"/>
              <a:ext cx="1867535" cy="372110"/>
            </a:xfrm>
            <a:custGeom>
              <a:avLst/>
              <a:gdLst/>
              <a:ahLst/>
              <a:cxnLst/>
              <a:rect l="l" t="t" r="r" b="b"/>
              <a:pathLst>
                <a:path w="1867535" h="372109">
                  <a:moveTo>
                    <a:pt x="302526" y="176644"/>
                  </a:moveTo>
                  <a:lnTo>
                    <a:pt x="299681" y="136474"/>
                  </a:lnTo>
                  <a:lnTo>
                    <a:pt x="281381" y="81203"/>
                  </a:lnTo>
                  <a:lnTo>
                    <a:pt x="256438" y="46901"/>
                  </a:lnTo>
                  <a:lnTo>
                    <a:pt x="202806" y="14490"/>
                  </a:lnTo>
                  <a:lnTo>
                    <a:pt x="202806" y="180009"/>
                  </a:lnTo>
                  <a:lnTo>
                    <a:pt x="201536" y="205257"/>
                  </a:lnTo>
                  <a:lnTo>
                    <a:pt x="191135" y="245110"/>
                  </a:lnTo>
                  <a:lnTo>
                    <a:pt x="155663" y="279095"/>
                  </a:lnTo>
                  <a:lnTo>
                    <a:pt x="118160" y="285483"/>
                  </a:lnTo>
                  <a:lnTo>
                    <a:pt x="96367" y="285483"/>
                  </a:lnTo>
                  <a:lnTo>
                    <a:pt x="96367" y="81203"/>
                  </a:lnTo>
                  <a:lnTo>
                    <a:pt x="124028" y="81203"/>
                  </a:lnTo>
                  <a:lnTo>
                    <a:pt x="172351" y="94996"/>
                  </a:lnTo>
                  <a:lnTo>
                    <a:pt x="197878" y="136156"/>
                  </a:lnTo>
                  <a:lnTo>
                    <a:pt x="202806" y="180009"/>
                  </a:lnTo>
                  <a:lnTo>
                    <a:pt x="202806" y="14490"/>
                  </a:lnTo>
                  <a:lnTo>
                    <a:pt x="199555" y="12992"/>
                  </a:lnTo>
                  <a:lnTo>
                    <a:pt x="163931" y="4521"/>
                  </a:lnTo>
                  <a:lnTo>
                    <a:pt x="123190" y="1689"/>
                  </a:lnTo>
                  <a:lnTo>
                    <a:pt x="0" y="1689"/>
                  </a:lnTo>
                  <a:lnTo>
                    <a:pt x="0" y="366687"/>
                  </a:lnTo>
                  <a:lnTo>
                    <a:pt x="115646" y="366687"/>
                  </a:lnTo>
                  <a:lnTo>
                    <a:pt x="157759" y="363562"/>
                  </a:lnTo>
                  <a:lnTo>
                    <a:pt x="194843" y="354241"/>
                  </a:lnTo>
                  <a:lnTo>
                    <a:pt x="253936" y="317296"/>
                  </a:lnTo>
                  <a:lnTo>
                    <a:pt x="277482" y="285483"/>
                  </a:lnTo>
                  <a:lnTo>
                    <a:pt x="299529" y="219811"/>
                  </a:lnTo>
                  <a:lnTo>
                    <a:pt x="302526" y="176644"/>
                  </a:lnTo>
                  <a:close/>
                </a:path>
                <a:path w="1867535" h="372109">
                  <a:moveTo>
                    <a:pt x="587463" y="214337"/>
                  </a:moveTo>
                  <a:lnTo>
                    <a:pt x="586193" y="196735"/>
                  </a:lnTo>
                  <a:lnTo>
                    <a:pt x="585419" y="185915"/>
                  </a:lnTo>
                  <a:lnTo>
                    <a:pt x="579297" y="160947"/>
                  </a:lnTo>
                  <a:lnTo>
                    <a:pt x="575627" y="153225"/>
                  </a:lnTo>
                  <a:lnTo>
                    <a:pt x="569087" y="139446"/>
                  </a:lnTo>
                  <a:lnTo>
                    <a:pt x="554799" y="121399"/>
                  </a:lnTo>
                  <a:lnTo>
                    <a:pt x="536727" y="107607"/>
                  </a:lnTo>
                  <a:lnTo>
                    <a:pt x="515200" y="97650"/>
                  </a:lnTo>
                  <a:lnTo>
                    <a:pt x="503656" y="94869"/>
                  </a:lnTo>
                  <a:lnTo>
                    <a:pt x="503656" y="196735"/>
                  </a:lnTo>
                  <a:lnTo>
                    <a:pt x="424891" y="196735"/>
                  </a:lnTo>
                  <a:lnTo>
                    <a:pt x="443433" y="159575"/>
                  </a:lnTo>
                  <a:lnTo>
                    <a:pt x="465137" y="153225"/>
                  </a:lnTo>
                  <a:lnTo>
                    <a:pt x="473443" y="153987"/>
                  </a:lnTo>
                  <a:lnTo>
                    <a:pt x="503021" y="187286"/>
                  </a:lnTo>
                  <a:lnTo>
                    <a:pt x="503656" y="196735"/>
                  </a:lnTo>
                  <a:lnTo>
                    <a:pt x="503656" y="94869"/>
                  </a:lnTo>
                  <a:lnTo>
                    <a:pt x="490207" y="91617"/>
                  </a:lnTo>
                  <a:lnTo>
                    <a:pt x="461772" y="89585"/>
                  </a:lnTo>
                  <a:lnTo>
                    <a:pt x="431736" y="91935"/>
                  </a:lnTo>
                  <a:lnTo>
                    <a:pt x="383286" y="110413"/>
                  </a:lnTo>
                  <a:lnTo>
                    <a:pt x="349643" y="146799"/>
                  </a:lnTo>
                  <a:lnTo>
                    <a:pt x="332371" y="200113"/>
                  </a:lnTo>
                  <a:lnTo>
                    <a:pt x="330187" y="232727"/>
                  </a:lnTo>
                  <a:lnTo>
                    <a:pt x="332536" y="264134"/>
                  </a:lnTo>
                  <a:lnTo>
                    <a:pt x="351053" y="315620"/>
                  </a:lnTo>
                  <a:lnTo>
                    <a:pt x="387184" y="351574"/>
                  </a:lnTo>
                  <a:lnTo>
                    <a:pt x="438721" y="369493"/>
                  </a:lnTo>
                  <a:lnTo>
                    <a:pt x="470141" y="371716"/>
                  </a:lnTo>
                  <a:lnTo>
                    <a:pt x="485863" y="371411"/>
                  </a:lnTo>
                  <a:lnTo>
                    <a:pt x="525462" y="367525"/>
                  </a:lnTo>
                  <a:lnTo>
                    <a:pt x="569874" y="351624"/>
                  </a:lnTo>
                  <a:lnTo>
                    <a:pt x="558965" y="304749"/>
                  </a:lnTo>
                  <a:lnTo>
                    <a:pt x="555650" y="290512"/>
                  </a:lnTo>
                  <a:lnTo>
                    <a:pt x="548106" y="293471"/>
                  </a:lnTo>
                  <a:lnTo>
                    <a:pt x="540651" y="296049"/>
                  </a:lnTo>
                  <a:lnTo>
                    <a:pt x="493179" y="304431"/>
                  </a:lnTo>
                  <a:lnTo>
                    <a:pt x="481025" y="304749"/>
                  </a:lnTo>
                  <a:lnTo>
                    <a:pt x="468591" y="303961"/>
                  </a:lnTo>
                  <a:lnTo>
                    <a:pt x="432523" y="284784"/>
                  </a:lnTo>
                  <a:lnTo>
                    <a:pt x="423214" y="256184"/>
                  </a:lnTo>
                  <a:lnTo>
                    <a:pt x="587463" y="256184"/>
                  </a:lnTo>
                  <a:lnTo>
                    <a:pt x="587463" y="214337"/>
                  </a:lnTo>
                  <a:close/>
                </a:path>
                <a:path w="1867535" h="372109">
                  <a:moveTo>
                    <a:pt x="714870" y="0"/>
                  </a:moveTo>
                  <a:lnTo>
                    <a:pt x="622681" y="0"/>
                  </a:lnTo>
                  <a:lnTo>
                    <a:pt x="622681" y="366687"/>
                  </a:lnTo>
                  <a:lnTo>
                    <a:pt x="714870" y="366687"/>
                  </a:lnTo>
                  <a:lnTo>
                    <a:pt x="714870" y="0"/>
                  </a:lnTo>
                  <a:close/>
                </a:path>
                <a:path w="1867535" h="372109">
                  <a:moveTo>
                    <a:pt x="1016571" y="230238"/>
                  </a:moveTo>
                  <a:lnTo>
                    <a:pt x="1015492" y="209524"/>
                  </a:lnTo>
                  <a:lnTo>
                    <a:pt x="1012367" y="190144"/>
                  </a:lnTo>
                  <a:lnTo>
                    <a:pt x="1007364" y="172173"/>
                  </a:lnTo>
                  <a:lnTo>
                    <a:pt x="1002360" y="159918"/>
                  </a:lnTo>
                  <a:lnTo>
                    <a:pt x="1000645" y="155702"/>
                  </a:lnTo>
                  <a:lnTo>
                    <a:pt x="967892" y="115925"/>
                  </a:lnTo>
                  <a:lnTo>
                    <a:pt x="922693" y="94284"/>
                  </a:lnTo>
                  <a:lnTo>
                    <a:pt x="922693" y="230238"/>
                  </a:lnTo>
                  <a:lnTo>
                    <a:pt x="922210" y="246722"/>
                  </a:lnTo>
                  <a:lnTo>
                    <a:pt x="909142" y="291642"/>
                  </a:lnTo>
                  <a:lnTo>
                    <a:pt x="884135" y="302234"/>
                  </a:lnTo>
                  <a:lnTo>
                    <a:pt x="874115" y="301002"/>
                  </a:lnTo>
                  <a:lnTo>
                    <a:pt x="846340" y="261099"/>
                  </a:lnTo>
                  <a:lnTo>
                    <a:pt x="843915" y="230238"/>
                  </a:lnTo>
                  <a:lnTo>
                    <a:pt x="844537" y="213753"/>
                  </a:lnTo>
                  <a:lnTo>
                    <a:pt x="858316" y="169799"/>
                  </a:lnTo>
                  <a:lnTo>
                    <a:pt x="883323" y="159918"/>
                  </a:lnTo>
                  <a:lnTo>
                    <a:pt x="893343" y="161010"/>
                  </a:lnTo>
                  <a:lnTo>
                    <a:pt x="920699" y="199466"/>
                  </a:lnTo>
                  <a:lnTo>
                    <a:pt x="922693" y="230238"/>
                  </a:lnTo>
                  <a:lnTo>
                    <a:pt x="922693" y="94284"/>
                  </a:lnTo>
                  <a:lnTo>
                    <a:pt x="921435" y="93878"/>
                  </a:lnTo>
                  <a:lnTo>
                    <a:pt x="903490" y="90678"/>
                  </a:lnTo>
                  <a:lnTo>
                    <a:pt x="884135" y="89585"/>
                  </a:lnTo>
                  <a:lnTo>
                    <a:pt x="854443" y="91935"/>
                  </a:lnTo>
                  <a:lnTo>
                    <a:pt x="805421" y="110413"/>
                  </a:lnTo>
                  <a:lnTo>
                    <a:pt x="770699" y="146634"/>
                  </a:lnTo>
                  <a:lnTo>
                    <a:pt x="753097" y="198704"/>
                  </a:lnTo>
                  <a:lnTo>
                    <a:pt x="750887" y="230238"/>
                  </a:lnTo>
                  <a:lnTo>
                    <a:pt x="753084" y="261099"/>
                  </a:lnTo>
                  <a:lnTo>
                    <a:pt x="770699" y="312635"/>
                  </a:lnTo>
                  <a:lnTo>
                    <a:pt x="805776" y="350164"/>
                  </a:lnTo>
                  <a:lnTo>
                    <a:pt x="854227" y="369341"/>
                  </a:lnTo>
                  <a:lnTo>
                    <a:pt x="883323" y="371716"/>
                  </a:lnTo>
                  <a:lnTo>
                    <a:pt x="913066" y="369341"/>
                  </a:lnTo>
                  <a:lnTo>
                    <a:pt x="962037" y="350520"/>
                  </a:lnTo>
                  <a:lnTo>
                    <a:pt x="996759" y="313474"/>
                  </a:lnTo>
                  <a:lnTo>
                    <a:pt x="1001890" y="302234"/>
                  </a:lnTo>
                  <a:lnTo>
                    <a:pt x="1007770" y="289356"/>
                  </a:lnTo>
                  <a:lnTo>
                    <a:pt x="1014374" y="261645"/>
                  </a:lnTo>
                  <a:lnTo>
                    <a:pt x="1016571" y="230238"/>
                  </a:lnTo>
                  <a:close/>
                </a:path>
                <a:path w="1867535" h="372109">
                  <a:moveTo>
                    <a:pt x="1144803" y="94602"/>
                  </a:moveTo>
                  <a:lnTo>
                    <a:pt x="1053452" y="94602"/>
                  </a:lnTo>
                  <a:lnTo>
                    <a:pt x="1053452" y="366687"/>
                  </a:lnTo>
                  <a:lnTo>
                    <a:pt x="1144803" y="366687"/>
                  </a:lnTo>
                  <a:lnTo>
                    <a:pt x="1144803" y="94602"/>
                  </a:lnTo>
                  <a:close/>
                </a:path>
                <a:path w="1867535" h="372109">
                  <a:moveTo>
                    <a:pt x="1144803" y="0"/>
                  </a:moveTo>
                  <a:lnTo>
                    <a:pt x="1053452" y="0"/>
                  </a:lnTo>
                  <a:lnTo>
                    <a:pt x="1053452" y="61112"/>
                  </a:lnTo>
                  <a:lnTo>
                    <a:pt x="1144803" y="61112"/>
                  </a:lnTo>
                  <a:lnTo>
                    <a:pt x="1144803" y="0"/>
                  </a:lnTo>
                  <a:close/>
                </a:path>
                <a:path w="1867535" h="372109">
                  <a:moveTo>
                    <a:pt x="1376095" y="287997"/>
                  </a:moveTo>
                  <a:lnTo>
                    <a:pt x="1363383" y="291896"/>
                  </a:lnTo>
                  <a:lnTo>
                    <a:pt x="1351686" y="294792"/>
                  </a:lnTo>
                  <a:lnTo>
                    <a:pt x="1341094" y="296583"/>
                  </a:lnTo>
                  <a:lnTo>
                    <a:pt x="1331683" y="297205"/>
                  </a:lnTo>
                  <a:lnTo>
                    <a:pt x="1320685" y="295617"/>
                  </a:lnTo>
                  <a:lnTo>
                    <a:pt x="1312824" y="290817"/>
                  </a:lnTo>
                  <a:lnTo>
                    <a:pt x="1308112" y="282727"/>
                  </a:lnTo>
                  <a:lnTo>
                    <a:pt x="1306537" y="271233"/>
                  </a:lnTo>
                  <a:lnTo>
                    <a:pt x="1306537" y="164922"/>
                  </a:lnTo>
                  <a:lnTo>
                    <a:pt x="1365199" y="164922"/>
                  </a:lnTo>
                  <a:lnTo>
                    <a:pt x="1365199" y="94615"/>
                  </a:lnTo>
                  <a:lnTo>
                    <a:pt x="1306537" y="94615"/>
                  </a:lnTo>
                  <a:lnTo>
                    <a:pt x="1306537" y="8382"/>
                  </a:lnTo>
                  <a:lnTo>
                    <a:pt x="1213510" y="25107"/>
                  </a:lnTo>
                  <a:lnTo>
                    <a:pt x="1213510" y="94615"/>
                  </a:lnTo>
                  <a:lnTo>
                    <a:pt x="1181671" y="94615"/>
                  </a:lnTo>
                  <a:lnTo>
                    <a:pt x="1181671" y="164922"/>
                  </a:lnTo>
                  <a:lnTo>
                    <a:pt x="1213510" y="164922"/>
                  </a:lnTo>
                  <a:lnTo>
                    <a:pt x="1213510" y="277114"/>
                  </a:lnTo>
                  <a:lnTo>
                    <a:pt x="1214780" y="299529"/>
                  </a:lnTo>
                  <a:lnTo>
                    <a:pt x="1234478" y="348259"/>
                  </a:lnTo>
                  <a:lnTo>
                    <a:pt x="1279131" y="370281"/>
                  </a:lnTo>
                  <a:lnTo>
                    <a:pt x="1300657" y="371716"/>
                  </a:lnTo>
                  <a:lnTo>
                    <a:pt x="1311656" y="371538"/>
                  </a:lnTo>
                  <a:lnTo>
                    <a:pt x="1357757" y="363448"/>
                  </a:lnTo>
                  <a:lnTo>
                    <a:pt x="1376095" y="356654"/>
                  </a:lnTo>
                  <a:lnTo>
                    <a:pt x="1376095" y="287997"/>
                  </a:lnTo>
                  <a:close/>
                </a:path>
                <a:path w="1867535" h="372109">
                  <a:moveTo>
                    <a:pt x="1588122" y="287997"/>
                  </a:moveTo>
                  <a:lnTo>
                    <a:pt x="1575879" y="291896"/>
                  </a:lnTo>
                  <a:lnTo>
                    <a:pt x="1564347" y="294792"/>
                  </a:lnTo>
                  <a:lnTo>
                    <a:pt x="1553591" y="296583"/>
                  </a:lnTo>
                  <a:lnTo>
                    <a:pt x="1543710" y="297205"/>
                  </a:lnTo>
                  <a:lnTo>
                    <a:pt x="1533194" y="295617"/>
                  </a:lnTo>
                  <a:lnTo>
                    <a:pt x="1525587" y="290817"/>
                  </a:lnTo>
                  <a:lnTo>
                    <a:pt x="1520964" y="282727"/>
                  </a:lnTo>
                  <a:lnTo>
                    <a:pt x="1519415" y="271233"/>
                  </a:lnTo>
                  <a:lnTo>
                    <a:pt x="1519415" y="164922"/>
                  </a:lnTo>
                  <a:lnTo>
                    <a:pt x="1578076" y="164922"/>
                  </a:lnTo>
                  <a:lnTo>
                    <a:pt x="1578076" y="94615"/>
                  </a:lnTo>
                  <a:lnTo>
                    <a:pt x="1519415" y="94615"/>
                  </a:lnTo>
                  <a:lnTo>
                    <a:pt x="1519415" y="8382"/>
                  </a:lnTo>
                  <a:lnTo>
                    <a:pt x="1426387" y="23444"/>
                  </a:lnTo>
                  <a:lnTo>
                    <a:pt x="1426387" y="94615"/>
                  </a:lnTo>
                  <a:lnTo>
                    <a:pt x="1394536" y="94615"/>
                  </a:lnTo>
                  <a:lnTo>
                    <a:pt x="1394536" y="164922"/>
                  </a:lnTo>
                  <a:lnTo>
                    <a:pt x="1426387" y="164922"/>
                  </a:lnTo>
                  <a:lnTo>
                    <a:pt x="1426387" y="277114"/>
                  </a:lnTo>
                  <a:lnTo>
                    <a:pt x="1427657" y="299529"/>
                  </a:lnTo>
                  <a:lnTo>
                    <a:pt x="1447317" y="348259"/>
                  </a:lnTo>
                  <a:lnTo>
                    <a:pt x="1491996" y="370281"/>
                  </a:lnTo>
                  <a:lnTo>
                    <a:pt x="1513535" y="371716"/>
                  </a:lnTo>
                  <a:lnTo>
                    <a:pt x="1524520" y="371538"/>
                  </a:lnTo>
                  <a:lnTo>
                    <a:pt x="1570520" y="363448"/>
                  </a:lnTo>
                  <a:lnTo>
                    <a:pt x="1588122" y="356654"/>
                  </a:lnTo>
                  <a:lnTo>
                    <a:pt x="1588122" y="287997"/>
                  </a:lnTo>
                  <a:close/>
                </a:path>
                <a:path w="1867535" h="372109">
                  <a:moveTo>
                    <a:pt x="1867204" y="214337"/>
                  </a:moveTo>
                  <a:lnTo>
                    <a:pt x="1865934" y="196735"/>
                  </a:lnTo>
                  <a:lnTo>
                    <a:pt x="1865160" y="185915"/>
                  </a:lnTo>
                  <a:lnTo>
                    <a:pt x="1859026" y="160947"/>
                  </a:lnTo>
                  <a:lnTo>
                    <a:pt x="1855355" y="153225"/>
                  </a:lnTo>
                  <a:lnTo>
                    <a:pt x="1848815" y="139446"/>
                  </a:lnTo>
                  <a:lnTo>
                    <a:pt x="1834502" y="121399"/>
                  </a:lnTo>
                  <a:lnTo>
                    <a:pt x="1816442" y="107607"/>
                  </a:lnTo>
                  <a:lnTo>
                    <a:pt x="1794916" y="97650"/>
                  </a:lnTo>
                  <a:lnTo>
                    <a:pt x="1783397" y="94881"/>
                  </a:lnTo>
                  <a:lnTo>
                    <a:pt x="1783397" y="196735"/>
                  </a:lnTo>
                  <a:lnTo>
                    <a:pt x="1704619" y="196735"/>
                  </a:lnTo>
                  <a:lnTo>
                    <a:pt x="1723161" y="159575"/>
                  </a:lnTo>
                  <a:lnTo>
                    <a:pt x="1744840" y="153225"/>
                  </a:lnTo>
                  <a:lnTo>
                    <a:pt x="1753171" y="153987"/>
                  </a:lnTo>
                  <a:lnTo>
                    <a:pt x="1782635" y="187286"/>
                  </a:lnTo>
                  <a:lnTo>
                    <a:pt x="1783397" y="196735"/>
                  </a:lnTo>
                  <a:lnTo>
                    <a:pt x="1783397" y="94881"/>
                  </a:lnTo>
                  <a:lnTo>
                    <a:pt x="1769922" y="91617"/>
                  </a:lnTo>
                  <a:lnTo>
                    <a:pt x="1741474" y="89585"/>
                  </a:lnTo>
                  <a:lnTo>
                    <a:pt x="1711439" y="91935"/>
                  </a:lnTo>
                  <a:lnTo>
                    <a:pt x="1662988" y="110413"/>
                  </a:lnTo>
                  <a:lnTo>
                    <a:pt x="1629003" y="146799"/>
                  </a:lnTo>
                  <a:lnTo>
                    <a:pt x="1611985" y="200113"/>
                  </a:lnTo>
                  <a:lnTo>
                    <a:pt x="1609928" y="232727"/>
                  </a:lnTo>
                  <a:lnTo>
                    <a:pt x="1612150" y="264134"/>
                  </a:lnTo>
                  <a:lnTo>
                    <a:pt x="1630413" y="315620"/>
                  </a:lnTo>
                  <a:lnTo>
                    <a:pt x="1666900" y="351574"/>
                  </a:lnTo>
                  <a:lnTo>
                    <a:pt x="1718437" y="369493"/>
                  </a:lnTo>
                  <a:lnTo>
                    <a:pt x="1749869" y="371716"/>
                  </a:lnTo>
                  <a:lnTo>
                    <a:pt x="1765109" y="371411"/>
                  </a:lnTo>
                  <a:lnTo>
                    <a:pt x="1805178" y="367525"/>
                  </a:lnTo>
                  <a:lnTo>
                    <a:pt x="1849602" y="351624"/>
                  </a:lnTo>
                  <a:lnTo>
                    <a:pt x="1838667" y="304749"/>
                  </a:lnTo>
                  <a:lnTo>
                    <a:pt x="1835353" y="290512"/>
                  </a:lnTo>
                  <a:lnTo>
                    <a:pt x="1794814" y="301917"/>
                  </a:lnTo>
                  <a:lnTo>
                    <a:pt x="1760766" y="304749"/>
                  </a:lnTo>
                  <a:lnTo>
                    <a:pt x="1748205" y="303961"/>
                  </a:lnTo>
                  <a:lnTo>
                    <a:pt x="1712125" y="284784"/>
                  </a:lnTo>
                  <a:lnTo>
                    <a:pt x="1702917" y="256184"/>
                  </a:lnTo>
                  <a:lnTo>
                    <a:pt x="1867204" y="256184"/>
                  </a:lnTo>
                  <a:lnTo>
                    <a:pt x="1867204" y="2143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Solanki, Jo (AU - Sydney)</dc:creator>
  <dc:title>Inside Sherpa – Digital Internship</dc:title>
  <dcterms:created xsi:type="dcterms:W3CDTF">2021-07-19T21:57:31Z</dcterms:created>
  <dcterms:modified xsi:type="dcterms:W3CDTF">2021-07-19T21:57:31Z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2019-04-09T00:00:00Z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2021-07-19T00:00:00Z</vt:filetime>
  </property>
</Properties>
</file>