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6719" y="6475476"/>
            <a:ext cx="11340465" cy="0"/>
          </a:xfrm>
          <a:custGeom>
            <a:avLst/>
            <a:gdLst/>
            <a:ahLst/>
            <a:cxnLst/>
            <a:rect l="l" t="t" r="r" b="b"/>
            <a:pathLst>
              <a:path w="11340465" h="0">
                <a:moveTo>
                  <a:pt x="0" y="0"/>
                </a:moveTo>
                <a:lnTo>
                  <a:pt x="11339957" y="0"/>
                </a:lnTo>
              </a:path>
            </a:pathLst>
          </a:custGeom>
          <a:ln w="12192">
            <a:solidFill>
              <a:srgbClr val="52555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8490" y="6542613"/>
            <a:ext cx="1106789" cy="2394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019" y="298780"/>
            <a:ext cx="11363960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5BB2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9986" y="1034923"/>
            <a:ext cx="11292027" cy="3068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410" y="6585915"/>
            <a:ext cx="15119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ADADAD"/>
                </a:solidFill>
                <a:latin typeface="Lucida Sans Unicode"/>
                <a:cs typeface="Lucida Sans Unicode"/>
              </a:rPr>
              <a:t>1</a:t>
            </a:r>
            <a:r>
              <a:rPr dirty="0" sz="800" spc="-45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140">
                <a:solidFill>
                  <a:srgbClr val="ADADAD"/>
                </a:solidFill>
                <a:latin typeface="Lucida Sans Unicode"/>
                <a:cs typeface="Lucida Sans Unicode"/>
              </a:rPr>
              <a:t>|</a:t>
            </a:r>
            <a:r>
              <a:rPr dirty="0" sz="800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90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ADADAD"/>
                </a:solidFill>
                <a:latin typeface="Lucida Sans Unicode"/>
                <a:cs typeface="Lucida Sans Unicode"/>
              </a:rPr>
              <a:t>D</a:t>
            </a:r>
            <a:r>
              <a:rPr dirty="0" sz="800">
                <a:solidFill>
                  <a:srgbClr val="ADADAD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15">
                <a:solidFill>
                  <a:srgbClr val="ADADAD"/>
                </a:solidFill>
                <a:latin typeface="Lucida Sans Unicode"/>
                <a:cs typeface="Lucida Sans Unicode"/>
              </a:rPr>
              <a:t>l</a:t>
            </a:r>
            <a:r>
              <a:rPr dirty="0" sz="800" spc="-30">
                <a:solidFill>
                  <a:srgbClr val="ADADAD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25">
                <a:solidFill>
                  <a:srgbClr val="ADADAD"/>
                </a:solidFill>
                <a:latin typeface="Lucida Sans Unicode"/>
                <a:cs typeface="Lucida Sans Unicode"/>
              </a:rPr>
              <a:t>it</a:t>
            </a:r>
            <a:r>
              <a:rPr dirty="0" sz="800" spc="-20">
                <a:solidFill>
                  <a:srgbClr val="ADADAD"/>
                </a:solidFill>
                <a:latin typeface="Lucida Sans Unicode"/>
                <a:cs typeface="Lucida Sans Unicode"/>
              </a:rPr>
              <a:t>t</a:t>
            </a:r>
            <a:r>
              <a:rPr dirty="0" sz="800" spc="5">
                <a:solidFill>
                  <a:srgbClr val="ADADAD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45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5">
                <a:solidFill>
                  <a:srgbClr val="ADADAD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-20">
                <a:solidFill>
                  <a:srgbClr val="ADADAD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ns</a:t>
            </a:r>
            <a:r>
              <a:rPr dirty="0" sz="800" spc="-20">
                <a:solidFill>
                  <a:srgbClr val="ADADAD"/>
                </a:solidFill>
                <a:latin typeface="Lucida Sans Unicode"/>
                <a:cs typeface="Lucida Sans Unicode"/>
              </a:rPr>
              <a:t>u</a:t>
            </a:r>
            <a:r>
              <a:rPr dirty="0" sz="800" spc="-25">
                <a:solidFill>
                  <a:srgbClr val="ADADAD"/>
                </a:solidFill>
                <a:latin typeface="Lucida Sans Unicode"/>
                <a:cs typeface="Lucida Sans Unicode"/>
              </a:rPr>
              <a:t>lt</a:t>
            </a:r>
            <a:r>
              <a:rPr dirty="0" sz="800" spc="-30">
                <a:solidFill>
                  <a:srgbClr val="ADADAD"/>
                </a:solidFill>
                <a:latin typeface="Lucida Sans Unicode"/>
                <a:cs typeface="Lucida Sans Unicode"/>
              </a:rPr>
              <a:t>ing</a:t>
            </a:r>
            <a:r>
              <a:rPr dirty="0" sz="800" spc="-60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140">
                <a:solidFill>
                  <a:srgbClr val="ADADAD"/>
                </a:solidFill>
                <a:latin typeface="Lucida Sans Unicode"/>
                <a:cs typeface="Lucida Sans Unicode"/>
              </a:rPr>
              <a:t>|</a:t>
            </a:r>
            <a:r>
              <a:rPr dirty="0" sz="800" spc="-50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5">
                <a:solidFill>
                  <a:srgbClr val="ADADAD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-15">
                <a:solidFill>
                  <a:srgbClr val="ADADAD"/>
                </a:solidFill>
                <a:latin typeface="Lucida Sans Unicode"/>
                <a:cs typeface="Lucida Sans Unicode"/>
              </a:rPr>
              <a:t>l</a:t>
            </a:r>
            <a:r>
              <a:rPr dirty="0" sz="800" spc="-30">
                <a:solidFill>
                  <a:srgbClr val="ADADAD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ud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7481" y="941069"/>
            <a:ext cx="11340465" cy="26034"/>
          </a:xfrm>
          <a:custGeom>
            <a:avLst/>
            <a:gdLst/>
            <a:ahLst/>
            <a:cxnLst/>
            <a:rect l="l" t="t" r="r" b="b"/>
            <a:pathLst>
              <a:path w="11340465" h="26034">
                <a:moveTo>
                  <a:pt x="0" y="25907"/>
                </a:moveTo>
                <a:lnTo>
                  <a:pt x="11339957" y="0"/>
                </a:lnTo>
              </a:path>
            </a:pathLst>
          </a:custGeom>
          <a:ln w="28956">
            <a:solidFill>
              <a:srgbClr val="85BB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46319" y="6486245"/>
            <a:ext cx="149923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2560">
              <a:lnSpc>
                <a:spcPct val="120000"/>
              </a:lnSpc>
              <a:spcBef>
                <a:spcPts val="100"/>
              </a:spcBef>
            </a:pPr>
            <a:r>
              <a:rPr dirty="0" sz="800" spc="30" b="1">
                <a:solidFill>
                  <a:srgbClr val="ADADAD"/>
                </a:solidFill>
                <a:latin typeface="Trebuchet MS"/>
                <a:cs typeface="Trebuchet MS"/>
              </a:rPr>
              <a:t>D</a:t>
            </a:r>
            <a:r>
              <a:rPr dirty="0" sz="800" spc="30" b="1">
                <a:solidFill>
                  <a:srgbClr val="ADADAD"/>
                </a:solidFill>
                <a:latin typeface="Trebuchet MS"/>
                <a:cs typeface="Trebuchet MS"/>
              </a:rPr>
              <a:t>e</a:t>
            </a:r>
            <a:r>
              <a:rPr dirty="0" sz="800" b="1">
                <a:solidFill>
                  <a:srgbClr val="ADADAD"/>
                </a:solidFill>
                <a:latin typeface="Trebuchet MS"/>
                <a:cs typeface="Trebuchet MS"/>
              </a:rPr>
              <a:t>l</a:t>
            </a:r>
            <a:r>
              <a:rPr dirty="0" sz="800" spc="-5" b="1">
                <a:solidFill>
                  <a:srgbClr val="ADADAD"/>
                </a:solidFill>
                <a:latin typeface="Trebuchet MS"/>
                <a:cs typeface="Trebuchet MS"/>
              </a:rPr>
              <a:t>o</a:t>
            </a:r>
            <a:r>
              <a:rPr dirty="0" sz="800" spc="-55" b="1">
                <a:solidFill>
                  <a:srgbClr val="ADADAD"/>
                </a:solidFill>
                <a:latin typeface="Trebuchet MS"/>
                <a:cs typeface="Trebuchet MS"/>
              </a:rPr>
              <a:t>i</a:t>
            </a:r>
            <a:r>
              <a:rPr dirty="0" sz="800" spc="-45" b="1">
                <a:solidFill>
                  <a:srgbClr val="ADADAD"/>
                </a:solidFill>
                <a:latin typeface="Trebuchet MS"/>
                <a:cs typeface="Trebuchet MS"/>
              </a:rPr>
              <a:t>tt</a:t>
            </a:r>
            <a:r>
              <a:rPr dirty="0" sz="800" spc="-10" b="1">
                <a:solidFill>
                  <a:srgbClr val="ADADAD"/>
                </a:solidFill>
                <a:latin typeface="Trebuchet MS"/>
                <a:cs typeface="Trebuchet MS"/>
              </a:rPr>
              <a:t>e</a:t>
            </a:r>
            <a:r>
              <a:rPr dirty="0" sz="800" spc="-95" b="1">
                <a:solidFill>
                  <a:srgbClr val="ADADAD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ADADAD"/>
                </a:solidFill>
                <a:latin typeface="Trebuchet MS"/>
                <a:cs typeface="Trebuchet MS"/>
              </a:rPr>
              <a:t>&amp;</a:t>
            </a:r>
            <a:r>
              <a:rPr dirty="0" sz="800" spc="-50" b="1">
                <a:solidFill>
                  <a:srgbClr val="ADADAD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ADADAD"/>
                </a:solidFill>
                <a:latin typeface="Trebuchet MS"/>
                <a:cs typeface="Trebuchet MS"/>
              </a:rPr>
              <a:t>I</a:t>
            </a:r>
            <a:r>
              <a:rPr dirty="0" sz="800" spc="25" b="1">
                <a:solidFill>
                  <a:srgbClr val="ADADAD"/>
                </a:solidFill>
                <a:latin typeface="Trebuchet MS"/>
                <a:cs typeface="Trebuchet MS"/>
              </a:rPr>
              <a:t>n</a:t>
            </a:r>
            <a:r>
              <a:rPr dirty="0" sz="800" spc="5" b="1">
                <a:solidFill>
                  <a:srgbClr val="ADADAD"/>
                </a:solidFill>
                <a:latin typeface="Trebuchet MS"/>
                <a:cs typeface="Trebuchet MS"/>
              </a:rPr>
              <a:t>si</a:t>
            </a:r>
            <a:r>
              <a:rPr dirty="0" sz="800" spc="-5" b="1">
                <a:solidFill>
                  <a:srgbClr val="ADADAD"/>
                </a:solidFill>
                <a:latin typeface="Trebuchet MS"/>
                <a:cs typeface="Trebuchet MS"/>
              </a:rPr>
              <a:t>d</a:t>
            </a:r>
            <a:r>
              <a:rPr dirty="0" sz="800" spc="-10" b="1">
                <a:solidFill>
                  <a:srgbClr val="ADADAD"/>
                </a:solidFill>
                <a:latin typeface="Trebuchet MS"/>
                <a:cs typeface="Trebuchet MS"/>
              </a:rPr>
              <a:t>e</a:t>
            </a:r>
            <a:r>
              <a:rPr dirty="0" sz="800" spc="-95" b="1">
                <a:solidFill>
                  <a:srgbClr val="ADADAD"/>
                </a:solidFill>
                <a:latin typeface="Trebuchet MS"/>
                <a:cs typeface="Trebuchet MS"/>
              </a:rPr>
              <a:t> </a:t>
            </a:r>
            <a:r>
              <a:rPr dirty="0" sz="800" spc="30" b="1">
                <a:solidFill>
                  <a:srgbClr val="ADADAD"/>
                </a:solidFill>
                <a:latin typeface="Trebuchet MS"/>
                <a:cs typeface="Trebuchet MS"/>
              </a:rPr>
              <a:t>S</a:t>
            </a:r>
            <a:r>
              <a:rPr dirty="0" sz="800" spc="5" b="1">
                <a:solidFill>
                  <a:srgbClr val="ADADAD"/>
                </a:solidFill>
                <a:latin typeface="Trebuchet MS"/>
                <a:cs typeface="Trebuchet MS"/>
              </a:rPr>
              <a:t>h</a:t>
            </a:r>
            <a:r>
              <a:rPr dirty="0" sz="800" spc="-5" b="1">
                <a:solidFill>
                  <a:srgbClr val="ADADAD"/>
                </a:solidFill>
                <a:latin typeface="Trebuchet MS"/>
                <a:cs typeface="Trebuchet MS"/>
              </a:rPr>
              <a:t>e</a:t>
            </a:r>
            <a:r>
              <a:rPr dirty="0" sz="800" spc="-20" b="1">
                <a:solidFill>
                  <a:srgbClr val="ADADAD"/>
                </a:solidFill>
                <a:latin typeface="Trebuchet MS"/>
                <a:cs typeface="Trebuchet MS"/>
              </a:rPr>
              <a:t>r</a:t>
            </a:r>
            <a:r>
              <a:rPr dirty="0" sz="800" spc="10" b="1">
                <a:solidFill>
                  <a:srgbClr val="ADADAD"/>
                </a:solidFill>
                <a:latin typeface="Trebuchet MS"/>
                <a:cs typeface="Trebuchet MS"/>
              </a:rPr>
              <a:t>p</a:t>
            </a:r>
            <a:r>
              <a:rPr dirty="0" sz="800" spc="10" b="1">
                <a:solidFill>
                  <a:srgbClr val="ADADAD"/>
                </a:solidFill>
                <a:latin typeface="Trebuchet MS"/>
                <a:cs typeface="Trebuchet MS"/>
              </a:rPr>
              <a:t>a  </a:t>
            </a:r>
            <a:r>
              <a:rPr dirty="0" sz="800" spc="-15">
                <a:solidFill>
                  <a:srgbClr val="ADADAD"/>
                </a:solidFill>
                <a:latin typeface="Lucida Sans Unicode"/>
                <a:cs typeface="Lucida Sans Unicode"/>
              </a:rPr>
              <a:t>TS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&amp;</a:t>
            </a:r>
            <a:r>
              <a:rPr dirty="0" sz="800" spc="-45">
                <a:solidFill>
                  <a:srgbClr val="ADADAD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55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5">
                <a:solidFill>
                  <a:srgbClr val="ADADAD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-15">
                <a:solidFill>
                  <a:srgbClr val="ADADAD"/>
                </a:solidFill>
                <a:latin typeface="Lucida Sans Unicode"/>
                <a:cs typeface="Lucida Sans Unicode"/>
              </a:rPr>
              <a:t>l</a:t>
            </a:r>
            <a:r>
              <a:rPr dirty="0" sz="800" spc="-30">
                <a:solidFill>
                  <a:srgbClr val="ADADAD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ud</a:t>
            </a:r>
            <a:r>
              <a:rPr dirty="0" sz="800" spc="-55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>
                <a:solidFill>
                  <a:srgbClr val="ADADAD"/>
                </a:solidFill>
                <a:latin typeface="Lucida Sans Unicode"/>
                <a:cs typeface="Lucida Sans Unicode"/>
              </a:rPr>
              <a:t>–</a:t>
            </a:r>
            <a:r>
              <a:rPr dirty="0" sz="800" spc="-45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25">
                <a:solidFill>
                  <a:srgbClr val="ADADAD"/>
                </a:solidFill>
                <a:latin typeface="Lucida Sans Unicode"/>
                <a:cs typeface="Lucida Sans Unicode"/>
              </a:rPr>
              <a:t>Di</a:t>
            </a:r>
            <a:r>
              <a:rPr dirty="0" sz="800" spc="-60">
                <a:solidFill>
                  <a:srgbClr val="ADADAD"/>
                </a:solidFill>
                <a:latin typeface="Lucida Sans Unicode"/>
                <a:cs typeface="Lucida Sans Unicode"/>
              </a:rPr>
              <a:t>g</a:t>
            </a:r>
            <a:r>
              <a:rPr dirty="0" sz="800" spc="-25">
                <a:solidFill>
                  <a:srgbClr val="ADADAD"/>
                </a:solidFill>
                <a:latin typeface="Lucida Sans Unicode"/>
                <a:cs typeface="Lucida Sans Unicode"/>
              </a:rPr>
              <a:t>it</a:t>
            </a:r>
            <a:r>
              <a:rPr dirty="0" sz="800">
                <a:solidFill>
                  <a:srgbClr val="ADADAD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30">
                <a:solidFill>
                  <a:srgbClr val="ADADAD"/>
                </a:solidFill>
                <a:latin typeface="Lucida Sans Unicode"/>
                <a:cs typeface="Lucida Sans Unicode"/>
              </a:rPr>
              <a:t>l</a:t>
            </a:r>
            <a:r>
              <a:rPr dirty="0" sz="800" spc="-50">
                <a:solidFill>
                  <a:srgbClr val="ADADAD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I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nt</a:t>
            </a:r>
            <a:r>
              <a:rPr dirty="0" sz="800" spc="5">
                <a:solidFill>
                  <a:srgbClr val="ADADAD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5">
                <a:solidFill>
                  <a:srgbClr val="ADADAD"/>
                </a:solidFill>
                <a:latin typeface="Lucida Sans Unicode"/>
                <a:cs typeface="Lucida Sans Unicode"/>
              </a:rPr>
              <a:t>r</a:t>
            </a:r>
            <a:r>
              <a:rPr dirty="0" sz="800" spc="-10">
                <a:solidFill>
                  <a:srgbClr val="ADADAD"/>
                </a:solidFill>
                <a:latin typeface="Lucida Sans Unicode"/>
                <a:cs typeface="Lucida Sans Unicode"/>
              </a:rPr>
              <a:t>ns</a:t>
            </a:r>
            <a:r>
              <a:rPr dirty="0" sz="800" spc="-20">
                <a:solidFill>
                  <a:srgbClr val="ADADAD"/>
                </a:solidFill>
                <a:latin typeface="Lucida Sans Unicode"/>
                <a:cs typeface="Lucida Sans Unicode"/>
              </a:rPr>
              <a:t>h</a:t>
            </a:r>
            <a:r>
              <a:rPr dirty="0" sz="800" spc="-20">
                <a:solidFill>
                  <a:srgbClr val="ADADAD"/>
                </a:solidFill>
                <a:latin typeface="Lucida Sans Unicode"/>
                <a:cs typeface="Lucida Sans Unicode"/>
              </a:rPr>
              <a:t>ip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019" y="638047"/>
            <a:ext cx="1076007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solidFill>
                  <a:srgbClr val="565656"/>
                </a:solidFill>
                <a:latin typeface="Lucida Sans Unicode"/>
                <a:cs typeface="Lucida Sans Unicode"/>
              </a:rPr>
              <a:t>Cloud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>
                <a:solidFill>
                  <a:srgbClr val="565656"/>
                </a:solidFill>
                <a:latin typeface="Lucida Sans Unicode"/>
                <a:cs typeface="Lucida Sans Unicode"/>
              </a:rPr>
              <a:t>Computing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0">
                <a:solidFill>
                  <a:srgbClr val="565656"/>
                </a:solidFill>
                <a:latin typeface="Lucida Sans Unicode"/>
                <a:cs typeface="Lucida Sans Unicode"/>
              </a:rPr>
              <a:t>is</a:t>
            </a:r>
            <a:r>
              <a:rPr dirty="0" sz="1400" spc="-8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Lucida Sans Unicode"/>
                <a:cs typeface="Lucida Sans Unicode"/>
              </a:rPr>
              <a:t>an</a:t>
            </a:r>
            <a:r>
              <a:rPr dirty="0" sz="1400" spc="-6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alternative</a:t>
            </a:r>
            <a:r>
              <a:rPr dirty="0" sz="1400" spc="-11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model</a:t>
            </a:r>
            <a:r>
              <a:rPr dirty="0" sz="1400" spc="-9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for</a:t>
            </a:r>
            <a:r>
              <a:rPr dirty="0" sz="1400" spc="-6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565656"/>
                </a:solidFill>
                <a:latin typeface="Lucida Sans Unicode"/>
                <a:cs typeface="Lucida Sans Unicode"/>
              </a:rPr>
              <a:t>running</a:t>
            </a:r>
            <a:r>
              <a:rPr dirty="0" sz="1400" spc="-10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5">
                <a:solidFill>
                  <a:srgbClr val="565656"/>
                </a:solidFill>
                <a:latin typeface="Lucida Sans Unicode"/>
                <a:cs typeface="Lucida Sans Unicode"/>
              </a:rPr>
              <a:t>IT</a:t>
            </a:r>
            <a:r>
              <a:rPr dirty="0" sz="1400" spc="-8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workloads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5">
                <a:solidFill>
                  <a:srgbClr val="565656"/>
                </a:solidFill>
                <a:latin typeface="Lucida Sans Unicode"/>
                <a:cs typeface="Lucida Sans Unicode"/>
              </a:rPr>
              <a:t>by</a:t>
            </a:r>
            <a:r>
              <a:rPr dirty="0" sz="1400" spc="-7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5">
                <a:solidFill>
                  <a:srgbClr val="565656"/>
                </a:solidFill>
                <a:latin typeface="Lucida Sans Unicode"/>
                <a:cs typeface="Lucida Sans Unicode"/>
              </a:rPr>
              <a:t>leveraging</a:t>
            </a:r>
            <a:r>
              <a:rPr dirty="0" sz="1400" spc="-8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15">
                <a:solidFill>
                  <a:srgbClr val="565656"/>
                </a:solidFill>
                <a:latin typeface="Lucida Sans Unicode"/>
                <a:cs typeface="Lucida Sans Unicode"/>
              </a:rPr>
              <a:t>the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40">
                <a:solidFill>
                  <a:srgbClr val="565656"/>
                </a:solidFill>
                <a:latin typeface="Lucida Sans Unicode"/>
                <a:cs typeface="Lucida Sans Unicode"/>
              </a:rPr>
              <a:t>hosting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20">
                <a:solidFill>
                  <a:srgbClr val="565656"/>
                </a:solidFill>
                <a:latin typeface="Lucida Sans Unicode"/>
                <a:cs typeface="Lucida Sans Unicode"/>
              </a:rPr>
              <a:t>infrastructure</a:t>
            </a:r>
            <a:r>
              <a:rPr dirty="0" sz="1400" spc="-9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565656"/>
                </a:solidFill>
                <a:latin typeface="Lucida Sans Unicode"/>
                <a:cs typeface="Lucida Sans Unicode"/>
              </a:rPr>
              <a:t>of</a:t>
            </a:r>
            <a:r>
              <a:rPr dirty="0" sz="1400" spc="-75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Lucida Sans Unicode"/>
                <a:cs typeface="Lucida Sans Unicode"/>
              </a:rPr>
              <a:t>an</a:t>
            </a:r>
            <a:r>
              <a:rPr dirty="0" sz="1400" spc="-7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30">
                <a:solidFill>
                  <a:srgbClr val="565656"/>
                </a:solidFill>
                <a:latin typeface="Lucida Sans Unicode"/>
                <a:cs typeface="Lucida Sans Unicode"/>
              </a:rPr>
              <a:t>external</a:t>
            </a:r>
            <a:r>
              <a:rPr dirty="0" sz="1400" spc="-80">
                <a:solidFill>
                  <a:srgbClr val="565656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5">
                <a:solidFill>
                  <a:srgbClr val="565656"/>
                </a:solidFill>
                <a:latin typeface="Lucida Sans Unicode"/>
                <a:cs typeface="Lucida Sans Unicode"/>
              </a:rPr>
              <a:t>provider</a:t>
            </a:r>
            <a:endParaRPr sz="1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019" y="298780"/>
            <a:ext cx="548957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>
                <a:solidFill>
                  <a:srgbClr val="000000"/>
                </a:solidFill>
              </a:rPr>
              <a:t>A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Glan</a:t>
            </a:r>
            <a:r>
              <a:rPr dirty="0" spc="-35">
                <a:solidFill>
                  <a:srgbClr val="000000"/>
                </a:solidFill>
              </a:rPr>
              <a:t>c</a:t>
            </a:r>
            <a:r>
              <a:rPr dirty="0" spc="10">
                <a:solidFill>
                  <a:srgbClr val="000000"/>
                </a:solidFill>
              </a:rPr>
              <a:t>e</a:t>
            </a:r>
            <a:r>
              <a:rPr dirty="0" spc="-14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a</a:t>
            </a:r>
            <a:r>
              <a:rPr dirty="0" spc="-15">
                <a:solidFill>
                  <a:srgbClr val="000000"/>
                </a:solidFill>
              </a:rPr>
              <a:t>t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135">
                <a:solidFill>
                  <a:srgbClr val="000000"/>
                </a:solidFill>
              </a:rPr>
              <a:t>C</a:t>
            </a:r>
            <a:r>
              <a:rPr dirty="0" spc="-35">
                <a:solidFill>
                  <a:srgbClr val="000000"/>
                </a:solidFill>
              </a:rPr>
              <a:t>loud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65"/>
              <a:t>Wh</a:t>
            </a:r>
            <a:r>
              <a:rPr dirty="0" spc="-25"/>
              <a:t>a</a:t>
            </a:r>
            <a:r>
              <a:rPr dirty="0" spc="-15"/>
              <a:t>t</a:t>
            </a:r>
            <a:r>
              <a:rPr dirty="0" spc="-145"/>
              <a:t> </a:t>
            </a:r>
            <a:r>
              <a:rPr dirty="0" spc="-70"/>
              <a:t>is</a:t>
            </a:r>
            <a:r>
              <a:rPr dirty="0" spc="-130"/>
              <a:t> </a:t>
            </a:r>
            <a:r>
              <a:rPr dirty="0" spc="-130"/>
              <a:t>C</a:t>
            </a:r>
            <a:r>
              <a:rPr dirty="0" spc="-35"/>
              <a:t>loud</a:t>
            </a:r>
            <a:r>
              <a:rPr dirty="0" spc="-125"/>
              <a:t> </a:t>
            </a:r>
            <a:r>
              <a:rPr dirty="0" spc="-130"/>
              <a:t>C</a:t>
            </a:r>
            <a:r>
              <a:rPr dirty="0" spc="-20"/>
              <a:t>om</a:t>
            </a:r>
            <a:r>
              <a:rPr dirty="0" spc="-30"/>
              <a:t>p</a:t>
            </a:r>
            <a:r>
              <a:rPr dirty="0" spc="-45"/>
              <a:t>uting?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9986" y="1034923"/>
            <a:ext cx="5074285" cy="306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55" b="1">
                <a:solidFill>
                  <a:srgbClr val="85BB24"/>
                </a:solidFill>
                <a:latin typeface="Trebuchet MS"/>
                <a:cs typeface="Trebuchet MS"/>
              </a:rPr>
              <a:t>De</a:t>
            </a:r>
            <a:r>
              <a:rPr dirty="0" sz="1600" spc="-25" b="1">
                <a:solidFill>
                  <a:srgbClr val="85BB24"/>
                </a:solidFill>
                <a:latin typeface="Trebuchet MS"/>
                <a:cs typeface="Trebuchet MS"/>
              </a:rPr>
              <a:t>fi</a:t>
            </a:r>
            <a:r>
              <a:rPr dirty="0" sz="1600" spc="-6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600" spc="-8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2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600" spc="70" b="1">
                <a:solidFill>
                  <a:srgbClr val="85BB24"/>
                </a:solidFill>
                <a:latin typeface="Trebuchet MS"/>
                <a:cs typeface="Trebuchet MS"/>
              </a:rPr>
              <a:t>g</a:t>
            </a:r>
            <a:r>
              <a:rPr dirty="0" sz="1600" spc="-12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600" spc="-25" b="1">
                <a:solidFill>
                  <a:srgbClr val="85BB24"/>
                </a:solidFill>
                <a:latin typeface="Trebuchet MS"/>
                <a:cs typeface="Trebuchet MS"/>
              </a:rPr>
              <a:t>Cl</a:t>
            </a:r>
            <a:r>
              <a:rPr dirty="0" sz="1600" spc="45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600" spc="20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1600" spc="45" b="1">
                <a:solidFill>
                  <a:srgbClr val="85BB24"/>
                </a:solidFill>
                <a:latin typeface="Trebuchet MS"/>
                <a:cs typeface="Trebuchet MS"/>
              </a:rPr>
              <a:t>d</a:t>
            </a:r>
            <a:r>
              <a:rPr dirty="0" sz="1600" spc="-13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85BB24"/>
                </a:solidFill>
                <a:latin typeface="Trebuchet MS"/>
                <a:cs typeface="Trebuchet MS"/>
              </a:rPr>
              <a:t>Co</a:t>
            </a:r>
            <a:r>
              <a:rPr dirty="0" sz="1600" spc="65" b="1">
                <a:solidFill>
                  <a:srgbClr val="85BB24"/>
                </a:solidFill>
                <a:latin typeface="Trebuchet MS"/>
                <a:cs typeface="Trebuchet MS"/>
              </a:rPr>
              <a:t>m</a:t>
            </a:r>
            <a:r>
              <a:rPr dirty="0" sz="1600" spc="25" b="1">
                <a:solidFill>
                  <a:srgbClr val="85BB24"/>
                </a:solidFill>
                <a:latin typeface="Trebuchet MS"/>
                <a:cs typeface="Trebuchet MS"/>
              </a:rPr>
              <a:t>p</a:t>
            </a:r>
            <a:r>
              <a:rPr dirty="0" sz="1600" spc="10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1600" spc="-90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600" spc="-85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25" b="1">
                <a:solidFill>
                  <a:srgbClr val="85BB24"/>
                </a:solidFill>
                <a:latin typeface="Trebuchet MS"/>
                <a:cs typeface="Trebuchet MS"/>
              </a:rPr>
              <a:t>n</a:t>
            </a:r>
            <a:r>
              <a:rPr dirty="0" sz="1600" spc="70" b="1">
                <a:solidFill>
                  <a:srgbClr val="85BB24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algn="just" marL="12700" marR="5715">
              <a:lnSpc>
                <a:spcPct val="100000"/>
              </a:lnSpc>
              <a:spcBef>
                <a:spcPts val="825"/>
              </a:spcBef>
            </a:pPr>
            <a:r>
              <a:rPr dirty="0" sz="1100" spc="-30">
                <a:latin typeface="Lucida Sans Unicode"/>
                <a:cs typeface="Lucida Sans Unicode"/>
              </a:rPr>
              <a:t>Cloud </a:t>
            </a:r>
            <a:r>
              <a:rPr dirty="0" sz="1100" spc="-20">
                <a:latin typeface="Lucida Sans Unicode"/>
                <a:cs typeface="Lucida Sans Unicode"/>
              </a:rPr>
              <a:t>can </a:t>
            </a:r>
            <a:r>
              <a:rPr dirty="0" sz="1100" spc="-15">
                <a:latin typeface="Lucida Sans Unicode"/>
                <a:cs typeface="Lucida Sans Unicode"/>
              </a:rPr>
              <a:t>be </a:t>
            </a:r>
            <a:r>
              <a:rPr dirty="0" sz="1100" spc="-20">
                <a:latin typeface="Lucida Sans Unicode"/>
                <a:cs typeface="Lucida Sans Unicode"/>
              </a:rPr>
              <a:t>defined </a:t>
            </a:r>
            <a:r>
              <a:rPr dirty="0" sz="1100" spc="-25">
                <a:latin typeface="Lucida Sans Unicode"/>
                <a:cs typeface="Lucida Sans Unicode"/>
              </a:rPr>
              <a:t>as </a:t>
            </a:r>
            <a:r>
              <a:rPr dirty="0" sz="1100" spc="-45">
                <a:latin typeface="Lucida Sans Unicode"/>
                <a:cs typeface="Lucida Sans Unicode"/>
              </a:rPr>
              <a:t>on-demand </a:t>
            </a:r>
            <a:r>
              <a:rPr dirty="0" sz="1100" spc="-25">
                <a:latin typeface="Lucida Sans Unicode"/>
                <a:cs typeface="Lucida Sans Unicode"/>
              </a:rPr>
              <a:t>delivery of </a:t>
            </a:r>
            <a:r>
              <a:rPr dirty="0" sz="1100" spc="-50">
                <a:latin typeface="Lucida Sans Unicode"/>
                <a:cs typeface="Lucida Sans Unicode"/>
              </a:rPr>
              <a:t>IT </a:t>
            </a:r>
            <a:r>
              <a:rPr dirty="0" sz="1100" spc="-20">
                <a:latin typeface="Lucida Sans Unicode"/>
                <a:cs typeface="Lucida Sans Unicode"/>
              </a:rPr>
              <a:t>resources </a:t>
            </a:r>
            <a:r>
              <a:rPr dirty="0" sz="1100" spc="-10">
                <a:latin typeface="Lucida Sans Unicode"/>
                <a:cs typeface="Lucida Sans Unicode"/>
              </a:rPr>
              <a:t>and </a:t>
            </a:r>
            <a:r>
              <a:rPr dirty="0" sz="1100" spc="-30">
                <a:latin typeface="Lucida Sans Unicode"/>
                <a:cs typeface="Lucida Sans Unicode"/>
              </a:rPr>
              <a:t>applications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via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the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Internet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with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85">
                <a:latin typeface="Lucida Sans Unicode"/>
                <a:cs typeface="Lucida Sans Unicode"/>
              </a:rPr>
              <a:t>pay-as-you-go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pricing.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The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transition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to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cloud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will:</a:t>
            </a:r>
            <a:endParaRPr sz="11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-10">
                <a:latin typeface="Lucida Sans Unicode"/>
                <a:cs typeface="Lucida Sans Unicode"/>
              </a:rPr>
              <a:t>Enable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the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ability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to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scale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up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down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allowing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an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elastic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infrastructure;</a:t>
            </a:r>
            <a:endParaRPr sz="11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-15">
                <a:latin typeface="Lucida Sans Unicode"/>
                <a:cs typeface="Lucida Sans Unicode"/>
              </a:rPr>
              <a:t>Reduce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or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eliminate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the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purchase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maintenance</a:t>
            </a:r>
            <a:r>
              <a:rPr dirty="0" sz="1100" spc="-4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of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hardware;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shifting</a:t>
            </a:r>
            <a:endParaRPr sz="1100">
              <a:latin typeface="Lucida Sans Unicode"/>
              <a:cs typeface="Lucida Sans Unicode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100" spc="-30">
                <a:latin typeface="Lucida Sans Unicode"/>
                <a:cs typeface="Lucida Sans Unicode"/>
              </a:rPr>
              <a:t>foc</a:t>
            </a:r>
            <a:r>
              <a:rPr dirty="0" sz="1100" spc="-20">
                <a:latin typeface="Lucida Sans Unicode"/>
                <a:cs typeface="Lucida Sans Unicode"/>
              </a:rPr>
              <a:t>u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</a:t>
            </a:r>
            <a:r>
              <a:rPr dirty="0" sz="1100" spc="-20">
                <a:latin typeface="Lucida Sans Unicode"/>
                <a:cs typeface="Lucida Sans Unicode"/>
              </a:rPr>
              <a:t>o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</a:t>
            </a:r>
            <a:r>
              <a:rPr dirty="0" sz="1100" spc="-25">
                <a:latin typeface="Lucida Sans Unicode"/>
                <a:cs typeface="Lucida Sans Unicode"/>
              </a:rPr>
              <a:t>o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9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</a:t>
            </a:r>
            <a:r>
              <a:rPr dirty="0" sz="1100" spc="-25">
                <a:latin typeface="Lucida Sans Unicode"/>
                <a:cs typeface="Lucida Sans Unicode"/>
              </a:rPr>
              <a:t>o</a:t>
            </a:r>
            <a:r>
              <a:rPr dirty="0" sz="1100">
                <a:latin typeface="Lucida Sans Unicode"/>
                <a:cs typeface="Lucida Sans Unicode"/>
              </a:rPr>
              <a:t>m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35">
                <a:latin typeface="Lucida Sans Unicode"/>
                <a:cs typeface="Lucida Sans Unicode"/>
              </a:rPr>
              <a:t>t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20">
                <a:latin typeface="Lucida Sans Unicode"/>
                <a:cs typeface="Lucida Sans Unicode"/>
              </a:rPr>
              <a:t>n</a:t>
            </a:r>
            <a:r>
              <a:rPr dirty="0" sz="1100" spc="-30">
                <a:latin typeface="Lucida Sans Unicode"/>
                <a:cs typeface="Lucida Sans Unicode"/>
              </a:rPr>
              <a:t>ci</a:t>
            </a:r>
            <a:r>
              <a:rPr dirty="0" sz="1100" spc="-40">
                <a:latin typeface="Lucida Sans Unicode"/>
                <a:cs typeface="Lucida Sans Unicode"/>
              </a:rPr>
              <a:t>e</a:t>
            </a:r>
            <a:r>
              <a:rPr dirty="0" sz="1100" spc="-30">
                <a:latin typeface="Lucida Sans Unicode"/>
                <a:cs typeface="Lucida Sans Unicode"/>
              </a:rPr>
              <a:t>s</a:t>
            </a:r>
            <a:r>
              <a:rPr dirty="0" sz="1100" spc="-55">
                <a:latin typeface="Lucida Sans Unicode"/>
                <a:cs typeface="Lucida Sans Unicode"/>
              </a:rPr>
              <a:t>;</a:t>
            </a:r>
            <a:endParaRPr sz="1100">
              <a:latin typeface="Lucida Sans Unicode"/>
              <a:cs typeface="Lucida Sans Unicode"/>
            </a:endParaRPr>
          </a:p>
          <a:p>
            <a:pPr marL="299085" marR="5715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35">
                <a:latin typeface="Lucida Sans Unicode"/>
                <a:cs typeface="Lucida Sans Unicode"/>
              </a:rPr>
              <a:t>Be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centrally</a:t>
            </a:r>
            <a:r>
              <a:rPr dirty="0" sz="1100" spc="24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managed</a:t>
            </a:r>
            <a:r>
              <a:rPr dirty="0" sz="1100" spc="2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as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the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service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is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operated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hosted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by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the </a:t>
            </a:r>
            <a:r>
              <a:rPr dirty="0" sz="1100" spc="-33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40">
                <a:latin typeface="Lucida Sans Unicode"/>
                <a:cs typeface="Lucida Sans Unicode"/>
              </a:rPr>
              <a:t>v</a:t>
            </a:r>
            <a:r>
              <a:rPr dirty="0" sz="1100" spc="-25">
                <a:latin typeface="Lucida Sans Unicode"/>
                <a:cs typeface="Lucida Sans Unicode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d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-9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i</a:t>
            </a:r>
            <a:r>
              <a:rPr dirty="0" sz="1100" spc="-65">
                <a:latin typeface="Lucida Sans Unicode"/>
                <a:cs typeface="Lucida Sans Unicode"/>
              </a:rPr>
              <a:t>.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55">
                <a:latin typeface="Lucida Sans Unicode"/>
                <a:cs typeface="Lucida Sans Unicode"/>
              </a:rPr>
              <a:t>.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A</a:t>
            </a:r>
            <a:r>
              <a:rPr dirty="0" sz="1100">
                <a:latin typeface="Lucida Sans Unicode"/>
                <a:cs typeface="Lucida Sans Unicode"/>
              </a:rPr>
              <a:t>W</a:t>
            </a:r>
            <a:r>
              <a:rPr dirty="0" sz="1100" spc="10">
                <a:latin typeface="Lucida Sans Unicode"/>
                <a:cs typeface="Lucida Sans Unicode"/>
              </a:rPr>
              <a:t>S</a:t>
            </a:r>
            <a:r>
              <a:rPr dirty="0" sz="1100" spc="-80">
                <a:latin typeface="Lucida Sans Unicode"/>
                <a:cs typeface="Lucida Sans Unicode"/>
              </a:rPr>
              <a:t>,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00">
                <a:latin typeface="Lucida Sans Unicode"/>
                <a:cs typeface="Lucida Sans Unicode"/>
              </a:rPr>
              <a:t>A</a:t>
            </a:r>
            <a:r>
              <a:rPr dirty="0" sz="1100" spc="-85">
                <a:latin typeface="Lucida Sans Unicode"/>
                <a:cs typeface="Lucida Sans Unicode"/>
              </a:rPr>
              <a:t>z</a:t>
            </a:r>
            <a:r>
              <a:rPr dirty="0" sz="1100" spc="-20">
                <a:latin typeface="Lucida Sans Unicode"/>
                <a:cs typeface="Lucida Sans Unicode"/>
              </a:rPr>
              <a:t>u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10">
                <a:latin typeface="Lucida Sans Unicode"/>
                <a:cs typeface="Lucida Sans Unicode"/>
              </a:rPr>
              <a:t>e</a:t>
            </a:r>
            <a:r>
              <a:rPr dirty="0" sz="1100" spc="-55">
                <a:latin typeface="Lucida Sans Unicode"/>
                <a:cs typeface="Lucida Sans Unicode"/>
              </a:rPr>
              <a:t>;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a</a:t>
            </a:r>
            <a:r>
              <a:rPr dirty="0" sz="1100" spc="-10">
                <a:latin typeface="Lucida Sans Unicode"/>
                <a:cs typeface="Lucida Sans Unicode"/>
              </a:rPr>
              <a:t>n</a:t>
            </a:r>
            <a:r>
              <a:rPr dirty="0" sz="1100" spc="-20">
                <a:latin typeface="Lucida Sans Unicode"/>
                <a:cs typeface="Lucida Sans Unicode"/>
              </a:rPr>
              <a:t>d</a:t>
            </a:r>
            <a:endParaRPr sz="1100">
              <a:latin typeface="Lucida Sans Unicode"/>
              <a:cs typeface="Lucida Sans Unicode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100" spc="50">
                <a:latin typeface="Lucida Sans Unicode"/>
                <a:cs typeface="Lucida Sans Unicode"/>
              </a:rPr>
              <a:t>P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40">
                <a:latin typeface="Lucida Sans Unicode"/>
                <a:cs typeface="Lucida Sans Unicode"/>
              </a:rPr>
              <a:t>v</a:t>
            </a:r>
            <a:r>
              <a:rPr dirty="0" sz="1100" spc="-25">
                <a:latin typeface="Lucida Sans Unicode"/>
                <a:cs typeface="Lucida Sans Unicode"/>
              </a:rPr>
              <a:t>i</a:t>
            </a:r>
            <a:r>
              <a:rPr dirty="0" sz="1100" spc="-25">
                <a:latin typeface="Lucida Sans Unicode"/>
                <a:cs typeface="Lucida Sans Unicode"/>
              </a:rPr>
              <a:t>d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th</a:t>
            </a:r>
            <a:r>
              <a:rPr dirty="0" sz="1100" spc="-10">
                <a:latin typeface="Lucida Sans Unicode"/>
                <a:cs typeface="Lucida Sans Unicode"/>
              </a:rPr>
              <a:t>e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</a:t>
            </a:r>
            <a:r>
              <a:rPr dirty="0" sz="1100" spc="-15">
                <a:latin typeface="Lucida Sans Unicode"/>
                <a:cs typeface="Lucida Sans Unicode"/>
              </a:rPr>
              <a:t>b</a:t>
            </a:r>
            <a:r>
              <a:rPr dirty="0" sz="1100" spc="-40">
                <a:latin typeface="Lucida Sans Unicode"/>
                <a:cs typeface="Lucida Sans Unicode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l</a:t>
            </a:r>
            <a:r>
              <a:rPr dirty="0" sz="1100" spc="-30">
                <a:latin typeface="Lucida Sans Unicode"/>
                <a:cs typeface="Lucida Sans Unicode"/>
              </a:rPr>
              <a:t>i</a:t>
            </a:r>
            <a:r>
              <a:rPr dirty="0" sz="1100" spc="-45">
                <a:latin typeface="Lucida Sans Unicode"/>
                <a:cs typeface="Lucida Sans Unicode"/>
              </a:rPr>
              <a:t>t</a:t>
            </a:r>
            <a:r>
              <a:rPr dirty="0" sz="1100" spc="-20">
                <a:latin typeface="Lucida Sans Unicode"/>
                <a:cs typeface="Lucida Sans Unicode"/>
              </a:rPr>
              <a:t>y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for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b</a:t>
            </a:r>
            <a:r>
              <a:rPr dirty="0" sz="1100" spc="-20">
                <a:latin typeface="Lucida Sans Unicode"/>
                <a:cs typeface="Lucida Sans Unicode"/>
              </a:rPr>
              <a:t>u</a:t>
            </a:r>
            <a:r>
              <a:rPr dirty="0" sz="1100" spc="-30">
                <a:latin typeface="Lucida Sans Unicode"/>
                <a:cs typeface="Lucida Sans Unicode"/>
              </a:rPr>
              <a:t>si</a:t>
            </a:r>
            <a:r>
              <a:rPr dirty="0" sz="1100" spc="-45">
                <a:latin typeface="Lucida Sans Unicode"/>
                <a:cs typeface="Lucida Sans Unicode"/>
              </a:rPr>
              <a:t>n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40">
                <a:latin typeface="Lucida Sans Unicode"/>
                <a:cs typeface="Lucida Sans Unicode"/>
              </a:rPr>
              <a:t>s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</a:t>
            </a:r>
            <a:r>
              <a:rPr dirty="0" sz="1100" spc="-20">
                <a:latin typeface="Lucida Sans Unicode"/>
                <a:cs typeface="Lucida Sans Unicode"/>
              </a:rPr>
              <a:t>o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n</a:t>
            </a:r>
            <a:r>
              <a:rPr dirty="0" sz="1100" spc="-30">
                <a:latin typeface="Lucida Sans Unicode"/>
                <a:cs typeface="Lucida Sans Unicode"/>
              </a:rPr>
              <a:t>ly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 spc="-15">
                <a:latin typeface="Lucida Sans Unicode"/>
                <a:cs typeface="Lucida Sans Unicode"/>
              </a:rPr>
              <a:t>a</a:t>
            </a:r>
            <a:r>
              <a:rPr dirty="0" sz="1100" spc="-10">
                <a:latin typeface="Lucida Sans Unicode"/>
                <a:cs typeface="Lucida Sans Unicode"/>
              </a:rPr>
              <a:t>y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for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w</a:t>
            </a:r>
            <a:r>
              <a:rPr dirty="0" sz="1100" spc="-20">
                <a:latin typeface="Lucida Sans Unicode"/>
                <a:cs typeface="Lucida Sans Unicode"/>
              </a:rPr>
              <a:t>h</a:t>
            </a:r>
            <a:r>
              <a:rPr dirty="0" sz="1100" spc="-15">
                <a:latin typeface="Lucida Sans Unicode"/>
                <a:cs typeface="Lucida Sans Unicode"/>
              </a:rPr>
              <a:t>a</a:t>
            </a:r>
            <a:r>
              <a:rPr dirty="0" sz="1100" spc="-10">
                <a:latin typeface="Lucida Sans Unicode"/>
                <a:cs typeface="Lucida Sans Unicode"/>
              </a:rPr>
              <a:t>t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s</a:t>
            </a:r>
            <a:r>
              <a:rPr dirty="0" sz="1100" spc="-15">
                <a:latin typeface="Lucida Sans Unicode"/>
                <a:cs typeface="Lucida Sans Unicode"/>
              </a:rPr>
              <a:t>e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-40">
                <a:latin typeface="Lucida Sans Unicode"/>
                <a:cs typeface="Lucida Sans Unicode"/>
              </a:rPr>
              <a:t>v</a:t>
            </a:r>
            <a:r>
              <a:rPr dirty="0" sz="1100" spc="-25">
                <a:latin typeface="Lucida Sans Unicode"/>
                <a:cs typeface="Lucida Sans Unicode"/>
              </a:rPr>
              <a:t>i</a:t>
            </a:r>
            <a:r>
              <a:rPr dirty="0" sz="1100" spc="-20">
                <a:latin typeface="Lucida Sans Unicode"/>
                <a:cs typeface="Lucida Sans Unicode"/>
              </a:rPr>
              <a:t>c</a:t>
            </a:r>
            <a:r>
              <a:rPr dirty="0" sz="1100" spc="-15">
                <a:latin typeface="Lucida Sans Unicode"/>
                <a:cs typeface="Lucida Sans Unicode"/>
              </a:rPr>
              <a:t>e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a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u</a:t>
            </a:r>
            <a:r>
              <a:rPr dirty="0" sz="1100" spc="-20">
                <a:latin typeface="Lucida Sans Unicode"/>
                <a:cs typeface="Lucida Sans Unicode"/>
              </a:rPr>
              <a:t>s</a:t>
            </a:r>
            <a:r>
              <a:rPr dirty="0" sz="1100" spc="-15">
                <a:latin typeface="Lucida Sans Unicode"/>
                <a:cs typeface="Lucida Sans Unicode"/>
              </a:rPr>
              <a:t>e</a:t>
            </a:r>
            <a:r>
              <a:rPr dirty="0" sz="1100" spc="-25">
                <a:latin typeface="Lucida Sans Unicode"/>
                <a:cs typeface="Lucida Sans Unicode"/>
              </a:rPr>
              <a:t>d</a:t>
            </a:r>
            <a:r>
              <a:rPr dirty="0" sz="1100" spc="-55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algn="just" marL="24765">
              <a:lnSpc>
                <a:spcPct val="100000"/>
              </a:lnSpc>
              <a:spcBef>
                <a:spcPts val="940"/>
              </a:spcBef>
            </a:pPr>
            <a:r>
              <a:rPr dirty="0" sz="160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600" spc="-90" b="1">
                <a:solidFill>
                  <a:srgbClr val="85BB24"/>
                </a:solidFill>
                <a:latin typeface="Trebuchet MS"/>
                <a:cs typeface="Trebuchet MS"/>
              </a:rPr>
              <a:t>l</a:t>
            </a:r>
            <a:r>
              <a:rPr dirty="0" sz="1600" spc="25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600" spc="-1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1600" spc="45" b="1">
                <a:solidFill>
                  <a:srgbClr val="85BB24"/>
                </a:solidFill>
                <a:latin typeface="Trebuchet MS"/>
                <a:cs typeface="Trebuchet MS"/>
              </a:rPr>
              <a:t>d</a:t>
            </a:r>
            <a:r>
              <a:rPr dirty="0" sz="1600" spc="-180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600" spc="10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600" b="1">
                <a:solidFill>
                  <a:srgbClr val="85BB24"/>
                </a:solidFill>
                <a:latin typeface="Trebuchet MS"/>
                <a:cs typeface="Trebuchet MS"/>
              </a:rPr>
              <a:t>p</a:t>
            </a:r>
            <a:r>
              <a:rPr dirty="0" sz="1600" spc="-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600" b="1">
                <a:solidFill>
                  <a:srgbClr val="85BB24"/>
                </a:solidFill>
                <a:latin typeface="Trebuchet MS"/>
                <a:cs typeface="Trebuchet MS"/>
              </a:rPr>
              <a:t>b</a:t>
            </a:r>
            <a:r>
              <a:rPr dirty="0" sz="1600" spc="-11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-90" b="1">
                <a:solidFill>
                  <a:srgbClr val="85BB24"/>
                </a:solidFill>
                <a:latin typeface="Trebuchet MS"/>
                <a:cs typeface="Trebuchet MS"/>
              </a:rPr>
              <a:t>l</a:t>
            </a:r>
            <a:r>
              <a:rPr dirty="0" sz="1600" spc="-11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-114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600" spc="-11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-6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600" spc="7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45"/>
              </a:spcBef>
            </a:pPr>
            <a:r>
              <a:rPr dirty="0" sz="1100" spc="-30">
                <a:latin typeface="Lucida Sans Unicode"/>
                <a:cs typeface="Lucida Sans Unicode"/>
              </a:rPr>
              <a:t>Cloud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has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a</a:t>
            </a:r>
            <a:r>
              <a:rPr dirty="0" sz="1100" spc="1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variety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of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different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use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cases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-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capabilities</a:t>
            </a:r>
            <a:r>
              <a:rPr dirty="0" sz="1100" spc="-25">
                <a:latin typeface="Lucida Sans Unicode"/>
                <a:cs typeface="Lucida Sans Unicode"/>
              </a:rPr>
              <a:t> in</a:t>
            </a:r>
            <a:r>
              <a:rPr dirty="0" sz="1100" spc="29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Higher 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Education.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65">
                <a:latin typeface="Lucida Sans Unicode"/>
                <a:cs typeface="Lucida Sans Unicode"/>
              </a:rPr>
              <a:t>A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few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examples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of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what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Universities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could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do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with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Cloud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are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listed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below: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86" y="4179570"/>
            <a:ext cx="5074920" cy="210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100" spc="-45">
                <a:latin typeface="Lucida Sans Unicode"/>
                <a:cs typeface="Lucida Sans Unicode"/>
              </a:rPr>
              <a:t>Self-provisioning</a:t>
            </a:r>
            <a:r>
              <a:rPr dirty="0" sz="1100" spc="-4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Cloud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compute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for</a:t>
            </a:r>
            <a:r>
              <a:rPr dirty="0" sz="1100" spc="-15">
                <a:latin typeface="Lucida Sans Unicode"/>
                <a:cs typeface="Lucida Sans Unicode"/>
              </a:rPr>
              <a:t> researchers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to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enable</a:t>
            </a:r>
            <a:r>
              <a:rPr dirty="0" sz="1100" spc="-10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on-demand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compute;</a:t>
            </a:r>
            <a:endParaRPr sz="1100">
              <a:latin typeface="Lucida Sans Unicode"/>
              <a:cs typeface="Lucida Sans Unicode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Developing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204">
                <a:latin typeface="Lucida Sans Unicode"/>
                <a:cs typeface="Lucida Sans Unicode"/>
              </a:rPr>
              <a:t> </a:t>
            </a:r>
            <a:r>
              <a:rPr dirty="0" sz="1100" spc="-40">
                <a:latin typeface="Lucida Sans Unicode"/>
                <a:cs typeface="Lucida Sans Unicode"/>
              </a:rPr>
              <a:t>scaling</a:t>
            </a:r>
            <a:r>
              <a:rPr dirty="0" sz="1100" spc="215">
                <a:latin typeface="Lucida Sans Unicode"/>
                <a:cs typeface="Lucida Sans Unicode"/>
              </a:rPr>
              <a:t> </a:t>
            </a:r>
            <a:r>
              <a:rPr dirty="0" sz="1100" spc="5">
                <a:latin typeface="Lucida Sans Unicode"/>
                <a:cs typeface="Lucida Sans Unicode"/>
              </a:rPr>
              <a:t>a</a:t>
            </a:r>
            <a:r>
              <a:rPr dirty="0" sz="1100" spc="20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MOOC</a:t>
            </a:r>
            <a:r>
              <a:rPr dirty="0" sz="1100" spc="22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(massive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online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open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course)</a:t>
            </a:r>
            <a:r>
              <a:rPr dirty="0" sz="1100" spc="21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through</a:t>
            </a:r>
            <a:endParaRPr sz="1100">
              <a:latin typeface="Lucida Sans Unicode"/>
              <a:cs typeface="Lucida Sans Unicode"/>
            </a:endParaRPr>
          </a:p>
          <a:p>
            <a:pPr marL="184785">
              <a:lnSpc>
                <a:spcPct val="100000"/>
              </a:lnSpc>
            </a:pPr>
            <a:r>
              <a:rPr dirty="0" sz="1100" spc="-75">
                <a:latin typeface="Lucida Sans Unicode"/>
                <a:cs typeface="Lucida Sans Unicode"/>
              </a:rPr>
              <a:t>C</a:t>
            </a:r>
            <a:r>
              <a:rPr dirty="0" sz="1100" spc="-40">
                <a:latin typeface="Lucida Sans Unicode"/>
                <a:cs typeface="Lucida Sans Unicode"/>
              </a:rPr>
              <a:t>l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15">
                <a:latin typeface="Lucida Sans Unicode"/>
                <a:cs typeface="Lucida Sans Unicode"/>
              </a:rPr>
              <a:t>u</a:t>
            </a:r>
            <a:r>
              <a:rPr dirty="0" sz="1100" spc="-15">
                <a:latin typeface="Lucida Sans Unicode"/>
                <a:cs typeface="Lucida Sans Unicode"/>
              </a:rPr>
              <a:t>d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i</a:t>
            </a:r>
            <a:r>
              <a:rPr dirty="0" sz="1100" spc="-15">
                <a:latin typeface="Lucida Sans Unicode"/>
                <a:cs typeface="Lucida Sans Unicode"/>
              </a:rPr>
              <a:t>n</a:t>
            </a:r>
            <a:r>
              <a:rPr dirty="0" sz="1100" spc="-20">
                <a:latin typeface="Lucida Sans Unicode"/>
                <a:cs typeface="Lucida Sans Unicode"/>
              </a:rPr>
              <a:t>fras</a:t>
            </a:r>
            <a:r>
              <a:rPr dirty="0" sz="1100" spc="-25">
                <a:latin typeface="Lucida Sans Unicode"/>
                <a:cs typeface="Lucida Sans Unicode"/>
              </a:rPr>
              <a:t>t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-15">
                <a:latin typeface="Lucida Sans Unicode"/>
                <a:cs typeface="Lucida Sans Unicode"/>
              </a:rPr>
              <a:t>u</a:t>
            </a:r>
            <a:r>
              <a:rPr dirty="0" sz="1100" spc="-40">
                <a:latin typeface="Lucida Sans Unicode"/>
                <a:cs typeface="Lucida Sans Unicode"/>
              </a:rPr>
              <a:t>c</a:t>
            </a:r>
            <a:r>
              <a:rPr dirty="0" sz="1100" spc="-35">
                <a:latin typeface="Lucida Sans Unicode"/>
                <a:cs typeface="Lucida Sans Unicode"/>
              </a:rPr>
              <a:t>t</a:t>
            </a:r>
            <a:r>
              <a:rPr dirty="0" sz="1100" spc="-15">
                <a:latin typeface="Lucida Sans Unicode"/>
                <a:cs typeface="Lucida Sans Unicode"/>
              </a:rPr>
              <a:t>u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10">
                <a:latin typeface="Lucida Sans Unicode"/>
                <a:cs typeface="Lucida Sans Unicode"/>
              </a:rPr>
              <a:t>e</a:t>
            </a:r>
            <a:r>
              <a:rPr dirty="0" sz="1100" spc="-55">
                <a:latin typeface="Lucida Sans Unicode"/>
                <a:cs typeface="Lucida Sans Unicode"/>
              </a:rPr>
              <a:t>;</a:t>
            </a:r>
            <a:endParaRPr sz="1100">
              <a:latin typeface="Lucida Sans Unicode"/>
              <a:cs typeface="Lucida Sans Unicode"/>
            </a:endParaRPr>
          </a:p>
          <a:p>
            <a:pPr marL="184785" marR="5715" indent="-1727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100" spc="-20">
                <a:latin typeface="Lucida Sans Unicode"/>
                <a:cs typeface="Lucida Sans Unicode"/>
              </a:rPr>
              <a:t>Streaming lecture </a:t>
            </a:r>
            <a:r>
              <a:rPr dirty="0" sz="1100" spc="-30">
                <a:latin typeface="Lucida Sans Unicode"/>
                <a:cs typeface="Lucida Sans Unicode"/>
              </a:rPr>
              <a:t>recordings </a:t>
            </a:r>
            <a:r>
              <a:rPr dirty="0" sz="1100" spc="-25">
                <a:latin typeface="Lucida Sans Unicode"/>
                <a:cs typeface="Lucida Sans Unicode"/>
              </a:rPr>
              <a:t>through </a:t>
            </a:r>
            <a:r>
              <a:rPr dirty="0" sz="1100" spc="-30">
                <a:latin typeface="Lucida Sans Unicode"/>
                <a:cs typeface="Lucida Sans Unicode"/>
              </a:rPr>
              <a:t>Cloud </a:t>
            </a:r>
            <a:r>
              <a:rPr dirty="0" sz="1100" spc="-25">
                <a:latin typeface="Lucida Sans Unicode"/>
                <a:cs typeface="Lucida Sans Unicode"/>
              </a:rPr>
              <a:t>services to </a:t>
            </a:r>
            <a:r>
              <a:rPr dirty="0" sz="1100" spc="-15">
                <a:latin typeface="Lucida Sans Unicode"/>
                <a:cs typeface="Lucida Sans Unicode"/>
              </a:rPr>
              <a:t>reduce </a:t>
            </a:r>
            <a:r>
              <a:rPr dirty="0" sz="1100" spc="-25">
                <a:latin typeface="Lucida Sans Unicode"/>
                <a:cs typeface="Lucida Sans Unicode"/>
              </a:rPr>
              <a:t>latency </a:t>
            </a:r>
            <a:r>
              <a:rPr dirty="0" sz="1100" spc="-10">
                <a:latin typeface="Lucida Sans Unicode"/>
                <a:cs typeface="Lucida Sans Unicode"/>
              </a:rPr>
              <a:t>and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70">
                <a:latin typeface="Lucida Sans Unicode"/>
                <a:cs typeface="Lucida Sans Unicode"/>
              </a:rPr>
              <a:t>k</a:t>
            </a:r>
            <a:r>
              <a:rPr dirty="0" sz="1100" spc="5">
                <a:latin typeface="Lucida Sans Unicode"/>
                <a:cs typeface="Lucida Sans Unicode"/>
              </a:rPr>
              <a:t>ee</a:t>
            </a:r>
            <a:r>
              <a:rPr dirty="0" sz="1100" spc="-20">
                <a:latin typeface="Lucida Sans Unicode"/>
                <a:cs typeface="Lucida Sans Unicode"/>
              </a:rPr>
              <a:t>p</a:t>
            </a:r>
            <a:r>
              <a:rPr dirty="0" sz="1100" spc="-9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u</a:t>
            </a:r>
            <a:r>
              <a:rPr dirty="0" sz="1100" spc="-15">
                <a:latin typeface="Lucida Sans Unicode"/>
                <a:cs typeface="Lucida Sans Unicode"/>
              </a:rPr>
              <a:t>p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w</a:t>
            </a:r>
            <a:r>
              <a:rPr dirty="0" sz="1100" spc="-30">
                <a:latin typeface="Lucida Sans Unicode"/>
                <a:cs typeface="Lucida Sans Unicode"/>
              </a:rPr>
              <a:t>i</a:t>
            </a:r>
            <a:r>
              <a:rPr dirty="0" sz="1100" spc="-45">
                <a:latin typeface="Lucida Sans Unicode"/>
                <a:cs typeface="Lucida Sans Unicode"/>
              </a:rPr>
              <a:t>t</a:t>
            </a:r>
            <a:r>
              <a:rPr dirty="0" sz="1100" spc="-10">
                <a:latin typeface="Lucida Sans Unicode"/>
                <a:cs typeface="Lucida Sans Unicode"/>
              </a:rPr>
              <a:t>h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35">
                <a:latin typeface="Lucida Sans Unicode"/>
                <a:cs typeface="Lucida Sans Unicode"/>
              </a:rPr>
              <a:t>a</a:t>
            </a:r>
            <a:r>
              <a:rPr dirty="0" sz="1100" spc="-30">
                <a:latin typeface="Lucida Sans Unicode"/>
                <a:cs typeface="Lucida Sans Unicode"/>
              </a:rPr>
              <a:t>k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d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>
                <a:latin typeface="Lucida Sans Unicode"/>
                <a:cs typeface="Lucida Sans Unicode"/>
              </a:rPr>
              <a:t>m</a:t>
            </a:r>
            <a:r>
              <a:rPr dirty="0" sz="1100" spc="-5">
                <a:latin typeface="Lucida Sans Unicode"/>
                <a:cs typeface="Lucida Sans Unicode"/>
              </a:rPr>
              <a:t>a</a:t>
            </a:r>
            <a:r>
              <a:rPr dirty="0" sz="1100" spc="-10">
                <a:latin typeface="Lucida Sans Unicode"/>
                <a:cs typeface="Lucida Sans Unicode"/>
              </a:rPr>
              <a:t>n</a:t>
            </a:r>
            <a:r>
              <a:rPr dirty="0" sz="1100" spc="-25">
                <a:latin typeface="Lucida Sans Unicode"/>
                <a:cs typeface="Lucida Sans Unicode"/>
              </a:rPr>
              <a:t>d</a:t>
            </a:r>
            <a:r>
              <a:rPr dirty="0" sz="1100" spc="-55">
                <a:latin typeface="Lucida Sans Unicode"/>
                <a:cs typeface="Lucida Sans Unicode"/>
              </a:rPr>
              <a:t>;</a:t>
            </a:r>
            <a:endParaRPr sz="1100">
              <a:latin typeface="Lucida Sans Unicode"/>
              <a:cs typeface="Lucida Sans Unicode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1100" spc="-30">
                <a:latin typeface="Lucida Sans Unicode"/>
                <a:cs typeface="Lucida Sans Unicode"/>
              </a:rPr>
              <a:t>Using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remote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desktop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services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to</a:t>
            </a:r>
            <a:r>
              <a:rPr dirty="0" sz="1100" spc="9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replace</a:t>
            </a:r>
            <a:r>
              <a:rPr dirty="0" sz="1100" spc="8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specialised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computer</a:t>
            </a:r>
            <a:r>
              <a:rPr dirty="0" sz="1100" spc="9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labs</a:t>
            </a:r>
            <a:r>
              <a:rPr dirty="0" sz="1100" spc="8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with </a:t>
            </a:r>
            <a:r>
              <a:rPr dirty="0" sz="1100" spc="-33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specialised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software</a:t>
            </a:r>
            <a:r>
              <a:rPr dirty="0" sz="1100" spc="-100">
                <a:latin typeface="Lucida Sans Unicode"/>
                <a:cs typeface="Lucida Sans Unicode"/>
              </a:rPr>
              <a:t> </a:t>
            </a:r>
            <a:r>
              <a:rPr dirty="0" sz="1100" spc="-50">
                <a:latin typeface="Lucida Sans Unicode"/>
                <a:cs typeface="Lucida Sans Unicode"/>
              </a:rPr>
              <a:t>(e.g.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graphical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video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processing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software);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endParaRPr sz="1100">
              <a:latin typeface="Lucida Sans Unicode"/>
              <a:cs typeface="Lucida Sans Unicode"/>
            </a:endParaRPr>
          </a:p>
          <a:p>
            <a:pPr marL="184785" marR="8255" indent="-17272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185420" algn="l"/>
                <a:tab pos="949325" algn="l"/>
                <a:tab pos="2230120" algn="l"/>
                <a:tab pos="2498090" algn="l"/>
                <a:tab pos="3133725" algn="l"/>
                <a:tab pos="3574415" algn="l"/>
                <a:tab pos="4149090" algn="l"/>
                <a:tab pos="4808855" algn="l"/>
              </a:tabLst>
            </a:pPr>
            <a:r>
              <a:rPr dirty="0" sz="1100" spc="-40">
                <a:latin typeface="Lucida Sans Unicode"/>
                <a:cs typeface="Lucida Sans Unicode"/>
              </a:rPr>
              <a:t>Co</a:t>
            </a:r>
            <a:r>
              <a:rPr dirty="0" sz="1100">
                <a:latin typeface="Lucida Sans Unicode"/>
                <a:cs typeface="Lucida Sans Unicode"/>
              </a:rPr>
              <a:t>m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 spc="-60">
                <a:latin typeface="Lucida Sans Unicode"/>
                <a:cs typeface="Lucida Sans Unicode"/>
              </a:rPr>
              <a:t>l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45">
                <a:latin typeface="Lucida Sans Unicode"/>
                <a:cs typeface="Lucida Sans Unicode"/>
              </a:rPr>
              <a:t>t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5">
                <a:latin typeface="Lucida Sans Unicode"/>
                <a:cs typeface="Lucida Sans Unicode"/>
              </a:rPr>
              <a:t>d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50">
                <a:latin typeface="Lucida Sans Unicode"/>
                <a:cs typeface="Lucida Sans Unicode"/>
              </a:rPr>
              <a:t>c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10">
                <a:latin typeface="Lucida Sans Unicode"/>
                <a:cs typeface="Lucida Sans Unicode"/>
              </a:rPr>
              <a:t>m</a:t>
            </a:r>
            <a:r>
              <a:rPr dirty="0" sz="1100">
                <a:latin typeface="Lucida Sans Unicode"/>
                <a:cs typeface="Lucida Sans Unicode"/>
              </a:rPr>
              <a:t>m</a:t>
            </a:r>
            <a:r>
              <a:rPr dirty="0" sz="1100" spc="-30">
                <a:latin typeface="Lucida Sans Unicode"/>
                <a:cs typeface="Lucida Sans Unicode"/>
              </a:rPr>
              <a:t>i</a:t>
            </a:r>
            <a:r>
              <a:rPr dirty="0" sz="1100" spc="-65">
                <a:latin typeface="Lucida Sans Unicode"/>
                <a:cs typeface="Lucida Sans Unicode"/>
              </a:rPr>
              <a:t>s</a:t>
            </a:r>
            <a:r>
              <a:rPr dirty="0" sz="1100" spc="-55">
                <a:latin typeface="Lucida Sans Unicode"/>
                <a:cs typeface="Lucida Sans Unicode"/>
              </a:rPr>
              <a:t>s</a:t>
            </a:r>
            <a:r>
              <a:rPr dirty="0" sz="1100" spc="-45">
                <a:latin typeface="Lucida Sans Unicode"/>
                <a:cs typeface="Lucida Sans Unicode"/>
              </a:rPr>
              <a:t>i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n</a:t>
            </a:r>
            <a:r>
              <a:rPr dirty="0" sz="1100" spc="-15">
                <a:latin typeface="Lucida Sans Unicode"/>
                <a:cs typeface="Lucida Sans Unicode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n</a:t>
            </a:r>
            <a:r>
              <a:rPr dirty="0" sz="1100" spc="-85">
                <a:latin typeface="Lucida Sans Unicode"/>
                <a:cs typeface="Lucida Sans Unicode"/>
              </a:rPr>
              <a:t>g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20">
                <a:latin typeface="Lucida Sans Unicode"/>
                <a:cs typeface="Lucida Sans Unicode"/>
              </a:rPr>
              <a:t>o</a:t>
            </a:r>
            <a:r>
              <a:rPr dirty="0" sz="1100" spc="-15">
                <a:latin typeface="Lucida Sans Unicode"/>
                <a:cs typeface="Lucida Sans Unicode"/>
              </a:rPr>
              <a:t>f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95">
                <a:latin typeface="Lucida Sans Unicode"/>
                <a:cs typeface="Lucida Sans Unicode"/>
              </a:rPr>
              <a:t>x</a:t>
            </a:r>
            <a:r>
              <a:rPr dirty="0" sz="1100" spc="-55">
                <a:latin typeface="Lucida Sans Unicode"/>
                <a:cs typeface="Lucida Sans Unicode"/>
              </a:rPr>
              <a:t>i</a:t>
            </a:r>
            <a:r>
              <a:rPr dirty="0" sz="1100" spc="-35">
                <a:latin typeface="Lucida Sans Unicode"/>
                <a:cs typeface="Lucida Sans Unicode"/>
              </a:rPr>
              <a:t>st</a:t>
            </a:r>
            <a:r>
              <a:rPr dirty="0" sz="1100" spc="-15">
                <a:latin typeface="Lucida Sans Unicode"/>
                <a:cs typeface="Lucida Sans Unicode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n</a:t>
            </a:r>
            <a:r>
              <a:rPr dirty="0" sz="1100" spc="-85">
                <a:latin typeface="Lucida Sans Unicode"/>
                <a:cs typeface="Lucida Sans Unicode"/>
              </a:rPr>
              <a:t>g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5">
                <a:latin typeface="Lucida Sans Unicode"/>
                <a:cs typeface="Lucida Sans Unicode"/>
              </a:rPr>
              <a:t>D</a:t>
            </a:r>
            <a:r>
              <a:rPr dirty="0" sz="1100" spc="-15">
                <a:latin typeface="Lucida Sans Unicode"/>
                <a:cs typeface="Lucida Sans Unicode"/>
              </a:rPr>
              <a:t>a</a:t>
            </a:r>
            <a:r>
              <a:rPr dirty="0" sz="1100" spc="-20">
                <a:latin typeface="Lucida Sans Unicode"/>
                <a:cs typeface="Lucida Sans Unicode"/>
              </a:rPr>
              <a:t>t</a:t>
            </a:r>
            <a:r>
              <a:rPr dirty="0" sz="1100" spc="5">
                <a:latin typeface="Lucida Sans Unicode"/>
                <a:cs typeface="Lucida Sans Unicode"/>
              </a:rPr>
              <a:t>a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30">
                <a:latin typeface="Lucida Sans Unicode"/>
                <a:cs typeface="Lucida Sans Unicode"/>
              </a:rPr>
              <a:t>Ce</a:t>
            </a:r>
            <a:r>
              <a:rPr dirty="0" sz="1100" spc="-20">
                <a:latin typeface="Lucida Sans Unicode"/>
                <a:cs typeface="Lucida Sans Unicode"/>
              </a:rPr>
              <a:t>n</a:t>
            </a:r>
            <a:r>
              <a:rPr dirty="0" sz="1100" spc="-35">
                <a:latin typeface="Lucida Sans Unicode"/>
                <a:cs typeface="Lucida Sans Unicode"/>
              </a:rPr>
              <a:t>t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10">
                <a:latin typeface="Lucida Sans Unicode"/>
                <a:cs typeface="Lucida Sans Unicode"/>
              </a:rPr>
              <a:t>f</a:t>
            </a:r>
            <a:r>
              <a:rPr dirty="0" sz="1100" spc="-20">
                <a:latin typeface="Lucida Sans Unicode"/>
                <a:cs typeface="Lucida Sans Unicode"/>
              </a:rPr>
              <a:t>a</a:t>
            </a:r>
            <a:r>
              <a:rPr dirty="0" sz="1100" spc="-45">
                <a:latin typeface="Lucida Sans Unicode"/>
                <a:cs typeface="Lucida Sans Unicode"/>
              </a:rPr>
              <a:t>cil</a:t>
            </a:r>
            <a:r>
              <a:rPr dirty="0" sz="1100" spc="-30">
                <a:latin typeface="Lucida Sans Unicode"/>
                <a:cs typeface="Lucida Sans Unicode"/>
              </a:rPr>
              <a:t>i</a:t>
            </a:r>
            <a:r>
              <a:rPr dirty="0" sz="1100" spc="-45">
                <a:latin typeface="Lucida Sans Unicode"/>
                <a:cs typeface="Lucida Sans Unicode"/>
              </a:rPr>
              <a:t>t</a:t>
            </a:r>
            <a:r>
              <a:rPr dirty="0" sz="1100" spc="-15">
                <a:latin typeface="Lucida Sans Unicode"/>
                <a:cs typeface="Lucida Sans Unicode"/>
              </a:rPr>
              <a:t>i</a:t>
            </a:r>
            <a:r>
              <a:rPr dirty="0" sz="1100" spc="-40">
                <a:latin typeface="Lucida Sans Unicode"/>
                <a:cs typeface="Lucida Sans Unicode"/>
              </a:rPr>
              <a:t>e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>
                <a:latin typeface="Lucida Sans Unicode"/>
                <a:cs typeface="Lucida Sans Unicode"/>
              </a:rPr>
              <a:t>	</a:t>
            </a:r>
            <a:r>
              <a:rPr dirty="0" sz="1100" spc="-5">
                <a:latin typeface="Lucida Sans Unicode"/>
                <a:cs typeface="Lucida Sans Unicode"/>
              </a:rPr>
              <a:t>a</a:t>
            </a:r>
            <a:r>
              <a:rPr dirty="0" sz="1100" spc="-10">
                <a:latin typeface="Lucida Sans Unicode"/>
                <a:cs typeface="Lucida Sans Unicode"/>
              </a:rPr>
              <a:t>n</a:t>
            </a:r>
            <a:r>
              <a:rPr dirty="0" sz="1100" spc="-15">
                <a:latin typeface="Lucida Sans Unicode"/>
                <a:cs typeface="Lucida Sans Unicode"/>
              </a:rPr>
              <a:t>d  </a:t>
            </a:r>
            <a:r>
              <a:rPr dirty="0" sz="1100" spc="-10">
                <a:latin typeface="Lucida Sans Unicode"/>
                <a:cs typeface="Lucida Sans Unicode"/>
              </a:rPr>
              <a:t>hardware.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7210" y="1044702"/>
            <a:ext cx="5391150" cy="1685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76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600" spc="-90" b="1">
                <a:solidFill>
                  <a:srgbClr val="85BB24"/>
                </a:solidFill>
                <a:latin typeface="Trebuchet MS"/>
                <a:cs typeface="Trebuchet MS"/>
              </a:rPr>
              <a:t>l</a:t>
            </a:r>
            <a:r>
              <a:rPr dirty="0" sz="1600" spc="25" b="1">
                <a:solidFill>
                  <a:srgbClr val="85BB24"/>
                </a:solidFill>
                <a:latin typeface="Trebuchet MS"/>
                <a:cs typeface="Trebuchet MS"/>
              </a:rPr>
              <a:t>o</a:t>
            </a:r>
            <a:r>
              <a:rPr dirty="0" sz="1600" spc="-15" b="1">
                <a:solidFill>
                  <a:srgbClr val="85BB24"/>
                </a:solidFill>
                <a:latin typeface="Trebuchet MS"/>
                <a:cs typeface="Trebuchet MS"/>
              </a:rPr>
              <a:t>u</a:t>
            </a:r>
            <a:r>
              <a:rPr dirty="0" sz="1600" spc="45" b="1">
                <a:solidFill>
                  <a:srgbClr val="85BB24"/>
                </a:solidFill>
                <a:latin typeface="Trebuchet MS"/>
                <a:cs typeface="Trebuchet MS"/>
              </a:rPr>
              <a:t>d</a:t>
            </a:r>
            <a:r>
              <a:rPr dirty="0" sz="1600" spc="-185" b="1">
                <a:solidFill>
                  <a:srgbClr val="85BB24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600" spc="-5" b="1">
                <a:solidFill>
                  <a:srgbClr val="85BB24"/>
                </a:solidFill>
                <a:latin typeface="Trebuchet MS"/>
                <a:cs typeface="Trebuchet MS"/>
              </a:rPr>
              <a:t>h</a:t>
            </a:r>
            <a:r>
              <a:rPr dirty="0" sz="1600" spc="-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600" spc="-8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600" spc="-5" b="1">
                <a:solidFill>
                  <a:srgbClr val="85BB24"/>
                </a:solidFill>
                <a:latin typeface="Trebuchet MS"/>
                <a:cs typeface="Trebuchet MS"/>
              </a:rPr>
              <a:t>a</a:t>
            </a:r>
            <a:r>
              <a:rPr dirty="0" sz="1600" spc="-10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600" spc="-114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600" spc="-60" b="1">
                <a:solidFill>
                  <a:srgbClr val="85BB24"/>
                </a:solidFill>
                <a:latin typeface="Trebuchet MS"/>
                <a:cs typeface="Trebuchet MS"/>
              </a:rPr>
              <a:t>e</a:t>
            </a:r>
            <a:r>
              <a:rPr dirty="0" sz="1600" spc="-80" b="1">
                <a:solidFill>
                  <a:srgbClr val="85BB24"/>
                </a:solidFill>
                <a:latin typeface="Trebuchet MS"/>
                <a:cs typeface="Trebuchet MS"/>
              </a:rPr>
              <a:t>r</a:t>
            </a:r>
            <a:r>
              <a:rPr dirty="0" sz="1600" spc="-11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4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r>
              <a:rPr dirty="0" sz="1600" spc="-114" b="1">
                <a:solidFill>
                  <a:srgbClr val="85BB24"/>
                </a:solidFill>
                <a:latin typeface="Trebuchet MS"/>
                <a:cs typeface="Trebuchet MS"/>
              </a:rPr>
              <a:t>t</a:t>
            </a:r>
            <a:r>
              <a:rPr dirty="0" sz="1600" spc="-110" b="1">
                <a:solidFill>
                  <a:srgbClr val="85BB24"/>
                </a:solidFill>
                <a:latin typeface="Trebuchet MS"/>
                <a:cs typeface="Trebuchet MS"/>
              </a:rPr>
              <a:t>i</a:t>
            </a:r>
            <a:r>
              <a:rPr dirty="0" sz="1600" spc="-100" b="1">
                <a:solidFill>
                  <a:srgbClr val="85BB24"/>
                </a:solidFill>
                <a:latin typeface="Trebuchet MS"/>
                <a:cs typeface="Trebuchet MS"/>
              </a:rPr>
              <a:t>c</a:t>
            </a:r>
            <a:r>
              <a:rPr dirty="0" sz="1600" spc="70" b="1">
                <a:solidFill>
                  <a:srgbClr val="85BB24"/>
                </a:solidFill>
                <a:latin typeface="Trebuchet MS"/>
                <a:cs typeface="Trebuchet MS"/>
              </a:rPr>
              <a:t>s</a:t>
            </a:r>
            <a:endParaRPr sz="16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835"/>
              </a:spcBef>
            </a:pPr>
            <a:r>
              <a:rPr dirty="0" sz="1100" spc="-15">
                <a:latin typeface="Lucida Sans Unicode"/>
                <a:cs typeface="Lucida Sans Unicode"/>
              </a:rPr>
              <a:t>Businesses have </a:t>
            </a:r>
            <a:r>
              <a:rPr dirty="0" sz="1100" spc="-20">
                <a:latin typeface="Lucida Sans Unicode"/>
                <a:cs typeface="Lucida Sans Unicode"/>
              </a:rPr>
              <a:t>the </a:t>
            </a:r>
            <a:r>
              <a:rPr dirty="0" sz="1100" spc="-25">
                <a:latin typeface="Lucida Sans Unicode"/>
                <a:cs typeface="Lucida Sans Unicode"/>
              </a:rPr>
              <a:t>option </a:t>
            </a:r>
            <a:r>
              <a:rPr dirty="0" sz="1100" spc="-20">
                <a:latin typeface="Lucida Sans Unicode"/>
                <a:cs typeface="Lucida Sans Unicode"/>
              </a:rPr>
              <a:t>of </a:t>
            </a:r>
            <a:r>
              <a:rPr dirty="0" sz="1100" spc="-15">
                <a:latin typeface="Lucida Sans Unicode"/>
                <a:cs typeface="Lucida Sans Unicode"/>
              </a:rPr>
              <a:t>three </a:t>
            </a:r>
            <a:r>
              <a:rPr dirty="0" sz="1100" spc="-30">
                <a:latin typeface="Lucida Sans Unicode"/>
                <a:cs typeface="Lucida Sans Unicode"/>
              </a:rPr>
              <a:t>cloud </a:t>
            </a:r>
            <a:r>
              <a:rPr dirty="0" sz="1100" spc="-25">
                <a:latin typeface="Lucida Sans Unicode"/>
                <a:cs typeface="Lucida Sans Unicode"/>
              </a:rPr>
              <a:t>platforms </a:t>
            </a:r>
            <a:r>
              <a:rPr dirty="0" sz="1100" spc="-35">
                <a:latin typeface="Lucida Sans Unicode"/>
                <a:cs typeface="Lucida Sans Unicode"/>
              </a:rPr>
              <a:t>including </a:t>
            </a:r>
            <a:r>
              <a:rPr dirty="0" sz="1100" spc="-30">
                <a:latin typeface="Lucida Sans Unicode"/>
                <a:cs typeface="Lucida Sans Unicode"/>
              </a:rPr>
              <a:t>Public, </a:t>
            </a:r>
            <a:r>
              <a:rPr dirty="0" sz="1100" spc="-20">
                <a:latin typeface="Lucida Sans Unicode"/>
                <a:cs typeface="Lucida Sans Unicode"/>
              </a:rPr>
              <a:t>Hybrid </a:t>
            </a:r>
            <a:r>
              <a:rPr dirty="0" sz="1100" spc="-10">
                <a:latin typeface="Lucida Sans Unicode"/>
                <a:cs typeface="Lucida Sans Unicode"/>
              </a:rPr>
              <a:t>or </a:t>
            </a:r>
            <a:r>
              <a:rPr dirty="0" sz="1100" spc="-5">
                <a:latin typeface="Lucida Sans Unicode"/>
                <a:cs typeface="Lucida Sans Unicode"/>
              </a:rPr>
              <a:t> Private </a:t>
            </a:r>
            <a:r>
              <a:rPr dirty="0" sz="1100" spc="-35">
                <a:latin typeface="Lucida Sans Unicode"/>
                <a:cs typeface="Lucida Sans Unicode"/>
              </a:rPr>
              <a:t>Cloud </a:t>
            </a:r>
            <a:r>
              <a:rPr dirty="0" sz="1100" spc="-15">
                <a:latin typeface="Lucida Sans Unicode"/>
                <a:cs typeface="Lucida Sans Unicode"/>
              </a:rPr>
              <a:t>based </a:t>
            </a:r>
            <a:r>
              <a:rPr dirty="0" sz="1100" spc="-5">
                <a:latin typeface="Lucida Sans Unicode"/>
                <a:cs typeface="Lucida Sans Unicode"/>
              </a:rPr>
              <a:t>on </a:t>
            </a:r>
            <a:r>
              <a:rPr dirty="0" sz="1100" spc="-20">
                <a:latin typeface="Lucida Sans Unicode"/>
                <a:cs typeface="Lucida Sans Unicode"/>
              </a:rPr>
              <a:t>their </a:t>
            </a:r>
            <a:r>
              <a:rPr dirty="0" sz="1100" spc="-25">
                <a:latin typeface="Lucida Sans Unicode"/>
                <a:cs typeface="Lucida Sans Unicode"/>
              </a:rPr>
              <a:t>needs. </a:t>
            </a:r>
            <a:r>
              <a:rPr dirty="0" sz="1100" spc="-10">
                <a:latin typeface="Lucida Sans Unicode"/>
                <a:cs typeface="Lucida Sans Unicode"/>
              </a:rPr>
              <a:t>In </a:t>
            </a:r>
            <a:r>
              <a:rPr dirty="0" sz="1100" spc="-30">
                <a:latin typeface="Lucida Sans Unicode"/>
                <a:cs typeface="Lucida Sans Unicode"/>
              </a:rPr>
              <a:t>all </a:t>
            </a:r>
            <a:r>
              <a:rPr dirty="0" sz="1100" spc="-35">
                <a:latin typeface="Lucida Sans Unicode"/>
                <a:cs typeface="Lucida Sans Unicode"/>
              </a:rPr>
              <a:t>cases, </a:t>
            </a:r>
            <a:r>
              <a:rPr dirty="0" sz="1100" spc="-15">
                <a:latin typeface="Lucida Sans Unicode"/>
                <a:cs typeface="Lucida Sans Unicode"/>
              </a:rPr>
              <a:t>data </a:t>
            </a:r>
            <a:r>
              <a:rPr dirty="0" sz="1100" spc="-20">
                <a:latin typeface="Lucida Sans Unicode"/>
                <a:cs typeface="Lucida Sans Unicode"/>
              </a:rPr>
              <a:t>can </a:t>
            </a:r>
            <a:r>
              <a:rPr dirty="0" sz="1100" spc="-10">
                <a:latin typeface="Lucida Sans Unicode"/>
                <a:cs typeface="Lucida Sans Unicode"/>
              </a:rPr>
              <a:t>be </a:t>
            </a:r>
            <a:r>
              <a:rPr dirty="0" sz="1100" spc="-25">
                <a:latin typeface="Lucida Sans Unicode"/>
                <a:cs typeface="Lucida Sans Unicode"/>
              </a:rPr>
              <a:t>as </a:t>
            </a:r>
            <a:r>
              <a:rPr dirty="0" sz="1100" spc="-10">
                <a:latin typeface="Lucida Sans Unicode"/>
                <a:cs typeface="Lucida Sans Unicode"/>
              </a:rPr>
              <a:t>or more </a:t>
            </a:r>
            <a:r>
              <a:rPr dirty="0" sz="1100" spc="-20">
                <a:latin typeface="Lucida Sans Unicode"/>
                <a:cs typeface="Lucida Sans Unicode"/>
              </a:rPr>
              <a:t>secure </a:t>
            </a:r>
            <a:r>
              <a:rPr dirty="0" sz="1100" spc="-1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t</a:t>
            </a:r>
            <a:r>
              <a:rPr dirty="0" sz="1100" spc="-15">
                <a:latin typeface="Lucida Sans Unicode"/>
                <a:cs typeface="Lucida Sans Unicode"/>
              </a:rPr>
              <a:t>h</a:t>
            </a:r>
            <a:r>
              <a:rPr dirty="0" sz="1100" spc="-5">
                <a:latin typeface="Lucida Sans Unicode"/>
                <a:cs typeface="Lucida Sans Unicode"/>
              </a:rPr>
              <a:t>a</a:t>
            </a:r>
            <a:r>
              <a:rPr dirty="0" sz="1100">
                <a:latin typeface="Lucida Sans Unicode"/>
                <a:cs typeface="Lucida Sans Unicode"/>
              </a:rPr>
              <a:t>n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i</a:t>
            </a:r>
            <a:r>
              <a:rPr dirty="0" sz="1100" spc="-35">
                <a:latin typeface="Lucida Sans Unicode"/>
                <a:cs typeface="Lucida Sans Unicode"/>
              </a:rPr>
              <a:t>t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i</a:t>
            </a:r>
            <a:r>
              <a:rPr dirty="0" sz="1100" spc="-50">
                <a:latin typeface="Lucida Sans Unicode"/>
                <a:cs typeface="Lucida Sans Unicode"/>
              </a:rPr>
              <a:t>s</a:t>
            </a:r>
            <a:r>
              <a:rPr dirty="0" sz="1100" spc="-60">
                <a:latin typeface="Lucida Sans Unicode"/>
                <a:cs typeface="Lucida Sans Unicode"/>
              </a:rPr>
              <a:t> </a:t>
            </a:r>
            <a:r>
              <a:rPr dirty="0" sz="1100" spc="10">
                <a:latin typeface="Lucida Sans Unicode"/>
                <a:cs typeface="Lucida Sans Unicode"/>
              </a:rPr>
              <a:t>w</a:t>
            </a:r>
            <a:r>
              <a:rPr dirty="0" sz="1100" spc="-30">
                <a:latin typeface="Lucida Sans Unicode"/>
                <a:cs typeface="Lucida Sans Unicode"/>
              </a:rPr>
              <a:t>i</a:t>
            </a:r>
            <a:r>
              <a:rPr dirty="0" sz="1100" spc="-45">
                <a:latin typeface="Lucida Sans Unicode"/>
                <a:cs typeface="Lucida Sans Unicode"/>
              </a:rPr>
              <a:t>t</a:t>
            </a:r>
            <a:r>
              <a:rPr dirty="0" sz="1100" spc="-10">
                <a:latin typeface="Lucida Sans Unicode"/>
                <a:cs typeface="Lucida Sans Unicode"/>
              </a:rPr>
              <a:t>h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5">
                <a:latin typeface="Lucida Sans Unicode"/>
                <a:cs typeface="Lucida Sans Unicode"/>
              </a:rPr>
              <a:t>o</a:t>
            </a:r>
            <a:r>
              <a:rPr dirty="0" sz="1100" spc="-20">
                <a:latin typeface="Lucida Sans Unicode"/>
                <a:cs typeface="Lucida Sans Unicode"/>
              </a:rPr>
              <a:t>n</a:t>
            </a:r>
            <a:r>
              <a:rPr dirty="0" sz="1100" spc="-285">
                <a:latin typeface="Lucida Sans Unicode"/>
                <a:cs typeface="Lucida Sans Unicode"/>
              </a:rPr>
              <a:t>-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>
                <a:latin typeface="Lucida Sans Unicode"/>
                <a:cs typeface="Lucida Sans Unicode"/>
              </a:rPr>
              <a:t>r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>
                <a:latin typeface="Lucida Sans Unicode"/>
                <a:cs typeface="Lucida Sans Unicode"/>
              </a:rPr>
              <a:t>m</a:t>
            </a:r>
            <a:r>
              <a:rPr dirty="0" sz="1100" spc="-30">
                <a:latin typeface="Lucida Sans Unicode"/>
                <a:cs typeface="Lucida Sans Unicode"/>
              </a:rPr>
              <a:t>i</a:t>
            </a:r>
            <a:r>
              <a:rPr dirty="0" sz="1100" spc="-65">
                <a:latin typeface="Lucida Sans Unicode"/>
                <a:cs typeface="Lucida Sans Unicode"/>
              </a:rPr>
              <a:t>s</a:t>
            </a:r>
            <a:r>
              <a:rPr dirty="0" sz="1100" spc="5">
                <a:latin typeface="Lucida Sans Unicode"/>
                <a:cs typeface="Lucida Sans Unicode"/>
              </a:rPr>
              <a:t>e</a:t>
            </a:r>
            <a:r>
              <a:rPr dirty="0" sz="1100" spc="-10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o</a:t>
            </a:r>
            <a:r>
              <a:rPr dirty="0" sz="1100" spc="-25">
                <a:latin typeface="Lucida Sans Unicode"/>
                <a:cs typeface="Lucida Sans Unicode"/>
              </a:rPr>
              <a:t>p</a:t>
            </a:r>
            <a:r>
              <a:rPr dirty="0" sz="1100" spc="-35">
                <a:latin typeface="Lucida Sans Unicode"/>
                <a:cs typeface="Lucida Sans Unicode"/>
              </a:rPr>
              <a:t>t</a:t>
            </a:r>
            <a:r>
              <a:rPr dirty="0" sz="1100" spc="-20">
                <a:latin typeface="Lucida Sans Unicode"/>
                <a:cs typeface="Lucida Sans Unicode"/>
              </a:rPr>
              <a:t>io</a:t>
            </a:r>
            <a:r>
              <a:rPr dirty="0" sz="1100" spc="-30">
                <a:latin typeface="Lucida Sans Unicode"/>
                <a:cs typeface="Lucida Sans Unicode"/>
              </a:rPr>
              <a:t>n</a:t>
            </a:r>
            <a:r>
              <a:rPr dirty="0" sz="1100" spc="-35">
                <a:latin typeface="Lucida Sans Unicode"/>
                <a:cs typeface="Lucida Sans Unicode"/>
              </a:rPr>
              <a:t>s</a:t>
            </a:r>
            <a:r>
              <a:rPr dirty="0" sz="1100" spc="-55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100" spc="-30">
                <a:latin typeface="Lucida Sans Unicode"/>
                <a:cs typeface="Lucida Sans Unicode"/>
              </a:rPr>
              <a:t>Integrating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cloud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technologies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can</a:t>
            </a:r>
            <a:r>
              <a:rPr dirty="0" sz="1100" spc="26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help</a:t>
            </a:r>
            <a:r>
              <a:rPr dirty="0" sz="1100" spc="2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companies</a:t>
            </a:r>
            <a:r>
              <a:rPr dirty="0" sz="1100" spc="254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optimise</a:t>
            </a:r>
            <a:r>
              <a:rPr dirty="0" sz="1100" spc="27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their</a:t>
            </a:r>
            <a:r>
              <a:rPr dirty="0" sz="1100" spc="2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capabilities,</a:t>
            </a:r>
            <a:endParaRPr sz="11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10">
                <a:latin typeface="Lucida Sans Unicode"/>
                <a:cs typeface="Lucida Sans Unicode"/>
              </a:rPr>
              <a:t>improve</a:t>
            </a:r>
            <a:r>
              <a:rPr dirty="0" sz="1100" spc="-95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efficiencies,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reduce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risk,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break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down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internal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45">
                <a:latin typeface="Lucida Sans Unicode"/>
                <a:cs typeface="Lucida Sans Unicode"/>
              </a:rPr>
              <a:t>silos,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and</a:t>
            </a:r>
            <a:r>
              <a:rPr dirty="0" sz="1100" spc="-5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innovate</a:t>
            </a:r>
            <a:r>
              <a:rPr dirty="0" sz="1100" spc="-6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faster.</a:t>
            </a:r>
            <a:endParaRPr sz="1100">
              <a:latin typeface="Lucida Sans Unicode"/>
              <a:cs typeface="Lucida Sans Unicode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100" spc="-35">
                <a:latin typeface="Lucida Sans Unicode"/>
                <a:cs typeface="Lucida Sans Unicode"/>
              </a:rPr>
              <a:t>Highlighted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below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are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some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of</a:t>
            </a:r>
            <a:r>
              <a:rPr dirty="0" sz="1100" spc="-75">
                <a:latin typeface="Lucida Sans Unicode"/>
                <a:cs typeface="Lucida Sans Unicode"/>
              </a:rPr>
              <a:t> </a:t>
            </a:r>
            <a:r>
              <a:rPr dirty="0" sz="1100" spc="-15">
                <a:latin typeface="Lucida Sans Unicode"/>
                <a:cs typeface="Lucida Sans Unicode"/>
              </a:rPr>
              <a:t>the</a:t>
            </a:r>
            <a:r>
              <a:rPr dirty="0" sz="1100" spc="-5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Lucida Sans Unicode"/>
                <a:cs typeface="Lucida Sans Unicode"/>
              </a:rPr>
              <a:t>key</a:t>
            </a:r>
            <a:r>
              <a:rPr dirty="0" sz="1100" spc="-85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characteristics</a:t>
            </a:r>
            <a:r>
              <a:rPr dirty="0" sz="1100" spc="-8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of</a:t>
            </a:r>
            <a:r>
              <a:rPr dirty="0" sz="1100" spc="-70">
                <a:latin typeface="Lucida Sans Unicode"/>
                <a:cs typeface="Lucida Sans Unicode"/>
              </a:rPr>
              <a:t> </a:t>
            </a:r>
            <a:r>
              <a:rPr dirty="0" sz="1100" spc="-35">
                <a:latin typeface="Lucida Sans Unicode"/>
                <a:cs typeface="Lucida Sans Unicode"/>
              </a:rPr>
              <a:t>Cloud: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3184" y="1347216"/>
            <a:ext cx="620395" cy="4699000"/>
            <a:chOff x="5663184" y="1347216"/>
            <a:chExt cx="620395" cy="4699000"/>
          </a:xfrm>
        </p:grpSpPr>
        <p:sp>
          <p:nvSpPr>
            <p:cNvPr id="11" name="object 11"/>
            <p:cNvSpPr/>
            <p:nvPr/>
          </p:nvSpPr>
          <p:spPr>
            <a:xfrm>
              <a:off x="5676138" y="1360170"/>
              <a:ext cx="594360" cy="4672965"/>
            </a:xfrm>
            <a:custGeom>
              <a:avLst/>
              <a:gdLst/>
              <a:ahLst/>
              <a:cxnLst/>
              <a:rect l="l" t="t" r="r" b="b"/>
              <a:pathLst>
                <a:path w="594360" h="4672965">
                  <a:moveTo>
                    <a:pt x="25146" y="0"/>
                  </a:moveTo>
                  <a:lnTo>
                    <a:pt x="0" y="0"/>
                  </a:lnTo>
                  <a:lnTo>
                    <a:pt x="569213" y="2336291"/>
                  </a:lnTo>
                  <a:lnTo>
                    <a:pt x="0" y="4672583"/>
                  </a:lnTo>
                  <a:lnTo>
                    <a:pt x="25146" y="4672583"/>
                  </a:lnTo>
                  <a:lnTo>
                    <a:pt x="594360" y="2336291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rgbClr val="85BB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676138" y="1360170"/>
              <a:ext cx="594360" cy="4672965"/>
            </a:xfrm>
            <a:custGeom>
              <a:avLst/>
              <a:gdLst/>
              <a:ahLst/>
              <a:cxnLst/>
              <a:rect l="l" t="t" r="r" b="b"/>
              <a:pathLst>
                <a:path w="594360" h="4672965">
                  <a:moveTo>
                    <a:pt x="0" y="0"/>
                  </a:moveTo>
                  <a:lnTo>
                    <a:pt x="25146" y="0"/>
                  </a:lnTo>
                  <a:lnTo>
                    <a:pt x="594360" y="2336291"/>
                  </a:lnTo>
                  <a:lnTo>
                    <a:pt x="25146" y="4672583"/>
                  </a:lnTo>
                  <a:lnTo>
                    <a:pt x="0" y="4672583"/>
                  </a:lnTo>
                  <a:lnTo>
                    <a:pt x="569213" y="2336291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85BB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293" y="2901899"/>
            <a:ext cx="4993569" cy="3367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lunguroiu@deloitte.com.au;hal-khudairy@deloitte.com.au;matgeorge@deloitte.com.au;dkissane@deloitte.com.au</dc:creator>
  <dc:title>Cloud Transformation Journey – The Deloitte Approach</dc:title>
  <dcterms:created xsi:type="dcterms:W3CDTF">2021-07-19T21:59:05Z</dcterms:created>
  <dcterms:modified xsi:type="dcterms:W3CDTF">2021-07-19T21:59:05Z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2021-07-19T00:00:00Z</vt:filetime>
  </property>
</Properties>
</file>