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56" r:id="rId3"/>
    <p:sldId id="265" r:id="rId4"/>
    <p:sldId id="257" r:id="rId5"/>
    <p:sldId id="268" r:id="rId6"/>
    <p:sldId id="266" r:id="rId7"/>
    <p:sldId id="267" r:id="rId8"/>
    <p:sldId id="282" r:id="rId9"/>
    <p:sldId id="283" r:id="rId10"/>
    <p:sldId id="273" r:id="rId11"/>
    <p:sldId id="269" r:id="rId12"/>
    <p:sldId id="262" r:id="rId13"/>
    <p:sldId id="271" r:id="rId14"/>
    <p:sldId id="284" r:id="rId15"/>
    <p:sldId id="261" r:id="rId16"/>
    <p:sldId id="260" r:id="rId17"/>
    <p:sldId id="286" r:id="rId18"/>
    <p:sldId id="285" r:id="rId19"/>
    <p:sldId id="275" r:id="rId20"/>
    <p:sldId id="276" r:id="rId21"/>
    <p:sldId id="277" r:id="rId22"/>
    <p:sldId id="278" r:id="rId23"/>
    <p:sldId id="280" r:id="rId2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99C5"/>
    <a:srgbClr val="EDF0F1"/>
    <a:srgbClr val="CFD8DC"/>
    <a:srgbClr val="FAFAFB"/>
    <a:srgbClr val="4C53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287D-F0EC-45B4-BC88-25C74B6DB2E3}" type="datetimeFigureOut">
              <a:rPr lang="es-ES" smtClean="0"/>
              <a:t>11/05/2016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8267-9B09-4D1C-A985-81C4DB2EA7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4442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287D-F0EC-45B4-BC88-25C74B6DB2E3}" type="datetimeFigureOut">
              <a:rPr lang="es-ES" smtClean="0"/>
              <a:t>11/05/2016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8267-9B09-4D1C-A985-81C4DB2EA7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8886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287D-F0EC-45B4-BC88-25C74B6DB2E3}" type="datetimeFigureOut">
              <a:rPr lang="es-ES" smtClean="0"/>
              <a:t>11/05/2016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8267-9B09-4D1C-A985-81C4DB2EA7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212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287D-F0EC-45B4-BC88-25C74B6DB2E3}" type="datetimeFigureOut">
              <a:rPr lang="es-ES" smtClean="0"/>
              <a:t>11/05/2016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8267-9B09-4D1C-A985-81C4DB2EA7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1158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287D-F0EC-45B4-BC88-25C74B6DB2E3}" type="datetimeFigureOut">
              <a:rPr lang="es-ES" smtClean="0"/>
              <a:t>11/05/2016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8267-9B09-4D1C-A985-81C4DB2EA7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1727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287D-F0EC-45B4-BC88-25C74B6DB2E3}" type="datetimeFigureOut">
              <a:rPr lang="es-ES" smtClean="0"/>
              <a:t>11/05/2016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8267-9B09-4D1C-A985-81C4DB2EA7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4656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287D-F0EC-45B4-BC88-25C74B6DB2E3}" type="datetimeFigureOut">
              <a:rPr lang="es-ES" smtClean="0"/>
              <a:t>11/05/2016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8267-9B09-4D1C-A985-81C4DB2EA7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998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287D-F0EC-45B4-BC88-25C74B6DB2E3}" type="datetimeFigureOut">
              <a:rPr lang="es-ES" smtClean="0"/>
              <a:t>11/05/2016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8267-9B09-4D1C-A985-81C4DB2EA7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7224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287D-F0EC-45B4-BC88-25C74B6DB2E3}" type="datetimeFigureOut">
              <a:rPr lang="es-ES" smtClean="0"/>
              <a:t>11/05/2016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8267-9B09-4D1C-A985-81C4DB2EA7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9020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287D-F0EC-45B4-BC88-25C74B6DB2E3}" type="datetimeFigureOut">
              <a:rPr lang="es-ES" smtClean="0"/>
              <a:t>11/05/2016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8267-9B09-4D1C-A985-81C4DB2EA7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5925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287D-F0EC-45B4-BC88-25C74B6DB2E3}" type="datetimeFigureOut">
              <a:rPr lang="es-ES" smtClean="0"/>
              <a:t>11/05/2016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8267-9B09-4D1C-A985-81C4DB2EA7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1044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0287D-F0EC-45B4-BC88-25C74B6DB2E3}" type="datetimeFigureOut">
              <a:rPr lang="es-ES" smtClean="0"/>
              <a:t>11/05/2016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B8267-9B09-4D1C-A985-81C4DB2EA7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210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364182" y="3105835"/>
            <a:ext cx="346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1. REGISTRO DEL SERVICIO PAYPAL</a:t>
            </a:r>
          </a:p>
        </p:txBody>
      </p:sp>
    </p:spTree>
    <p:extLst>
      <p:ext uri="{BB962C8B-B14F-4D97-AF65-F5344CB8AC3E}">
        <p14:creationId xmlns:p14="http://schemas.microsoft.com/office/powerpoint/2010/main" val="2949354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030" y="457769"/>
            <a:ext cx="9507940" cy="594246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9029" y="29030"/>
            <a:ext cx="6458857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1. </a:t>
            </a:r>
            <a:r>
              <a:rPr lang="es-ES" sz="2800" dirty="0"/>
              <a:t>Enviar factura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10181230" y="29030"/>
            <a:ext cx="2010770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r"/>
            <a:r>
              <a:rPr lang="es-ES" sz="2800"/>
              <a:t>App</a:t>
            </a:r>
            <a:endParaRPr lang="en-US" sz="28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8779131" y="4426684"/>
            <a:ext cx="981199" cy="4089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C:\Users\Diego\Documents\Billin\PSDs\ICONOS\Iconos Billin\PNG\Outline\48px\General\checkbox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598" y="4755996"/>
            <a:ext cx="294348" cy="294348"/>
          </a:xfrm>
          <a:prstGeom prst="rect">
            <a:avLst/>
          </a:prstGeom>
          <a:noFill/>
        </p:spPr>
      </p:pic>
      <p:sp>
        <p:nvSpPr>
          <p:cNvPr id="8" name="Rectángulo 7"/>
          <p:cNvSpPr/>
          <p:nvPr/>
        </p:nvSpPr>
        <p:spPr>
          <a:xfrm>
            <a:off x="7037694" y="4774468"/>
            <a:ext cx="1782618" cy="240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Pago por </a:t>
            </a:r>
            <a:r>
              <a:rPr lang="es-ES" sz="1200" dirty="0" err="1">
                <a:solidFill>
                  <a:schemeClr val="tx1"/>
                </a:solidFill>
              </a:rPr>
              <a:t>Paypal</a:t>
            </a:r>
            <a:endParaRPr lang="es-ES" sz="1200" dirty="0">
              <a:solidFill>
                <a:schemeClr val="tx1"/>
              </a:solidFill>
            </a:endParaRP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836" y="4740683"/>
            <a:ext cx="298477" cy="298477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9760330" y="3985123"/>
            <a:ext cx="2018470" cy="78934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Metería un </a:t>
            </a:r>
            <a:r>
              <a:rPr lang="es-ES" sz="1200" dirty="0" err="1"/>
              <a:t>check</a:t>
            </a:r>
            <a:r>
              <a:rPr lang="es-ES" sz="1200" dirty="0"/>
              <a:t> que sale predeterminado activado</a:t>
            </a:r>
          </a:p>
        </p:txBody>
      </p:sp>
    </p:spTree>
    <p:extLst>
      <p:ext uri="{BB962C8B-B14F-4D97-AF65-F5344CB8AC3E}">
        <p14:creationId xmlns:p14="http://schemas.microsoft.com/office/powerpoint/2010/main" val="1717553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7545" r="535" b="8399"/>
          <a:stretch/>
        </p:blipFill>
        <p:spPr>
          <a:xfrm>
            <a:off x="462045" y="831273"/>
            <a:ext cx="11347206" cy="53940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029" y="29030"/>
            <a:ext cx="6458857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2. </a:t>
            </a:r>
            <a:r>
              <a:rPr lang="es-ES" sz="2800" dirty="0"/>
              <a:t>Crear factura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0181230" y="29030"/>
            <a:ext cx="2010770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r"/>
            <a:r>
              <a:rPr lang="es-ES" sz="2800"/>
              <a:t>App</a:t>
            </a:r>
            <a:endParaRPr lang="en-US" sz="2800" dirty="0"/>
          </a:p>
        </p:txBody>
      </p:sp>
      <p:pic>
        <p:nvPicPr>
          <p:cNvPr id="8" name="Picture 2" descr="C:\Users\Diego\Documents\Billin\PSDs\ICONOS\Iconos Billin\PNG\Outline\48px\General\checkbox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9618" y="4562032"/>
            <a:ext cx="294348" cy="294348"/>
          </a:xfrm>
          <a:prstGeom prst="rect">
            <a:avLst/>
          </a:prstGeom>
          <a:noFill/>
        </p:spPr>
      </p:pic>
      <p:sp>
        <p:nvSpPr>
          <p:cNvPr id="9" name="Rectángulo 8"/>
          <p:cNvSpPr/>
          <p:nvPr/>
        </p:nvSpPr>
        <p:spPr>
          <a:xfrm>
            <a:off x="5670714" y="4580504"/>
            <a:ext cx="1782618" cy="240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Pago por </a:t>
            </a:r>
            <a:r>
              <a:rPr lang="es-ES" sz="1200" dirty="0" err="1">
                <a:solidFill>
                  <a:schemeClr val="tx1"/>
                </a:solidFill>
              </a:rPr>
              <a:t>Paypal</a:t>
            </a:r>
            <a:endParaRPr lang="es-ES" sz="1200" dirty="0">
              <a:solidFill>
                <a:schemeClr val="tx1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856" y="4546719"/>
            <a:ext cx="298477" cy="298477"/>
          </a:xfrm>
          <a:prstGeom prst="rect">
            <a:avLst/>
          </a:prstGeom>
        </p:spPr>
      </p:pic>
      <p:pic>
        <p:nvPicPr>
          <p:cNvPr id="11" name="Picture 2" descr="C:\Users\Diego\Documents\Billin\PSDs\ICONOS\Iconos Billin\PNG\Outline\48px\General\checkbox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9618" y="4154307"/>
            <a:ext cx="294348" cy="294348"/>
          </a:xfrm>
          <a:prstGeom prst="rect">
            <a:avLst/>
          </a:prstGeom>
          <a:noFill/>
        </p:spPr>
      </p:pic>
      <p:sp>
        <p:nvSpPr>
          <p:cNvPr id="2" name="Rectángulo redondeado 1"/>
          <p:cNvSpPr/>
          <p:nvPr/>
        </p:nvSpPr>
        <p:spPr>
          <a:xfrm>
            <a:off x="8026400" y="4171338"/>
            <a:ext cx="1403928" cy="239884"/>
          </a:xfrm>
          <a:prstGeom prst="roundRect">
            <a:avLst>
              <a:gd name="adj" fmla="val 240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900" b="1" dirty="0"/>
              <a:t>Fecha de vencimiento</a:t>
            </a:r>
          </a:p>
        </p:txBody>
      </p:sp>
      <p:sp>
        <p:nvSpPr>
          <p:cNvPr id="3" name="Rectángulo 2"/>
          <p:cNvSpPr/>
          <p:nvPr/>
        </p:nvSpPr>
        <p:spPr>
          <a:xfrm>
            <a:off x="5945760" y="4166879"/>
            <a:ext cx="21673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1200" dirty="0"/>
              <a:t>Recordatorio de pago al cliente:</a:t>
            </a:r>
          </a:p>
        </p:txBody>
      </p:sp>
      <p:sp>
        <p:nvSpPr>
          <p:cNvPr id="12" name="Triángulo isósceles 11"/>
          <p:cNvSpPr/>
          <p:nvPr/>
        </p:nvSpPr>
        <p:spPr>
          <a:xfrm flipV="1">
            <a:off x="9206199" y="4239570"/>
            <a:ext cx="177949" cy="125320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2042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7782" b="5426"/>
          <a:stretch/>
        </p:blipFill>
        <p:spPr>
          <a:xfrm>
            <a:off x="762600" y="766617"/>
            <a:ext cx="10764954" cy="52554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81230" y="29030"/>
            <a:ext cx="2010770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r"/>
            <a:r>
              <a:rPr lang="es-ES" sz="2800"/>
              <a:t>App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9029" y="29030"/>
            <a:ext cx="8533080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5. </a:t>
            </a:r>
            <a:r>
              <a:rPr lang="es-ES" sz="2800" dirty="0" err="1"/>
              <a:t>Checks</a:t>
            </a:r>
            <a:r>
              <a:rPr lang="es-ES" sz="2800" dirty="0"/>
              <a:t> proceso de cobro (proveedor), </a:t>
            </a:r>
            <a:r>
              <a:rPr lang="es-ES" sz="2800" dirty="0" err="1"/>
              <a:t>paypal</a:t>
            </a:r>
            <a:r>
              <a:rPr lang="es-ES" sz="2800" dirty="0"/>
              <a:t> activado</a:t>
            </a:r>
            <a:endParaRPr lang="en-US" sz="2800" dirty="0"/>
          </a:p>
        </p:txBody>
      </p:sp>
      <p:sp>
        <p:nvSpPr>
          <p:cNvPr id="7" name="Rectángulo 6"/>
          <p:cNvSpPr/>
          <p:nvPr/>
        </p:nvSpPr>
        <p:spPr>
          <a:xfrm>
            <a:off x="5630131" y="3916218"/>
            <a:ext cx="1782618" cy="240145"/>
          </a:xfrm>
          <a:prstGeom prst="rect">
            <a:avLst/>
          </a:prstGeom>
          <a:solidFill>
            <a:srgbClr val="FAFA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Pago por </a:t>
            </a:r>
            <a:r>
              <a:rPr lang="es-ES" sz="1200" dirty="0" err="1">
                <a:solidFill>
                  <a:schemeClr val="tx1"/>
                </a:solidFill>
              </a:rPr>
              <a:t>Paypal</a:t>
            </a:r>
            <a:r>
              <a:rPr lang="es-ES" sz="1200" dirty="0">
                <a:solidFill>
                  <a:schemeClr val="tx1"/>
                </a:solidFill>
              </a:rPr>
              <a:t> Activado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654" y="3856426"/>
            <a:ext cx="298477" cy="29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016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7937" b="4713"/>
          <a:stretch/>
        </p:blipFill>
        <p:spPr>
          <a:xfrm>
            <a:off x="508475" y="775854"/>
            <a:ext cx="10677427" cy="524625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5203804" y="4598246"/>
            <a:ext cx="2429163" cy="84030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Estados del pago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804" y="4643838"/>
            <a:ext cx="298477" cy="298477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5527076" y="4478173"/>
            <a:ext cx="1782618" cy="24014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Pago por </a:t>
            </a:r>
            <a:r>
              <a:rPr lang="es-ES" sz="1200" dirty="0" err="1">
                <a:solidFill>
                  <a:schemeClr val="tx1"/>
                </a:solidFill>
              </a:rPr>
              <a:t>Paypal</a:t>
            </a:r>
            <a:r>
              <a:rPr lang="es-ES" sz="1200" dirty="0">
                <a:solidFill>
                  <a:schemeClr val="tx1"/>
                </a:solidFill>
              </a:rPr>
              <a:t> Activado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181230" y="29030"/>
            <a:ext cx="2010770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r"/>
            <a:r>
              <a:rPr lang="es-ES" sz="2800"/>
              <a:t>App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29029" y="29030"/>
            <a:ext cx="8597735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6. </a:t>
            </a:r>
            <a:r>
              <a:rPr lang="es-ES" sz="2800" dirty="0" err="1"/>
              <a:t>Checks</a:t>
            </a:r>
            <a:r>
              <a:rPr lang="es-ES" sz="2800" dirty="0"/>
              <a:t> proceso de cobro (proveedor), </a:t>
            </a:r>
            <a:r>
              <a:rPr lang="es-ES" sz="2800" dirty="0" err="1"/>
              <a:t>paypal</a:t>
            </a:r>
            <a:r>
              <a:rPr lang="es-ES" sz="2800" dirty="0"/>
              <a:t> activado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85044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364182" y="3105835"/>
            <a:ext cx="346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2.2 Cliente</a:t>
            </a:r>
          </a:p>
        </p:txBody>
      </p:sp>
    </p:spTree>
    <p:extLst>
      <p:ext uri="{BB962C8B-B14F-4D97-AF65-F5344CB8AC3E}">
        <p14:creationId xmlns:p14="http://schemas.microsoft.com/office/powerpoint/2010/main" val="2686980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7937" b="4713"/>
          <a:stretch/>
        </p:blipFill>
        <p:spPr>
          <a:xfrm>
            <a:off x="508475" y="775854"/>
            <a:ext cx="10677427" cy="52462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029" y="29030"/>
            <a:ext cx="8745516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6. </a:t>
            </a:r>
            <a:r>
              <a:rPr lang="es-ES" sz="2800" dirty="0" err="1"/>
              <a:t>Checks</a:t>
            </a:r>
            <a:r>
              <a:rPr lang="es-ES" sz="2800" dirty="0"/>
              <a:t> proceso de cobro (cliente) , </a:t>
            </a:r>
            <a:r>
              <a:rPr lang="es-ES" sz="2800" dirty="0" err="1"/>
              <a:t>paypal</a:t>
            </a:r>
            <a:r>
              <a:rPr lang="es-ES" sz="2800" dirty="0"/>
              <a:t> activado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0181230" y="29030"/>
            <a:ext cx="2010770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r"/>
            <a:r>
              <a:rPr lang="es-ES" sz="2800"/>
              <a:t>App</a:t>
            </a:r>
            <a:endParaRPr lang="en-US" sz="2800" dirty="0"/>
          </a:p>
        </p:txBody>
      </p:sp>
      <p:sp>
        <p:nvSpPr>
          <p:cNvPr id="7" name="Rectángulo 6"/>
          <p:cNvSpPr/>
          <p:nvPr/>
        </p:nvSpPr>
        <p:spPr>
          <a:xfrm>
            <a:off x="5904931" y="4369682"/>
            <a:ext cx="1330923" cy="84030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  <a:p>
            <a:pPr algn="ctr"/>
            <a:r>
              <a:rPr lang="es-ES" sz="1200" b="1" dirty="0">
                <a:solidFill>
                  <a:schemeClr val="tx1"/>
                </a:solidFill>
              </a:rPr>
              <a:t>Pagar con </a:t>
            </a:r>
            <a:r>
              <a:rPr lang="es-ES" sz="1200" b="1" dirty="0" err="1">
                <a:solidFill>
                  <a:schemeClr val="tx1"/>
                </a:solidFill>
              </a:rPr>
              <a:t>Paypal</a:t>
            </a:r>
            <a:endParaRPr lang="es-ES" sz="1200" b="1" dirty="0">
              <a:solidFill>
                <a:schemeClr val="tx1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887" y="4463649"/>
            <a:ext cx="298477" cy="29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255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7686" r="1230" b="5314"/>
          <a:stretch/>
        </p:blipFill>
        <p:spPr>
          <a:xfrm>
            <a:off x="617695" y="492241"/>
            <a:ext cx="10918524" cy="540979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65056" t="16332" r="20656" b="33314"/>
          <a:stretch/>
        </p:blipFill>
        <p:spPr>
          <a:xfrm>
            <a:off x="7804728" y="2392219"/>
            <a:ext cx="1579419" cy="3131127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7777020" y="979055"/>
            <a:ext cx="1921163" cy="1413164"/>
          </a:xfrm>
          <a:prstGeom prst="rect">
            <a:avLst/>
          </a:prstGeom>
          <a:solidFill>
            <a:srgbClr val="CFD8DC"/>
          </a:solidFill>
          <a:ln>
            <a:solidFill>
              <a:srgbClr val="CFD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7922900" y="1072301"/>
            <a:ext cx="1330923" cy="84030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  <a:p>
            <a:pPr algn="ctr"/>
            <a:r>
              <a:rPr lang="es-ES" sz="1200" b="1" dirty="0">
                <a:solidFill>
                  <a:schemeClr val="tx1"/>
                </a:solidFill>
              </a:rPr>
              <a:t>Pagar con </a:t>
            </a:r>
            <a:r>
              <a:rPr lang="es-ES" sz="1200" b="1" dirty="0" err="1">
                <a:solidFill>
                  <a:schemeClr val="tx1"/>
                </a:solidFill>
              </a:rPr>
              <a:t>Paypal</a:t>
            </a:r>
            <a:endParaRPr lang="es-ES" sz="1200" b="1" dirty="0">
              <a:solidFill>
                <a:schemeClr val="tx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124" y="1134516"/>
            <a:ext cx="298477" cy="2984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181230" y="29030"/>
            <a:ext cx="2010770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r"/>
            <a:r>
              <a:rPr lang="es-ES" sz="2800">
                <a:solidFill>
                  <a:schemeClr val="bg1"/>
                </a:solidFill>
              </a:rPr>
              <a:t>Web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029" y="29030"/>
            <a:ext cx="7750195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4. </a:t>
            </a:r>
            <a:r>
              <a:rPr lang="es-ES" sz="2800" dirty="0" err="1">
                <a:solidFill>
                  <a:schemeClr val="bg1"/>
                </a:solidFill>
              </a:rPr>
              <a:t>Landing</a:t>
            </a:r>
            <a:r>
              <a:rPr lang="es-ES" sz="2800" dirty="0">
                <a:solidFill>
                  <a:schemeClr val="bg1"/>
                </a:solidFill>
              </a:rPr>
              <a:t> descarga factura, </a:t>
            </a:r>
            <a:r>
              <a:rPr lang="es-ES" sz="2800" dirty="0" err="1">
                <a:solidFill>
                  <a:schemeClr val="bg1"/>
                </a:solidFill>
              </a:rPr>
              <a:t>paypal</a:t>
            </a:r>
            <a:r>
              <a:rPr lang="es-ES" sz="2800" dirty="0">
                <a:solidFill>
                  <a:schemeClr val="bg1"/>
                </a:solidFill>
              </a:rPr>
              <a:t> activado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8990069" y="1189085"/>
            <a:ext cx="1183289" cy="2086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0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7686" r="1230" b="5314"/>
          <a:stretch/>
        </p:blipFill>
        <p:spPr>
          <a:xfrm>
            <a:off x="617695" y="492241"/>
            <a:ext cx="10918524" cy="540979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65056" t="16332" r="20656" b="33314"/>
          <a:stretch/>
        </p:blipFill>
        <p:spPr>
          <a:xfrm>
            <a:off x="7804728" y="2392219"/>
            <a:ext cx="1579419" cy="3131127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7777020" y="979055"/>
            <a:ext cx="1921163" cy="1413164"/>
          </a:xfrm>
          <a:prstGeom prst="rect">
            <a:avLst/>
          </a:prstGeom>
          <a:solidFill>
            <a:srgbClr val="CFD8DC"/>
          </a:solidFill>
          <a:ln>
            <a:solidFill>
              <a:srgbClr val="CFD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7922900" y="1072301"/>
            <a:ext cx="1330923" cy="9412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  <a:p>
            <a:pPr algn="ctr"/>
            <a:r>
              <a:rPr lang="es-ES" sz="1200" b="1" dirty="0">
                <a:solidFill>
                  <a:schemeClr val="tx1"/>
                </a:solidFill>
              </a:rPr>
              <a:t>Solicitar pago por </a:t>
            </a:r>
            <a:r>
              <a:rPr lang="es-ES" sz="1200" b="1" dirty="0" err="1">
                <a:solidFill>
                  <a:schemeClr val="tx1"/>
                </a:solidFill>
              </a:rPr>
              <a:t>Paypal</a:t>
            </a:r>
            <a:endParaRPr lang="es-ES" sz="1200" b="1" dirty="0">
              <a:solidFill>
                <a:schemeClr val="tx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124" y="1134516"/>
            <a:ext cx="298477" cy="2984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181230" y="29030"/>
            <a:ext cx="2010770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r"/>
            <a:r>
              <a:rPr lang="es-ES" sz="2800">
                <a:solidFill>
                  <a:schemeClr val="bg1"/>
                </a:solidFill>
              </a:rPr>
              <a:t>Web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029" y="29030"/>
            <a:ext cx="7750195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4. </a:t>
            </a:r>
            <a:r>
              <a:rPr lang="es-ES" sz="2800" dirty="0" err="1">
                <a:solidFill>
                  <a:schemeClr val="bg1"/>
                </a:solidFill>
              </a:rPr>
              <a:t>Landing</a:t>
            </a:r>
            <a:r>
              <a:rPr lang="es-ES" sz="2800" dirty="0">
                <a:solidFill>
                  <a:schemeClr val="bg1"/>
                </a:solidFill>
              </a:rPr>
              <a:t> descarga factura, </a:t>
            </a:r>
            <a:r>
              <a:rPr lang="es-ES" sz="2800" dirty="0" err="1">
                <a:solidFill>
                  <a:schemeClr val="bg1"/>
                </a:solidFill>
              </a:rPr>
              <a:t>paypal</a:t>
            </a:r>
            <a:r>
              <a:rPr lang="es-ES" sz="2800" dirty="0">
                <a:solidFill>
                  <a:schemeClr val="bg1"/>
                </a:solidFill>
              </a:rPr>
              <a:t> no activado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8990069" y="1189085"/>
            <a:ext cx="1183289" cy="2086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>
            <a:off x="9845640" y="1015461"/>
            <a:ext cx="2018470" cy="78934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Se le envía notificación al proveedor informándole de que le han solicitado este servicio</a:t>
            </a:r>
          </a:p>
        </p:txBody>
      </p:sp>
    </p:spTree>
    <p:extLst>
      <p:ext uri="{BB962C8B-B14F-4D97-AF65-F5344CB8AC3E}">
        <p14:creationId xmlns:p14="http://schemas.microsoft.com/office/powerpoint/2010/main" val="415522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364182" y="3105835"/>
            <a:ext cx="346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3. MAILS</a:t>
            </a:r>
          </a:p>
        </p:txBody>
      </p:sp>
    </p:spTree>
    <p:extLst>
      <p:ext uri="{BB962C8B-B14F-4D97-AF65-F5344CB8AC3E}">
        <p14:creationId xmlns:p14="http://schemas.microsoft.com/office/powerpoint/2010/main" val="850937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254" y="557284"/>
            <a:ext cx="9189492" cy="57434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029" y="29030"/>
            <a:ext cx="7750195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3.A </a:t>
            </a:r>
            <a:r>
              <a:rPr lang="es-ES" sz="2800" dirty="0"/>
              <a:t>PayPal activado – Email con link factura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0181230" y="29030"/>
            <a:ext cx="2010770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r"/>
            <a:r>
              <a:rPr lang="es-ES" sz="2800" dirty="0"/>
              <a:t>Email</a:t>
            </a:r>
            <a:endParaRPr lang="en-US" sz="2800" dirty="0"/>
          </a:p>
        </p:txBody>
      </p:sp>
      <p:sp>
        <p:nvSpPr>
          <p:cNvPr id="9" name="Rectángulo 7"/>
          <p:cNvSpPr/>
          <p:nvPr/>
        </p:nvSpPr>
        <p:spPr>
          <a:xfrm>
            <a:off x="3576542" y="4585647"/>
            <a:ext cx="5370600" cy="4947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“¡Ahora puedes pagar esta factura online</a:t>
            </a:r>
            <a:r>
              <a:rPr lang="es-ES" sz="1400">
                <a:solidFill>
                  <a:schemeClr val="tx1"/>
                </a:solidFill>
              </a:rPr>
              <a:t>!” </a:t>
            </a:r>
            <a:endParaRPr lang="es-ES" sz="1400" dirty="0">
              <a:solidFill>
                <a:schemeClr val="tx1"/>
              </a:solidFill>
            </a:endParaRPr>
          </a:p>
          <a:p>
            <a:pPr algn="ctr"/>
            <a:r>
              <a:rPr lang="es-ES" sz="1400" dirty="0">
                <a:solidFill>
                  <a:schemeClr val="tx1"/>
                </a:solidFill>
              </a:rPr>
              <a:t>"No dediques más tiempo a esta factura. Págala online y olvídate"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470245" y="4442345"/>
            <a:ext cx="982638" cy="2866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184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7566" b="5891"/>
          <a:stretch/>
        </p:blipFill>
        <p:spPr>
          <a:xfrm>
            <a:off x="431157" y="637309"/>
            <a:ext cx="11440998" cy="5569527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554182" y="3851565"/>
            <a:ext cx="1126836" cy="2770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sz="1000" b="1" dirty="0">
                <a:latin typeface="Libertad" panose="01000000000000000000" pitchFamily="50" charset="0"/>
                <a:cs typeface="Libertad" panose="01000000000000000000" pitchFamily="50" charset="0"/>
              </a:rPr>
              <a:t>Cobrar online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58" y="3883996"/>
            <a:ext cx="235425" cy="2354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029" y="29030"/>
            <a:ext cx="6458857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0. </a:t>
            </a:r>
            <a:r>
              <a:rPr lang="es-ES" sz="2800" dirty="0"/>
              <a:t>Registro en PayPal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0181230" y="29030"/>
            <a:ext cx="2010770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r"/>
            <a:r>
              <a:rPr lang="es-ES" sz="2800"/>
              <a:t>App</a:t>
            </a:r>
            <a:endParaRPr lang="en-US" sz="28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564496" y="3501737"/>
            <a:ext cx="981199" cy="4089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842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029" y="29030"/>
            <a:ext cx="7750195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3.B.1) PayPal </a:t>
            </a:r>
            <a:r>
              <a:rPr lang="en-US" sz="2800" dirty="0" err="1"/>
              <a:t>desactivado</a:t>
            </a:r>
            <a:r>
              <a:rPr lang="en-US" sz="2800" dirty="0"/>
              <a:t> - </a:t>
            </a:r>
            <a:r>
              <a:rPr lang="es-ES" sz="2800" dirty="0"/>
              <a:t>Email con link factura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0181230" y="29030"/>
            <a:ext cx="2010770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r"/>
            <a:r>
              <a:rPr lang="es-ES" sz="2800" dirty="0"/>
              <a:t>Email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254" y="557284"/>
            <a:ext cx="9189492" cy="5743432"/>
          </a:xfrm>
          <a:prstGeom prst="rect">
            <a:avLst/>
          </a:prstGeom>
        </p:spPr>
      </p:pic>
      <p:sp>
        <p:nvSpPr>
          <p:cNvPr id="9" name="Rectángulo 7"/>
          <p:cNvSpPr/>
          <p:nvPr/>
        </p:nvSpPr>
        <p:spPr>
          <a:xfrm>
            <a:off x="3576542" y="4585647"/>
            <a:ext cx="5370600" cy="4947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“¿Te gustaría pagar esta factura online? Haz </a:t>
            </a:r>
            <a:r>
              <a:rPr lang="es-ES" sz="1400" dirty="0" err="1">
                <a:solidFill>
                  <a:schemeClr val="tx1"/>
                </a:solidFill>
              </a:rPr>
              <a:t>click</a:t>
            </a:r>
            <a:r>
              <a:rPr lang="es-ES" sz="1400" dirty="0">
                <a:solidFill>
                  <a:schemeClr val="tx1"/>
                </a:solidFill>
              </a:rPr>
              <a:t> aquí y se lo comunicaremos a tu proveedor”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470245" y="4442345"/>
            <a:ext cx="982638" cy="2866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30421" y="5121322"/>
            <a:ext cx="1931158" cy="276999"/>
          </a:xfrm>
          <a:prstGeom prst="rect">
            <a:avLst/>
          </a:prstGeom>
          <a:solidFill>
            <a:srgbClr val="5299C5"/>
          </a:solidFill>
        </p:spPr>
        <p:txBody>
          <a:bodyPr wrap="square" rtlCol="0">
            <a:spAutoFit/>
          </a:bodyPr>
          <a:lstStyle/>
          <a:p>
            <a:pPr algn="r"/>
            <a:r>
              <a:rPr lang="es-ES" sz="1200" dirty="0">
                <a:solidFill>
                  <a:schemeClr val="bg1"/>
                </a:solidFill>
              </a:rPr>
              <a:t>¡Me gustaría pagar online!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661313" y="4833012"/>
            <a:ext cx="2407279" cy="4148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05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181230" y="29030"/>
            <a:ext cx="2010770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r"/>
            <a:r>
              <a:rPr lang="es-ES" sz="2800" dirty="0"/>
              <a:t>Email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9029" y="29030"/>
            <a:ext cx="9933838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3.B.2) PayPal </a:t>
            </a:r>
            <a:r>
              <a:rPr lang="en-US" sz="2800" dirty="0" err="1"/>
              <a:t>desactivado</a:t>
            </a:r>
            <a:r>
              <a:rPr lang="en-US" sz="2800" dirty="0"/>
              <a:t> – </a:t>
            </a:r>
            <a:r>
              <a:rPr lang="es-ES" sz="2800" dirty="0"/>
              <a:t>Email solicitud cliente pago con PayPal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254" y="557284"/>
            <a:ext cx="9189492" cy="5743432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3366036" y="2893325"/>
            <a:ext cx="5791612" cy="2187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“A tu cliente XXX le gustaría pagarte online. </a:t>
            </a:r>
          </a:p>
          <a:p>
            <a:pPr algn="ctr"/>
            <a:r>
              <a:rPr lang="es-ES" sz="1400" dirty="0">
                <a:solidFill>
                  <a:schemeClr val="tx1"/>
                </a:solidFill>
              </a:rPr>
              <a:t>¿Quieres cobrar así de fácil?”</a:t>
            </a:r>
          </a:p>
          <a:p>
            <a:pPr algn="ctr"/>
            <a:r>
              <a:rPr lang="es-ES" sz="1400" dirty="0">
                <a:solidFill>
                  <a:schemeClr val="tx1"/>
                </a:solidFill>
              </a:rPr>
              <a:t>Botones: “Sí” y “No, prefiero cobrar más tarde (o prefiero otros métodos)”</a:t>
            </a:r>
          </a:p>
          <a:p>
            <a:pPr algn="ctr"/>
            <a:endParaRPr lang="es-ES" sz="1400" dirty="0">
              <a:solidFill>
                <a:schemeClr val="tx1"/>
              </a:solidFill>
            </a:endParaRPr>
          </a:p>
          <a:p>
            <a:pPr algn="ctr"/>
            <a:endParaRPr lang="es-ES" sz="1400" dirty="0">
              <a:solidFill>
                <a:schemeClr val="tx1"/>
              </a:solidFill>
            </a:endParaRPr>
          </a:p>
          <a:p>
            <a:pPr algn="ctr"/>
            <a:endParaRPr lang="es-ES" sz="1400" dirty="0">
              <a:solidFill>
                <a:schemeClr val="tx1"/>
              </a:solidFill>
            </a:endParaRPr>
          </a:p>
          <a:p>
            <a:pPr algn="ctr"/>
            <a:endParaRPr lang="es-ES" sz="1400" dirty="0">
              <a:solidFill>
                <a:schemeClr val="tx1"/>
              </a:solidFill>
            </a:endParaRPr>
          </a:p>
          <a:p>
            <a:pPr algn="ctr"/>
            <a:r>
              <a:rPr lang="es-ES" sz="1400" dirty="0">
                <a:solidFill>
                  <a:schemeClr val="tx1"/>
                </a:solidFill>
              </a:rPr>
              <a:t>“Con </a:t>
            </a:r>
            <a:r>
              <a:rPr lang="es-ES" sz="1400" dirty="0" err="1">
                <a:solidFill>
                  <a:schemeClr val="tx1"/>
                </a:solidFill>
              </a:rPr>
              <a:t>Billin</a:t>
            </a:r>
            <a:r>
              <a:rPr lang="es-ES" sz="1400" dirty="0">
                <a:solidFill>
                  <a:schemeClr val="tx1"/>
                </a:solidFill>
              </a:rPr>
              <a:t> cobrar es más fácil.” / “Tu trabajo no es fácil. Cobrarlo, ahora sí."</a:t>
            </a:r>
          </a:p>
        </p:txBody>
      </p:sp>
      <p:sp>
        <p:nvSpPr>
          <p:cNvPr id="10" name="Rectángulo 7"/>
          <p:cNvSpPr/>
          <p:nvPr/>
        </p:nvSpPr>
        <p:spPr>
          <a:xfrm>
            <a:off x="3576542" y="5087201"/>
            <a:ext cx="5370600" cy="5038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*“Recuerda leer los términos y condiciones.”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73318" y="2616326"/>
            <a:ext cx="9117427" cy="400110"/>
          </a:xfrm>
          <a:prstGeom prst="rect">
            <a:avLst/>
          </a:prstGeom>
          <a:solidFill>
            <a:srgbClr val="5299C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000">
                <a:solidFill>
                  <a:schemeClr val="bg1"/>
                </a:solidFill>
              </a:rPr>
              <a:t>¡Quieren pagarte online!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30421" y="3841668"/>
            <a:ext cx="1931158" cy="276999"/>
          </a:xfrm>
          <a:prstGeom prst="rect">
            <a:avLst/>
          </a:prstGeom>
          <a:solidFill>
            <a:srgbClr val="5299C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200">
                <a:solidFill>
                  <a:schemeClr val="bg1"/>
                </a:solidFill>
              </a:rPr>
              <a:t>Sí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Rectángulo 7"/>
          <p:cNvSpPr/>
          <p:nvPr/>
        </p:nvSpPr>
        <p:spPr>
          <a:xfrm>
            <a:off x="5130421" y="4248319"/>
            <a:ext cx="1931158" cy="2690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No, prefiero cobrar más tarde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7280523" y="3986990"/>
            <a:ext cx="1635186" cy="1316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7219111" y="4377516"/>
            <a:ext cx="1635186" cy="1316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513808" y="2478539"/>
            <a:ext cx="1433334" cy="2853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/>
          <p:cNvSpPr/>
          <p:nvPr/>
        </p:nvSpPr>
        <p:spPr>
          <a:xfrm>
            <a:off x="8980022" y="3927073"/>
            <a:ext cx="2018470" cy="1079036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Si clica en si te lleva a la sección de </a:t>
            </a:r>
            <a:r>
              <a:rPr lang="es-ES" sz="1200" dirty="0" err="1"/>
              <a:t>Paypal</a:t>
            </a:r>
            <a:r>
              <a:rPr lang="es-ES" sz="1200" dirty="0"/>
              <a:t>.</a:t>
            </a:r>
          </a:p>
          <a:p>
            <a:pPr algn="ctr"/>
            <a:r>
              <a:rPr lang="es-ES" sz="1200" dirty="0"/>
              <a:t>Si clica no, se le lanza mail a la contra parte?? Y se le lleva a algún lado???</a:t>
            </a:r>
          </a:p>
        </p:txBody>
      </p:sp>
    </p:spTree>
    <p:extLst>
      <p:ext uri="{BB962C8B-B14F-4D97-AF65-F5344CB8AC3E}">
        <p14:creationId xmlns:p14="http://schemas.microsoft.com/office/powerpoint/2010/main" val="1410173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181230" y="29030"/>
            <a:ext cx="2010770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r"/>
            <a:r>
              <a:rPr lang="es-ES" sz="2800" dirty="0"/>
              <a:t>Email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9029" y="29030"/>
            <a:ext cx="9770064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3.B.3.a) PayPal </a:t>
            </a:r>
            <a:r>
              <a:rPr lang="en-US" sz="2800" dirty="0" err="1"/>
              <a:t>desactivado</a:t>
            </a:r>
            <a:r>
              <a:rPr lang="en-US" sz="2800" dirty="0"/>
              <a:t> - Email del </a:t>
            </a:r>
            <a:r>
              <a:rPr lang="en-US" sz="2800" dirty="0" err="1"/>
              <a:t>cobrador</a:t>
            </a:r>
            <a:r>
              <a:rPr lang="en-US" sz="2800" dirty="0"/>
              <a:t> </a:t>
            </a:r>
            <a:r>
              <a:rPr lang="en-US" sz="2800" dirty="0" err="1"/>
              <a:t>aceptando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254" y="557284"/>
            <a:ext cx="9189492" cy="5743432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2425208" y="3425726"/>
            <a:ext cx="982638" cy="2866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7"/>
          <p:cNvSpPr/>
          <p:nvPr/>
        </p:nvSpPr>
        <p:spPr>
          <a:xfrm>
            <a:off x="3516161" y="3569029"/>
            <a:ext cx="5791612" cy="702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“¡Ahora sí! </a:t>
            </a:r>
          </a:p>
          <a:p>
            <a:pPr algn="ctr"/>
            <a:r>
              <a:rPr lang="es-ES" sz="1400" dirty="0">
                <a:solidFill>
                  <a:schemeClr val="tx1"/>
                </a:solidFill>
              </a:rPr>
              <a:t>Puedes pagar fácilmente esta factura online y seguir con tu negocio."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73318" y="2616326"/>
            <a:ext cx="9117427" cy="400110"/>
          </a:xfrm>
          <a:prstGeom prst="rect">
            <a:avLst/>
          </a:prstGeom>
          <a:solidFill>
            <a:srgbClr val="5299C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solidFill>
                  <a:schemeClr val="bg1"/>
                </a:solidFill>
              </a:rPr>
              <a:t>¡Enhorabuena! Por fin puedes pagar online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700438" y="2467990"/>
            <a:ext cx="982638" cy="2866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688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254" y="557284"/>
            <a:ext cx="9189492" cy="57434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181230" y="29030"/>
            <a:ext cx="2010770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r"/>
            <a:r>
              <a:rPr lang="es-ES" sz="2800" dirty="0"/>
              <a:t>Email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9029" y="29030"/>
            <a:ext cx="9770064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3.B.3.b) PayPal </a:t>
            </a:r>
            <a:r>
              <a:rPr lang="en-US" sz="2800" dirty="0" err="1"/>
              <a:t>desactivado</a:t>
            </a:r>
            <a:r>
              <a:rPr lang="en-US" sz="2800" dirty="0"/>
              <a:t> - Email del </a:t>
            </a:r>
            <a:r>
              <a:rPr lang="en-US" sz="2800" dirty="0" err="1"/>
              <a:t>cobrador</a:t>
            </a:r>
            <a:r>
              <a:rPr lang="en-US" sz="2800" dirty="0"/>
              <a:t> </a:t>
            </a:r>
            <a:r>
              <a:rPr lang="en-US" sz="2800" dirty="0" err="1"/>
              <a:t>rechazando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573318" y="2684566"/>
            <a:ext cx="9117427" cy="400110"/>
          </a:xfrm>
          <a:prstGeom prst="rect">
            <a:avLst/>
          </a:prstGeom>
          <a:solidFill>
            <a:srgbClr val="5299C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solidFill>
                  <a:schemeClr val="bg1"/>
                </a:solidFill>
              </a:rPr>
              <a:t>Lo sentimos… Tu proveedor prefiere cobrar por otra vía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179548" y="2461432"/>
            <a:ext cx="982638" cy="2866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774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7566" b="5891"/>
          <a:stretch/>
        </p:blipFill>
        <p:spPr>
          <a:xfrm>
            <a:off x="431157" y="637309"/>
            <a:ext cx="11440998" cy="5569527"/>
          </a:xfrm>
          <a:prstGeom prst="rect">
            <a:avLst/>
          </a:prstGeom>
        </p:spPr>
      </p:pic>
      <p:sp>
        <p:nvSpPr>
          <p:cNvPr id="16" name="Rectángulo 2"/>
          <p:cNvSpPr/>
          <p:nvPr/>
        </p:nvSpPr>
        <p:spPr>
          <a:xfrm>
            <a:off x="1897038" y="928049"/>
            <a:ext cx="9921729" cy="50940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Mensajes </a:t>
            </a:r>
            <a:r>
              <a:rPr lang="es-ES" dirty="0" err="1">
                <a:solidFill>
                  <a:schemeClr val="tx1"/>
                </a:solidFill>
              </a:rPr>
              <a:t>seller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Paypal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554182" y="3851565"/>
            <a:ext cx="1126836" cy="2770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sz="1000" b="1" dirty="0">
                <a:latin typeface="Libertad" panose="01000000000000000000" pitchFamily="50" charset="0"/>
                <a:cs typeface="Libertad" panose="01000000000000000000" pitchFamily="50" charset="0"/>
              </a:rPr>
              <a:t>Cobrar online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58" y="3883996"/>
            <a:ext cx="235425" cy="23542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4424217" y="1865745"/>
            <a:ext cx="4082473" cy="21243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7" name="Conector recto 6"/>
          <p:cNvCxnSpPr/>
          <p:nvPr/>
        </p:nvCxnSpPr>
        <p:spPr>
          <a:xfrm>
            <a:off x="6465454" y="1995055"/>
            <a:ext cx="13855" cy="1937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6479309" y="2224013"/>
            <a:ext cx="20874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err="1"/>
              <a:t>Gocardless</a:t>
            </a:r>
            <a:endParaRPr lang="es-ES" dirty="0"/>
          </a:p>
          <a:p>
            <a:pPr algn="ctr"/>
            <a:endParaRPr lang="es-ES" dirty="0"/>
          </a:p>
          <a:p>
            <a:pPr algn="ctr"/>
            <a:r>
              <a:rPr lang="es-ES" dirty="0"/>
              <a:t>Domiciliación online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4687938" y="2224013"/>
            <a:ext cx="17018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err="1"/>
              <a:t>Paypal</a:t>
            </a:r>
            <a:endParaRPr lang="es-ES" dirty="0"/>
          </a:p>
          <a:p>
            <a:pPr algn="ctr"/>
            <a:endParaRPr lang="es-ES" dirty="0"/>
          </a:p>
          <a:p>
            <a:pPr algn="ctr"/>
            <a:r>
              <a:rPr lang="es-ES" dirty="0"/>
              <a:t>Pago con tarjeta</a:t>
            </a:r>
          </a:p>
        </p:txBody>
      </p:sp>
      <p:sp>
        <p:nvSpPr>
          <p:cNvPr id="11" name="Rectángulo redondeado 10"/>
          <p:cNvSpPr/>
          <p:nvPr/>
        </p:nvSpPr>
        <p:spPr>
          <a:xfrm>
            <a:off x="4869207" y="3356290"/>
            <a:ext cx="1339273" cy="42487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Activar</a:t>
            </a:r>
          </a:p>
        </p:txBody>
      </p:sp>
      <p:sp>
        <p:nvSpPr>
          <p:cNvPr id="12" name="Rectángulo redondeado 11"/>
          <p:cNvSpPr/>
          <p:nvPr/>
        </p:nvSpPr>
        <p:spPr>
          <a:xfrm>
            <a:off x="6853387" y="3356290"/>
            <a:ext cx="1339273" cy="42487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Activar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029" y="29030"/>
            <a:ext cx="6458857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800"/>
              <a:t>0. </a:t>
            </a:r>
            <a:r>
              <a:rPr lang="es-ES" sz="2800" dirty="0"/>
              <a:t>Registro en PayPal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181230" y="29030"/>
            <a:ext cx="2010770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r"/>
            <a:r>
              <a:rPr lang="es-ES" sz="2800"/>
              <a:t>App</a:t>
            </a:r>
            <a:endParaRPr lang="en-US" sz="2800" dirty="0"/>
          </a:p>
        </p:txBody>
      </p:sp>
      <p:sp>
        <p:nvSpPr>
          <p:cNvPr id="17" name="Rectángulo 7"/>
          <p:cNvSpPr/>
          <p:nvPr/>
        </p:nvSpPr>
        <p:spPr>
          <a:xfrm>
            <a:off x="3747028" y="4164267"/>
            <a:ext cx="2672618" cy="12055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Video tutorial</a:t>
            </a:r>
          </a:p>
        </p:txBody>
      </p:sp>
      <p:sp>
        <p:nvSpPr>
          <p:cNvPr id="18" name="Rectángulo 7"/>
          <p:cNvSpPr/>
          <p:nvPr/>
        </p:nvSpPr>
        <p:spPr>
          <a:xfrm>
            <a:off x="3747027" y="5414510"/>
            <a:ext cx="2650185" cy="7369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USPs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9" name="Rectángulo 7"/>
          <p:cNvSpPr/>
          <p:nvPr/>
        </p:nvSpPr>
        <p:spPr>
          <a:xfrm>
            <a:off x="6549218" y="4164267"/>
            <a:ext cx="2672618" cy="12055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>
                <a:solidFill>
                  <a:schemeClr val="tx1"/>
                </a:solidFill>
              </a:rPr>
              <a:t>Video tutorial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0" name="Rectángulo 7"/>
          <p:cNvSpPr/>
          <p:nvPr/>
        </p:nvSpPr>
        <p:spPr>
          <a:xfrm>
            <a:off x="6549217" y="5414510"/>
            <a:ext cx="2650185" cy="7369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USPs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1564496" y="3501737"/>
            <a:ext cx="981199" cy="4089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799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t="7795" b="7551"/>
          <a:stretch/>
        </p:blipFill>
        <p:spPr>
          <a:xfrm>
            <a:off x="925468" y="822036"/>
            <a:ext cx="10920595" cy="5200073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2235202" y="1025235"/>
            <a:ext cx="9610861" cy="49968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Mensajes </a:t>
            </a:r>
            <a:r>
              <a:rPr lang="es-ES" dirty="0" err="1">
                <a:solidFill>
                  <a:schemeClr val="tx1"/>
                </a:solidFill>
              </a:rPr>
              <a:t>seller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Paypal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025237" y="1921164"/>
            <a:ext cx="1099128" cy="205562"/>
          </a:xfrm>
          <a:prstGeom prst="rect">
            <a:avLst/>
          </a:prstGeom>
          <a:solidFill>
            <a:srgbClr val="4C535B"/>
          </a:solidFill>
          <a:ln>
            <a:solidFill>
              <a:srgbClr val="4C53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Pasarela de pago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195" y="1588653"/>
            <a:ext cx="849195" cy="849195"/>
          </a:xfrm>
          <a:prstGeom prst="rect">
            <a:avLst/>
          </a:prstGeom>
        </p:spPr>
      </p:pic>
      <p:sp>
        <p:nvSpPr>
          <p:cNvPr id="7" name="Rectángulo redondeado 6"/>
          <p:cNvSpPr/>
          <p:nvPr/>
        </p:nvSpPr>
        <p:spPr>
          <a:xfrm>
            <a:off x="5772727" y="4414982"/>
            <a:ext cx="2493818" cy="42487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Registrate</a:t>
            </a:r>
            <a:r>
              <a:rPr lang="es-ES" dirty="0"/>
              <a:t> en </a:t>
            </a:r>
            <a:r>
              <a:rPr lang="es-ES" dirty="0" err="1"/>
              <a:t>Paypal</a:t>
            </a:r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997529" y="4978402"/>
            <a:ext cx="1126836" cy="2770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sz="1000" b="1" dirty="0">
                <a:latin typeface="Libertad" panose="01000000000000000000" pitchFamily="50" charset="0"/>
                <a:cs typeface="Libertad" panose="01000000000000000000" pitchFamily="50" charset="0"/>
              </a:rPr>
              <a:t>Cobrar online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05" y="5010833"/>
            <a:ext cx="235425" cy="2354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9029" y="29030"/>
            <a:ext cx="6458857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800"/>
              <a:t>0. </a:t>
            </a:r>
            <a:r>
              <a:rPr lang="es-ES" sz="2800" dirty="0"/>
              <a:t>Registro en PayPal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10181230" y="29030"/>
            <a:ext cx="2010770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r"/>
            <a:r>
              <a:rPr lang="es-ES" sz="2800"/>
              <a:t>App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69404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t="7795" b="7551"/>
          <a:stretch/>
        </p:blipFill>
        <p:spPr>
          <a:xfrm>
            <a:off x="925468" y="822036"/>
            <a:ext cx="10920595" cy="5200073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2235202" y="1025235"/>
            <a:ext cx="9610861" cy="49968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Mensajes </a:t>
            </a:r>
            <a:r>
              <a:rPr lang="es-ES" dirty="0" err="1">
                <a:solidFill>
                  <a:schemeClr val="tx1"/>
                </a:solidFill>
              </a:rPr>
              <a:t>seller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Paypal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025237" y="1921164"/>
            <a:ext cx="1099128" cy="205562"/>
          </a:xfrm>
          <a:prstGeom prst="rect">
            <a:avLst/>
          </a:prstGeom>
          <a:solidFill>
            <a:srgbClr val="4C535B"/>
          </a:solidFill>
          <a:ln>
            <a:solidFill>
              <a:srgbClr val="4C53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Pasarela de pago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195" y="1588653"/>
            <a:ext cx="849195" cy="849195"/>
          </a:xfrm>
          <a:prstGeom prst="rect">
            <a:avLst/>
          </a:prstGeom>
        </p:spPr>
      </p:pic>
      <p:sp>
        <p:nvSpPr>
          <p:cNvPr id="7" name="Rectángulo redondeado 6"/>
          <p:cNvSpPr/>
          <p:nvPr/>
        </p:nvSpPr>
        <p:spPr>
          <a:xfrm>
            <a:off x="5772727" y="4414982"/>
            <a:ext cx="2493818" cy="42487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Registrate</a:t>
            </a:r>
            <a:r>
              <a:rPr lang="es-ES" dirty="0"/>
              <a:t> en </a:t>
            </a:r>
            <a:r>
              <a:rPr lang="es-ES" dirty="0" err="1"/>
              <a:t>Paypal</a:t>
            </a:r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4424218" y="1877343"/>
            <a:ext cx="5209309" cy="36090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Pop-up de registro</a:t>
            </a:r>
          </a:p>
        </p:txBody>
      </p:sp>
      <p:sp>
        <p:nvSpPr>
          <p:cNvPr id="9" name="Rectángulo 8"/>
          <p:cNvSpPr/>
          <p:nvPr/>
        </p:nvSpPr>
        <p:spPr>
          <a:xfrm>
            <a:off x="1016917" y="4969165"/>
            <a:ext cx="1126836" cy="2770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sz="1000" b="1" dirty="0">
                <a:latin typeface="Libertad" panose="01000000000000000000" pitchFamily="50" charset="0"/>
                <a:cs typeface="Libertad" panose="01000000000000000000" pitchFamily="50" charset="0"/>
              </a:rPr>
              <a:t>Cobrar online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93" y="5001596"/>
            <a:ext cx="235425" cy="2354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9029" y="29030"/>
            <a:ext cx="6458857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800"/>
              <a:t>0. </a:t>
            </a:r>
            <a:r>
              <a:rPr lang="es-ES" sz="2800" dirty="0"/>
              <a:t>Registro en PayPal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10181230" y="29030"/>
            <a:ext cx="2010770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r"/>
            <a:r>
              <a:rPr lang="es-ES" sz="2800"/>
              <a:t>App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86131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t="7795" b="7551"/>
          <a:stretch/>
        </p:blipFill>
        <p:spPr>
          <a:xfrm>
            <a:off x="925468" y="822036"/>
            <a:ext cx="10920595" cy="5200073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2235202" y="1025235"/>
            <a:ext cx="9610861" cy="49968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Cuenta registrada en </a:t>
            </a:r>
            <a:r>
              <a:rPr lang="es-ES" dirty="0" err="1">
                <a:solidFill>
                  <a:schemeClr val="tx1"/>
                </a:solidFill>
              </a:rPr>
              <a:t>Paypal</a:t>
            </a:r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r>
              <a:rPr lang="es-ES" dirty="0">
                <a:solidFill>
                  <a:schemeClr val="tx1"/>
                </a:solidFill>
              </a:rPr>
              <a:t>Siguientes pasos: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1. Simplemente activa la opción de pago por </a:t>
            </a:r>
            <a:r>
              <a:rPr lang="es-ES" dirty="0" err="1">
                <a:solidFill>
                  <a:schemeClr val="tx1"/>
                </a:solidFill>
              </a:rPr>
              <a:t>paypal</a:t>
            </a:r>
            <a:r>
              <a:rPr lang="es-ES" dirty="0">
                <a:solidFill>
                  <a:schemeClr val="tx1"/>
                </a:solidFill>
              </a:rPr>
              <a:t> a la hora de crear la factura.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r>
              <a:rPr lang="es-ES" dirty="0">
                <a:solidFill>
                  <a:schemeClr val="tx1"/>
                </a:solidFill>
              </a:rPr>
              <a:t>Pendiente de validación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025237" y="1921164"/>
            <a:ext cx="1099128" cy="205562"/>
          </a:xfrm>
          <a:prstGeom prst="rect">
            <a:avLst/>
          </a:prstGeom>
          <a:solidFill>
            <a:srgbClr val="4C535B"/>
          </a:solidFill>
          <a:ln>
            <a:solidFill>
              <a:srgbClr val="4C53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Pasarela de pago</a:t>
            </a:r>
          </a:p>
        </p:txBody>
      </p:sp>
      <p:sp>
        <p:nvSpPr>
          <p:cNvPr id="2" name="Rectángulo redondeado 1"/>
          <p:cNvSpPr/>
          <p:nvPr/>
        </p:nvSpPr>
        <p:spPr>
          <a:xfrm>
            <a:off x="6105237" y="4414982"/>
            <a:ext cx="1985818" cy="42487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Acceso a </a:t>
            </a:r>
            <a:r>
              <a:rPr lang="es-ES" dirty="0" err="1"/>
              <a:t>Paypal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195" y="1588653"/>
            <a:ext cx="849195" cy="849195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1025237" y="4987638"/>
            <a:ext cx="1126836" cy="2770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sz="1000" b="1" dirty="0">
                <a:latin typeface="Libertad" panose="01000000000000000000" pitchFamily="50" charset="0"/>
                <a:cs typeface="Libertad" panose="01000000000000000000" pitchFamily="50" charset="0"/>
              </a:rPr>
              <a:t>Cobrar online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13" y="5020069"/>
            <a:ext cx="235425" cy="2354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9029" y="29030"/>
            <a:ext cx="6458857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800"/>
              <a:t>0. </a:t>
            </a:r>
            <a:r>
              <a:rPr lang="es-ES" sz="2800" dirty="0"/>
              <a:t>Registro en PayPal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10181230" y="29030"/>
            <a:ext cx="2010770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r"/>
            <a:r>
              <a:rPr lang="es-ES" sz="2800"/>
              <a:t>App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57210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t="7795" b="7551"/>
          <a:stretch/>
        </p:blipFill>
        <p:spPr>
          <a:xfrm>
            <a:off x="925468" y="822036"/>
            <a:ext cx="10920595" cy="5200073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2253674" y="1025235"/>
            <a:ext cx="9610861" cy="49968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Cuenta validada en </a:t>
            </a:r>
            <a:r>
              <a:rPr lang="es-ES" dirty="0" err="1">
                <a:solidFill>
                  <a:schemeClr val="tx1"/>
                </a:solidFill>
              </a:rPr>
              <a:t>Paypal</a:t>
            </a:r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r>
              <a:rPr lang="es-ES" dirty="0">
                <a:solidFill>
                  <a:schemeClr val="tx1"/>
                </a:solidFill>
              </a:rPr>
              <a:t>Siguientes pasos: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1. Simplemente activa la opción de pago por </a:t>
            </a:r>
            <a:r>
              <a:rPr lang="es-ES" dirty="0" err="1">
                <a:solidFill>
                  <a:schemeClr val="tx1"/>
                </a:solidFill>
              </a:rPr>
              <a:t>paypal</a:t>
            </a:r>
            <a:r>
              <a:rPr lang="es-ES" dirty="0">
                <a:solidFill>
                  <a:schemeClr val="tx1"/>
                </a:solidFill>
              </a:rPr>
              <a:t> a la hora de crear la factura.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025237" y="1921164"/>
            <a:ext cx="1099128" cy="205562"/>
          </a:xfrm>
          <a:prstGeom prst="rect">
            <a:avLst/>
          </a:prstGeom>
          <a:solidFill>
            <a:srgbClr val="4C535B"/>
          </a:solidFill>
          <a:ln>
            <a:solidFill>
              <a:srgbClr val="4C53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Pasarela de pago</a:t>
            </a:r>
          </a:p>
        </p:txBody>
      </p:sp>
      <p:sp>
        <p:nvSpPr>
          <p:cNvPr id="2" name="Rectángulo redondeado 1"/>
          <p:cNvSpPr/>
          <p:nvPr/>
        </p:nvSpPr>
        <p:spPr>
          <a:xfrm>
            <a:off x="6105237" y="4414982"/>
            <a:ext cx="1985818" cy="42487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Acceso a </a:t>
            </a:r>
            <a:r>
              <a:rPr lang="es-ES" dirty="0" err="1"/>
              <a:t>Paypal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195" y="1588653"/>
            <a:ext cx="849195" cy="849195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1016917" y="4969165"/>
            <a:ext cx="1126836" cy="2770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sz="1000" b="1" dirty="0">
                <a:latin typeface="Libertad" panose="01000000000000000000" pitchFamily="50" charset="0"/>
                <a:cs typeface="Libertad" panose="01000000000000000000" pitchFamily="50" charset="0"/>
              </a:rPr>
              <a:t>Cobrar online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13" y="5020069"/>
            <a:ext cx="235425" cy="2354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9029" y="29030"/>
            <a:ext cx="6458857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800"/>
              <a:t>0. </a:t>
            </a:r>
            <a:r>
              <a:rPr lang="es-ES" sz="2800" dirty="0"/>
              <a:t>Registro en PayPal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10181230" y="29030"/>
            <a:ext cx="2010770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r"/>
            <a:r>
              <a:rPr lang="es-ES" sz="2800"/>
              <a:t>App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93020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364182" y="3105835"/>
            <a:ext cx="3463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2. ACTIVACION DEL SERVICIO PAYPAL</a:t>
            </a:r>
          </a:p>
        </p:txBody>
      </p:sp>
    </p:spTree>
    <p:extLst>
      <p:ext uri="{BB962C8B-B14F-4D97-AF65-F5344CB8AC3E}">
        <p14:creationId xmlns:p14="http://schemas.microsoft.com/office/powerpoint/2010/main" val="3756167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364182" y="3105835"/>
            <a:ext cx="346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2.1 Proveedor</a:t>
            </a:r>
          </a:p>
        </p:txBody>
      </p:sp>
    </p:spTree>
    <p:extLst>
      <p:ext uri="{BB962C8B-B14F-4D97-AF65-F5344CB8AC3E}">
        <p14:creationId xmlns:p14="http://schemas.microsoft.com/office/powerpoint/2010/main" val="36087009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1998</TotalTime>
  <Words>536</Words>
  <Application>Microsoft Office PowerPoint</Application>
  <PresentationFormat>Panorámica</PresentationFormat>
  <Paragraphs>118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Libertad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desa03 Billin</dc:creator>
  <cp:lastModifiedBy>desa03 Billin</cp:lastModifiedBy>
  <cp:revision>31</cp:revision>
  <dcterms:created xsi:type="dcterms:W3CDTF">2016-05-04T10:38:41Z</dcterms:created>
  <dcterms:modified xsi:type="dcterms:W3CDTF">2016-05-11T11:09:00Z</dcterms:modified>
</cp:coreProperties>
</file>