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hanacademy.org/computing/computer-programming/sql/sql-basics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SQL: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TABLE groceries (id INTEGER PRIMARY KEY, name TEXT, quantity INTEGER, aisle INTEGER);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groceries VALUES (1, "Bananas", 4, 7);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groceries VALUES(2, "Peanut Butter", 1, 2);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groceries VALUES(3, "Dark Chocolate Bars", 2, 2);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groceries VALUES(4, "Ice cream", 1, 12);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groceries VALUES(5, "Cherries", 6, 2);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groceries VALUES(6, "Chocolate syrup", 1, 4);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Priklad (speaker notes):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Ukazat po jednotlivych novych prikazoch (WHERE, AND/OR, ORDER BY)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Ukazat ze where a order by nemusi byt to iste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SQL: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TABLE students (id INTEGER PRIMARY KEY,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first_name TEXT,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last_name TEXT,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email TEXT,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phone TEXT,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birthdate TEXT);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INSERT INTO students (first_name, last_name, email, phone, birthdate)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VALUES ("Peter", "Rabbit", "peter@rabbit.com", "555-6666", "2002-06-24");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students (first_name, last_name, email, phone, birthdate)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VALUES ("Alice", "Wonderland", "alice@wonderland.com", "555-4444", "2002-07-04");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TABLE student_grades (id INTEGER PRIMARY KEY,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student_id INTEGER,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test TEXT,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grade INTEGER);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INSERT INTO student_grades (student_id, test, grade)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VALUES (1, "Nutrition", 95);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student_grades (student_id, test, grade)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VALUES (2, "Nutrition", 92);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student_grades (student_id, test, grade)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VALUES (1, "Chemistry", 85);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student_grades (student_id, test, grade)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VALUES (2, "Chemistry", 95);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 * FROM student_grades;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Priklad: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Student, co nema znamku a ukazat rozdiel medzi left join, inner join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 tu bude: komentáře, příkazy velkými písmeny, nějaké rozumné formátování delších příkazů (hlavně SELECT)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Relacne databazy (v principe system normalizovanych/deduplikovanych “tabuliek” {ala excel} ktore spolu suvisia).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Riadky: jednotlive zaznamy , Stlpce: definicia co tabulka obsahuje. Kazdy stlpec ma datovy typ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Kazda tabulka ma “primarny kluc” ja jednoznacnu identifikaciu riadku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Odkaz na inu tabulku sa robi pomocou “cudieho kluca”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Programaticky pristup k tvorbe , zmenam, aktualizacii, zruseniu zaznamu)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Priklady z KhanAcademy SQL course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https://www.khanacademy.org/computing/computer-programming/sql/sql-basics/</a:t>
            </a:r>
            <a:r>
              <a:rPr lang="en"/>
              <a:t> (can use their sql engine for explaining)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TABLE groceries (id INTEGER PRIMARY KEY, name TEXT, quantity INTEGER );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Ked vynecham ID ako stlpec v INSERT, tak si to databaze sama vlozi (</a:t>
            </a:r>
            <a:r>
              <a:rPr b="1" lang="en"/>
              <a:t>doporucene nepouzivat ID!</a:t>
            </a:r>
            <a:r>
              <a:rPr lang="en"/>
              <a:t>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SQL: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groceries VALUES (1, "Bananas", 4);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groceries VALUES (2, "Peanut Butter", 1);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INSERT INTO groceries VALUES (3, "Dark chocolate bars", 2);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// INSERT INTO groceries (name, quantity) VALUES ("Dark chocolate bars", 2) // samo si doplni 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SELECT * FROM groceries;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messa/db-workshop-web-ap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flask.pocoo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PyWorking - Databazy intro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Petr </a:t>
            </a:r>
            <a:r>
              <a:rPr lang="en"/>
              <a:t>Messner, Peter Varga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- WHERE, AND/OR, </a:t>
            </a:r>
            <a:r>
              <a:rPr lang="en"/>
              <a:t>ORDER BY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0" y="1749700"/>
            <a:ext cx="5315649" cy="8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-59950" y="2313175"/>
            <a:ext cx="1043100" cy="46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7" name="Shape 137"/>
          <p:cNvCxnSpPr>
            <a:stCxn id="138" idx="2"/>
          </p:cNvCxnSpPr>
          <p:nvPr/>
        </p:nvCxnSpPr>
        <p:spPr>
          <a:xfrm flipH="1">
            <a:off x="3572875" y="3567775"/>
            <a:ext cx="20601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475" y="2558125"/>
            <a:ext cx="6477000" cy="1009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0" y="4121613"/>
            <a:ext cx="5315650" cy="102188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0" name="Shape 140"/>
          <p:cNvSpPr/>
          <p:nvPr/>
        </p:nvSpPr>
        <p:spPr>
          <a:xfrm>
            <a:off x="6138625" y="2469050"/>
            <a:ext cx="1043100" cy="46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520050" y="2936750"/>
            <a:ext cx="1522800" cy="46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110150" y="2936750"/>
            <a:ext cx="1043100" cy="46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- AGGREGATE FUNCTIONS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(SUM, COUNT, MAX, MIN..)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3625"/>
            <a:ext cx="35433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39875"/>
            <a:ext cx="36480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78025"/>
            <a:ext cx="35052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3375" y="3652050"/>
            <a:ext cx="1495425" cy="1114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2" name="Shape 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3400" y="3999712"/>
            <a:ext cx="2943225" cy="26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53" name="Shape 153"/>
          <p:cNvCxnSpPr/>
          <p:nvPr/>
        </p:nvCxnSpPr>
        <p:spPr>
          <a:xfrm>
            <a:off x="4850937" y="4167125"/>
            <a:ext cx="1508100" cy="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- JOIN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5" y="1804650"/>
            <a:ext cx="44577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2429125" y="2748100"/>
            <a:ext cx="1168500" cy="217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91275" y="2463000"/>
            <a:ext cx="1168500" cy="217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2" name="Shape 162"/>
          <p:cNvCxnSpPr>
            <a:stCxn id="161" idx="6"/>
            <a:endCxn id="160" idx="2"/>
          </p:cNvCxnSpPr>
          <p:nvPr/>
        </p:nvCxnSpPr>
        <p:spPr>
          <a:xfrm>
            <a:off x="1359775" y="2571750"/>
            <a:ext cx="10695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359750" y="4339400"/>
            <a:ext cx="3422400" cy="653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Chcem meno, priezvisko, email, test a grade v </a:t>
            </a:r>
            <a:r>
              <a:rPr b="1" lang="en"/>
              <a:t>JEDNEJ TABULKE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450" y="2254150"/>
            <a:ext cx="4140024" cy="1098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075" y="3753100"/>
            <a:ext cx="4246799" cy="12396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66" name="Shape 166"/>
          <p:cNvCxnSpPr>
            <a:stCxn id="164" idx="2"/>
            <a:endCxn id="165" idx="0"/>
          </p:cNvCxnSpPr>
          <p:nvPr/>
        </p:nvCxnSpPr>
        <p:spPr>
          <a:xfrm flipH="1">
            <a:off x="6763462" y="3352924"/>
            <a:ext cx="960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695067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26400" y="58350"/>
            <a:ext cx="3461400" cy="11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641675" y="3879525"/>
            <a:ext cx="3461400" cy="119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- GROUP BY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575" y="3225587"/>
            <a:ext cx="3400425" cy="1838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4360225"/>
            <a:ext cx="3400425" cy="53819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81" name="Shape 181"/>
          <p:cNvCxnSpPr>
            <a:stCxn id="180" idx="3"/>
            <a:endCxn id="179" idx="1"/>
          </p:cNvCxnSpPr>
          <p:nvPr/>
        </p:nvCxnSpPr>
        <p:spPr>
          <a:xfrm flipH="1" rot="10800000">
            <a:off x="3872325" y="4144823"/>
            <a:ext cx="1822200" cy="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175" y="1806225"/>
            <a:ext cx="3181838" cy="176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1281825" y="2699475"/>
            <a:ext cx="1168500" cy="46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 - GROUP BY HAVING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575" y="3225587"/>
            <a:ext cx="3400425" cy="1838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0" name="Shape 190"/>
          <p:cNvSpPr txBox="1"/>
          <p:nvPr/>
        </p:nvSpPr>
        <p:spPr>
          <a:xfrm>
            <a:off x="608250" y="2102225"/>
            <a:ext cx="61467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aisle, SUM(quantity)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groceries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aisle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SUM(quantity) &gt; 3;</a:t>
            </a:r>
          </a:p>
        </p:txBody>
      </p:sp>
      <p:cxnSp>
        <p:nvCxnSpPr>
          <p:cNvPr id="191" name="Shape 191"/>
          <p:cNvCxnSpPr/>
          <p:nvPr/>
        </p:nvCxnSpPr>
        <p:spPr>
          <a:xfrm rot="10800000">
            <a:off x="5805075" y="4289850"/>
            <a:ext cx="3009300" cy="2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5826325" y="4876725"/>
            <a:ext cx="296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 txBox="1"/>
          <p:nvPr/>
        </p:nvSpPr>
        <p:spPr>
          <a:xfrm>
            <a:off x="533550" y="3572525"/>
            <a:ext cx="47274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Proč ne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/>
              <a:t>? Filtruje jednotlivé řádky před jejich předáním do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Řádky tabulek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-&gt; WHERE -&gt; GROUP BY -&gt; HAVING -&gt; ORDER BY -&gt; LIMIT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 - ORDER BY, LIMIT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08250" y="2102225"/>
            <a:ext cx="71283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groceries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aisle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3;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groceries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aisle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1, 3;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groceries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aisle ASC, quantity DESC;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 - funkce, CASE IN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08250" y="2102225"/>
            <a:ext cx="78219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DATE("now");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…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expire_date &lt; DATE("now");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…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(DATE("now"), …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WHEN [condition] THEN [expression] ELSE [expression]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nebo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[expression] WHEN [value] THEN [expression] ELSE [expression]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- Summary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71900" y="2036525"/>
            <a:ext cx="3614100" cy="26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SELECT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AND/OR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ORDER 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SUM, COUNT, MAX, MIN...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03825" y="2036525"/>
            <a:ext cx="4190100" cy="27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GROUP 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CASE,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ORDER BY, LIMIT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UPDATE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groceries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quantity = 10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 = 1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1;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UPDATE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groceries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quantity = quantity - 1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= "Cherries"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Pyworking - co by ste radi?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Konkretny smer vs. “ochutnavka” z viacerych smerov?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752175"/>
            <a:ext cx="8222100" cy="333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Dalsie temy: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Git, Github (group-working na github)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Statistika &amp; Machine learning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(very light - html, css, bootstrap, javascript)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Realny projekt - todo, instagram, airbnb (MVP)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React.js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Servery &amp; Cloudy (intro to SysAdmin work)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Jak funguje internet (peeringove centra, dns, ..)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Ethical hacking (hacknut webovku co urobime)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Mobilni aplikace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ALTER TABLE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groceries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expiration INTEGER;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groceries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DROP COLUMN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expiration;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distributors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distaddr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(address_id)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addresses (id);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groceries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 = 4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practices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Psát příkazy velkými písmeny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Komentáře: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/* comment block */ </a:t>
            </a:r>
            <a:r>
              <a:rPr lang="en">
                <a:solidFill>
                  <a:srgbClr val="000000"/>
                </a:solidFill>
              </a:rPr>
              <a:t>nebo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-- comment line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Pro jistotu do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>
                <a:solidFill>
                  <a:srgbClr val="000000"/>
                </a:solidFill>
              </a:rPr>
              <a:t> a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solidFill>
                  <a:srgbClr val="000000"/>
                </a:solidFill>
              </a:rPr>
              <a:t> přidávat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Dbát na čitelnost - i u SQL ve zdrojových kódech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COFFEE BREAK :)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175" y="808000"/>
            <a:ext cx="4703333" cy="35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SQL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ACID, TRANSAKCE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71900" y="2084050"/>
            <a:ext cx="5968500" cy="25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balance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accounts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id = 111;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accounts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balance = balance - 10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id = 111;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accounts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balance = balance + 10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id = 222;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ACID, TRANSAKCE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243300" y="1842875"/>
            <a:ext cx="5973600" cy="30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Atomicity</a:t>
            </a:r>
            <a:r>
              <a:rPr lang="en">
                <a:solidFill>
                  <a:srgbClr val="000000"/>
                </a:solidFill>
              </a:rPr>
              <a:t>: transakce se provede zcela nebo vůbec (all or nothing)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Consistency</a:t>
            </a:r>
            <a:r>
              <a:rPr lang="en">
                <a:solidFill>
                  <a:srgbClr val="000000"/>
                </a:solidFill>
              </a:rPr>
              <a:t>: databáze se nedostane do neplatného stavu (porušení constraints apod.)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Isolation</a:t>
            </a:r>
            <a:r>
              <a:rPr lang="en">
                <a:solidFill>
                  <a:srgbClr val="000000"/>
                </a:solidFill>
              </a:rPr>
              <a:t>: paralelní transakce jsou od sebe oddělené, stejně jako kdyby se aplikovaly jedna za druhou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Durability</a:t>
            </a:r>
            <a:r>
              <a:rPr lang="en">
                <a:solidFill>
                  <a:srgbClr val="000000"/>
                </a:solidFill>
              </a:rPr>
              <a:t>: jakmile je potvrzen commit transakce, nemůže se transakce “ztratit” ani náhlým vypnutím serveru.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297475" y="2289800"/>
            <a:ext cx="2827800" cy="25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BEGIN;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SELECT balance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FROM accounts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WHERE id=111;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 accounts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SET balance=balance-10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WHERE id=111;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 accounts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SET balance=balance+10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WHERE id=222;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COMMIT;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INDEXY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groceries_aisle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groceries (aisle);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775" y="3117904"/>
            <a:ext cx="5173650" cy="1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PROCEDURY, VIEWS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387C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Function increments the input value by 1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increment</a:t>
            </a:r>
            <a:r>
              <a:rPr lang="en" sz="1400">
                <a:solidFill>
                  <a:srgbClr val="0000A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0000A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$$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BEGIN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400">
                <a:solidFill>
                  <a:srgbClr val="0000A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CC66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$$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LANGUAGE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plpgsql;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387C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An example how to use the function (Returns: 11)</a:t>
            </a:r>
            <a:b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increment</a:t>
            </a:r>
            <a:r>
              <a:rPr lang="en" sz="1400">
                <a:solidFill>
                  <a:srgbClr val="0000A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400">
                <a:solidFill>
                  <a:srgbClr val="0000A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PRAKTICKA UKAZKA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Uvod do relacnych databaz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25" y="1725499"/>
            <a:ext cx="6076451" cy="34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 v Pythone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Standardizované </a:t>
            </a:r>
            <a:r>
              <a:rPr b="1" lang="en">
                <a:solidFill>
                  <a:srgbClr val="000000"/>
                </a:solidFill>
              </a:rPr>
              <a:t>DB-API</a:t>
            </a:r>
            <a:r>
              <a:rPr lang="en">
                <a:solidFill>
                  <a:srgbClr val="000000"/>
                </a:solidFill>
              </a:rPr>
              <a:t> (PEP 249) - tzn. stejně se používají i ostatní databáze (PostgreSQL, MySQL, …):</a:t>
            </a:r>
          </a:p>
          <a:p>
            <a:pPr lvl="0" rtl="0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E84B5"/>
                </a:solidFill>
                <a:latin typeface="Consolas"/>
                <a:ea typeface="Consolas"/>
                <a:cs typeface="Consolas"/>
                <a:sym typeface="Consolas"/>
              </a:rPr>
              <a:t>sqlite3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conn 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sqlite3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connect(</a:t>
            </a:r>
            <a:r>
              <a:rPr lang="en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'example.db'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conn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cursor()</a:t>
            </a:r>
          </a:p>
          <a:p>
            <a:pPr lvl="0" rtl="0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execute(</a:t>
            </a:r>
            <a:r>
              <a:rPr lang="en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'SELECT * FROM stocks WHERE symbol=?'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'RHAT'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(c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fetchall())</a:t>
            </a:r>
          </a:p>
          <a:p>
            <a:pPr lvl="0" rtl="0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commit()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Anketa - priklad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Datovy model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SQL prikazy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Walk-though - template code (s bootstrap)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1155CC"/>
                </a:solidFill>
                <a:hlinkClick r:id="rId3"/>
              </a:rPr>
              <a:t>https://github.com/messa/db-workshop-web-app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FLASK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71900" y="18428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1155CC"/>
                </a:solidFill>
                <a:hlinkClick r:id="rId3"/>
              </a:rPr>
              <a:t>http://flask.pocoo.org/</a:t>
            </a:r>
            <a:r>
              <a:rPr lang="en">
                <a:solidFill>
                  <a:srgbClr val="1155CC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- web microframework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66774" y="2216600"/>
            <a:ext cx="61467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7780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@app.route("/")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def hello():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"Hello World!"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if __name__ == "__main__":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app.run()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4519750" y="2241100"/>
            <a:ext cx="61467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77800" marR="0" rtl="0">
              <a:lnSpc>
                <a:spcPct val="13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pip install Flask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 * Running on http://localhost:5000/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Uvod do SQL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CREATE TABLE (Vytvorenie tabulky)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INSERT (Pridanie zaznamu)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SELECT (Pristup / “precitanie” zaznamu)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UPDATE (Upravenie/aktualizacia zaznamu)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DELETE (Zrusenie zaznamu/Tabulky)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TABLE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23212" t="0"/>
          <a:stretch/>
        </p:blipFill>
        <p:spPr>
          <a:xfrm>
            <a:off x="-2" y="1619400"/>
            <a:ext cx="3668800" cy="35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172" y="2199850"/>
            <a:ext cx="5170402" cy="236320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 - syntax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75" y="1725850"/>
            <a:ext cx="2521249" cy="47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975" y="2478775"/>
            <a:ext cx="7613000" cy="11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200" y="3885400"/>
            <a:ext cx="6018477" cy="12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47950" y="2313975"/>
            <a:ext cx="38127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  <a:buAutoNum type="alphaUcPeriod"/>
            </a:pPr>
            <a:r>
              <a:rPr b="1" lang="en">
                <a:solidFill>
                  <a:srgbClr val="FFFFFF"/>
                </a:solidFill>
              </a:rPr>
              <a:t>Specifikacia konkretnych stlpcov</a:t>
            </a:r>
          </a:p>
        </p:txBody>
      </p:sp>
      <p:sp>
        <p:nvSpPr>
          <p:cNvPr id="103" name="Shape 103"/>
          <p:cNvSpPr/>
          <p:nvPr/>
        </p:nvSpPr>
        <p:spPr>
          <a:xfrm>
            <a:off x="2797675" y="3593725"/>
            <a:ext cx="32970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B. Vsetky stlpce</a:t>
            </a:r>
          </a:p>
        </p:txBody>
      </p:sp>
      <p:sp>
        <p:nvSpPr>
          <p:cNvPr id="104" name="Shape 104"/>
          <p:cNvSpPr/>
          <p:nvPr/>
        </p:nvSpPr>
        <p:spPr>
          <a:xfrm>
            <a:off x="-11975" y="4375800"/>
            <a:ext cx="1642500" cy="767700"/>
          </a:xfrm>
          <a:prstGeom prst="wedgeRectCallout">
            <a:avLst>
              <a:gd fmla="val 100370" name="adj1"/>
              <a:gd fmla="val -104611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Zalezi na poradi!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 - priklad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75" y="1802075"/>
            <a:ext cx="6366951" cy="1155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850" y="3145524"/>
            <a:ext cx="4810908" cy="18815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12" name="Shape 112"/>
          <p:cNvCxnSpPr/>
          <p:nvPr/>
        </p:nvCxnSpPr>
        <p:spPr>
          <a:xfrm>
            <a:off x="1870350" y="3252800"/>
            <a:ext cx="2277900" cy="11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- Syntax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1719" r="0" t="0"/>
          <a:stretch/>
        </p:blipFill>
        <p:spPr>
          <a:xfrm>
            <a:off x="44575" y="1778725"/>
            <a:ext cx="3672249" cy="18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75" y="3969668"/>
            <a:ext cx="3672250" cy="628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160350" y="2877475"/>
            <a:ext cx="38127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lphaUcPeriod"/>
            </a:pPr>
            <a:r>
              <a:rPr b="1" lang="en">
                <a:solidFill>
                  <a:srgbClr val="FFFFFF"/>
                </a:solidFill>
              </a:rPr>
              <a:t>Specifikacia konkretnych stlpcov</a:t>
            </a:r>
          </a:p>
        </p:txBody>
      </p:sp>
      <p:sp>
        <p:nvSpPr>
          <p:cNvPr id="121" name="Shape 121"/>
          <p:cNvSpPr/>
          <p:nvPr/>
        </p:nvSpPr>
        <p:spPr>
          <a:xfrm>
            <a:off x="4160350" y="4047737"/>
            <a:ext cx="3812700" cy="4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B.	Vsetky stlpce ( *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 - priklad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0" y="2481925"/>
            <a:ext cx="3240624" cy="3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400" y="1826674"/>
            <a:ext cx="4348200" cy="17005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29" name="Shape 129"/>
          <p:cNvCxnSpPr/>
          <p:nvPr/>
        </p:nvCxnSpPr>
        <p:spPr>
          <a:xfrm>
            <a:off x="3812675" y="2627725"/>
            <a:ext cx="5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