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DD38C-2F19-4EB1-88BE-6E97F0E17C8D}" v="34" dt="2024-04-26T22:31:55.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varScale="1">
        <p:scale>
          <a:sx n="93" d="100"/>
          <a:sy n="93" d="100"/>
        </p:scale>
        <p:origin x="9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a5a127560b7e966/Desktop/Data%20Projects/Coffee_Sales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a5a127560b7e966/Desktop/Data%20Projects/Coffee_Sales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a5a127560b7e966/Desktop/Data%20Projects/Coffee_Sales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a5a127560b7e966/Desktop/Data%20Projects/Coffee_Sales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a5a127560b7e966/Desktop/Data%20Projects/Coffee_Sales_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[Coffee_Sales_1.xlsx]Charts!PivotTable1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a:t>Revenue of Coffee/Tea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dLblPos val="outEnd"/>
          <c:showLegendKey val="0"/>
          <c:showVal val="1"/>
          <c:showCatName val="0"/>
          <c:showSerName val="0"/>
          <c:showPercent val="0"/>
          <c:showBubbleSize val="0"/>
        </c:dLbls>
        <c:gapWidth val="182"/>
        <c:axId val="511403503"/>
        <c:axId val="511401103"/>
      </c:barChart>
      <c:catAx>
        <c:axId val="5114035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CA"/>
                  <a:t>Product 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11401103"/>
        <c:crosses val="autoZero"/>
        <c:auto val="1"/>
        <c:lblAlgn val="ctr"/>
        <c:lblOffset val="100"/>
        <c:noMultiLvlLbl val="0"/>
      </c:catAx>
      <c:valAx>
        <c:axId val="511401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CA"/>
                  <a:t>Sum of Revenue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1140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[Coffee_Sales_1.xlsx]Charts!PivotTable6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1" dirty="0"/>
              <a:t>Coffee</a:t>
            </a:r>
            <a:r>
              <a:rPr lang="en-CA" b="1" baseline="0" dirty="0"/>
              <a:t> &amp; Tea Revenue</a:t>
            </a:r>
            <a:endParaRPr lang="en-CA" b="1" dirty="0"/>
          </a:p>
        </c:rich>
      </c:tx>
      <c:layout>
        <c:manualLayout>
          <c:xMode val="edge"/>
          <c:yMode val="edge"/>
          <c:x val="0.36207017962163268"/>
          <c:y val="4.95287444788879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180887304551292"/>
          <c:y val="9.7344493885784672E-2"/>
          <c:w val="0.75880966926369275"/>
          <c:h val="0.80712735035496663"/>
        </c:manualLayout>
      </c:layout>
      <c:barChart>
        <c:barDir val="bar"/>
        <c:grouping val="clustered"/>
        <c:varyColors val="0"/>
        <c:ser>
          <c:idx val="0"/>
          <c:order val="0"/>
          <c:tx>
            <c:strRef>
              <c:f>Charts!$K$12:$K$15</c:f>
              <c:strCache>
                <c:ptCount val="1"/>
                <c:pt idx="0">
                  <c:v>Apr</c:v>
                </c:pt>
              </c:strCache>
            </c:strRef>
          </c:tx>
          <c:spPr>
            <a:solidFill>
              <a:schemeClr val="accent2">
                <a:shade val="65000"/>
              </a:schemeClr>
            </a:solidFill>
            <a:ln>
              <a:noFill/>
            </a:ln>
            <a:effectLst/>
          </c:spPr>
          <c:invertIfNegative val="0"/>
          <c:cat>
            <c:strRef>
              <c:f>Charts!$J$16:$J$18</c:f>
              <c:strCache>
                <c:ptCount val="2"/>
                <c:pt idx="0">
                  <c:v>Coffee</c:v>
                </c:pt>
                <c:pt idx="1">
                  <c:v>Tea</c:v>
                </c:pt>
              </c:strCache>
            </c:strRef>
          </c:cat>
          <c:val>
            <c:numRef>
              <c:f>Charts!$K$16:$K$18</c:f>
              <c:numCache>
                <c:formatCode>General</c:formatCode>
                <c:ptCount val="2"/>
                <c:pt idx="0">
                  <c:v>45971.199999999859</c:v>
                </c:pt>
                <c:pt idx="1">
                  <c:v>33356.949999999662</c:v>
                </c:pt>
              </c:numCache>
            </c:numRef>
          </c:val>
          <c:extLst>
            <c:ext xmlns:c16="http://schemas.microsoft.com/office/drawing/2014/chart" uri="{C3380CC4-5D6E-409C-BE32-E72D297353CC}">
              <c16:uniqueId val="{00000000-3695-4845-9F31-B2DB4F9CE5B4}"/>
            </c:ext>
          </c:extLst>
        </c:ser>
        <c:ser>
          <c:idx val="1"/>
          <c:order val="1"/>
          <c:tx>
            <c:strRef>
              <c:f>Charts!$L$12:$L$15</c:f>
              <c:strCache>
                <c:ptCount val="1"/>
                <c:pt idx="0">
                  <c:v>May</c:v>
                </c:pt>
              </c:strCache>
            </c:strRef>
          </c:tx>
          <c:spPr>
            <a:solidFill>
              <a:schemeClr val="accent2"/>
            </a:solidFill>
            <a:ln>
              <a:noFill/>
            </a:ln>
            <a:effectLst/>
          </c:spPr>
          <c:invertIfNegative val="0"/>
          <c:cat>
            <c:strRef>
              <c:f>Charts!$J$16:$J$18</c:f>
              <c:strCache>
                <c:ptCount val="2"/>
                <c:pt idx="0">
                  <c:v>Coffee</c:v>
                </c:pt>
                <c:pt idx="1">
                  <c:v>Tea</c:v>
                </c:pt>
              </c:strCache>
            </c:strRef>
          </c:cat>
          <c:val>
            <c:numRef>
              <c:f>Charts!$L$16:$L$18</c:f>
              <c:numCache>
                <c:formatCode>General</c:formatCode>
                <c:ptCount val="2"/>
                <c:pt idx="0">
                  <c:v>60362.849999998994</c:v>
                </c:pt>
                <c:pt idx="1">
                  <c:v>44539.849999999475</c:v>
                </c:pt>
              </c:numCache>
            </c:numRef>
          </c:val>
          <c:extLst>
            <c:ext xmlns:c16="http://schemas.microsoft.com/office/drawing/2014/chart" uri="{C3380CC4-5D6E-409C-BE32-E72D297353CC}">
              <c16:uniqueId val="{00000001-3695-4845-9F31-B2DB4F9CE5B4}"/>
            </c:ext>
          </c:extLst>
        </c:ser>
        <c:ser>
          <c:idx val="2"/>
          <c:order val="2"/>
          <c:tx>
            <c:strRef>
              <c:f>Charts!$M$12:$M$15</c:f>
              <c:strCache>
                <c:ptCount val="1"/>
                <c:pt idx="0">
                  <c:v>Jun</c:v>
                </c:pt>
              </c:strCache>
            </c:strRef>
          </c:tx>
          <c:spPr>
            <a:solidFill>
              <a:schemeClr val="accent2">
                <a:tint val="65000"/>
              </a:schemeClr>
            </a:solidFill>
            <a:ln>
              <a:noFill/>
            </a:ln>
            <a:effectLst/>
          </c:spPr>
          <c:invertIfNegative val="0"/>
          <c:cat>
            <c:strRef>
              <c:f>Charts!$J$16:$J$18</c:f>
              <c:strCache>
                <c:ptCount val="2"/>
                <c:pt idx="0">
                  <c:v>Coffee</c:v>
                </c:pt>
                <c:pt idx="1">
                  <c:v>Tea</c:v>
                </c:pt>
              </c:strCache>
            </c:strRef>
          </c:cat>
          <c:val>
            <c:numRef>
              <c:f>Charts!$M$16:$M$18</c:f>
              <c:numCache>
                <c:formatCode>General</c:formatCode>
                <c:ptCount val="2"/>
                <c:pt idx="0">
                  <c:v>64788.999999998967</c:v>
                </c:pt>
                <c:pt idx="1">
                  <c:v>46243.149999999463</c:v>
                </c:pt>
              </c:numCache>
            </c:numRef>
          </c:val>
          <c:extLst>
            <c:ext xmlns:c16="http://schemas.microsoft.com/office/drawing/2014/chart" uri="{C3380CC4-5D6E-409C-BE32-E72D297353CC}">
              <c16:uniqueId val="{00000002-3695-4845-9F31-B2DB4F9CE5B4}"/>
            </c:ext>
          </c:extLst>
        </c:ser>
        <c:dLbls>
          <c:showLegendKey val="0"/>
          <c:showVal val="0"/>
          <c:showCatName val="0"/>
          <c:showSerName val="0"/>
          <c:showPercent val="0"/>
          <c:showBubbleSize val="0"/>
        </c:dLbls>
        <c:gapWidth val="182"/>
        <c:axId val="280677551"/>
        <c:axId val="280660751"/>
      </c:barChart>
      <c:catAx>
        <c:axId val="2806775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Product</a:t>
                </a:r>
                <a:r>
                  <a:rPr lang="en-CA" baseline="0"/>
                  <a:t> Category</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660751"/>
        <c:crosses val="autoZero"/>
        <c:auto val="1"/>
        <c:lblAlgn val="ctr"/>
        <c:lblOffset val="100"/>
        <c:noMultiLvlLbl val="0"/>
      </c:catAx>
      <c:valAx>
        <c:axId val="2806607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Sum</a:t>
                </a:r>
                <a:r>
                  <a:rPr lang="en-CA" baseline="0"/>
                  <a:t> of Revenue</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677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[Coffee_Sales_1.xlsx]Charts!PivotTable8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1" dirty="0"/>
              <a:t>Coffee/Tea</a:t>
            </a:r>
            <a:r>
              <a:rPr lang="en-CA" b="1" baseline="0" dirty="0"/>
              <a:t> Revenue by Location</a:t>
            </a:r>
            <a:endParaRPr lang="en-CA"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Charts!$K$24:$K$28</c:f>
              <c:strCache>
                <c:ptCount val="1"/>
                <c:pt idx="0">
                  <c:v>Apr</c:v>
                </c:pt>
              </c:strCache>
            </c:strRef>
          </c:tx>
          <c:spPr>
            <a:solidFill>
              <a:schemeClr val="accent5">
                <a:shade val="65000"/>
              </a:schemeClr>
            </a:solidFill>
            <a:ln>
              <a:noFill/>
            </a:ln>
            <a:effectLst/>
          </c:spPr>
          <c:invertIfNegative val="0"/>
          <c:cat>
            <c:strRef>
              <c:f>Charts!$J$29:$J$32</c:f>
              <c:strCache>
                <c:ptCount val="3"/>
                <c:pt idx="0">
                  <c:v>Astoria</c:v>
                </c:pt>
                <c:pt idx="1">
                  <c:v>Hell's Kitchen</c:v>
                </c:pt>
                <c:pt idx="2">
                  <c:v>Lower Manhattan</c:v>
                </c:pt>
              </c:strCache>
            </c:strRef>
          </c:cat>
          <c:val>
            <c:numRef>
              <c:f>Charts!$K$29:$K$32</c:f>
              <c:numCache>
                <c:formatCode>General</c:formatCode>
                <c:ptCount val="3"/>
                <c:pt idx="0">
                  <c:v>26682.450000000154</c:v>
                </c:pt>
                <c:pt idx="1">
                  <c:v>26472.650000000151</c:v>
                </c:pt>
                <c:pt idx="2">
                  <c:v>26173.050000000174</c:v>
                </c:pt>
              </c:numCache>
            </c:numRef>
          </c:val>
          <c:extLst>
            <c:ext xmlns:c16="http://schemas.microsoft.com/office/drawing/2014/chart" uri="{C3380CC4-5D6E-409C-BE32-E72D297353CC}">
              <c16:uniqueId val="{00000000-5522-4C81-B666-FF94BFD185B3}"/>
            </c:ext>
          </c:extLst>
        </c:ser>
        <c:ser>
          <c:idx val="1"/>
          <c:order val="1"/>
          <c:tx>
            <c:strRef>
              <c:f>Charts!$L$24:$L$28</c:f>
              <c:strCache>
                <c:ptCount val="1"/>
                <c:pt idx="0">
                  <c:v>May</c:v>
                </c:pt>
              </c:strCache>
            </c:strRef>
          </c:tx>
          <c:spPr>
            <a:solidFill>
              <a:schemeClr val="accent5"/>
            </a:solidFill>
            <a:ln>
              <a:noFill/>
            </a:ln>
            <a:effectLst/>
          </c:spPr>
          <c:invertIfNegative val="0"/>
          <c:cat>
            <c:strRef>
              <c:f>Charts!$J$29:$J$32</c:f>
              <c:strCache>
                <c:ptCount val="3"/>
                <c:pt idx="0">
                  <c:v>Astoria</c:v>
                </c:pt>
                <c:pt idx="1">
                  <c:v>Hell's Kitchen</c:v>
                </c:pt>
                <c:pt idx="2">
                  <c:v>Lower Manhattan</c:v>
                </c:pt>
              </c:strCache>
            </c:strRef>
          </c:cat>
          <c:val>
            <c:numRef>
              <c:f>Charts!$L$29:$L$32</c:f>
              <c:numCache>
                <c:formatCode>General</c:formatCode>
                <c:ptCount val="3"/>
                <c:pt idx="0">
                  <c:v>35724.00000000016</c:v>
                </c:pt>
                <c:pt idx="1">
                  <c:v>34650.250000000138</c:v>
                </c:pt>
                <c:pt idx="2">
                  <c:v>34528.450000000179</c:v>
                </c:pt>
              </c:numCache>
            </c:numRef>
          </c:val>
          <c:extLst>
            <c:ext xmlns:c16="http://schemas.microsoft.com/office/drawing/2014/chart" uri="{C3380CC4-5D6E-409C-BE32-E72D297353CC}">
              <c16:uniqueId val="{00000001-5522-4C81-B666-FF94BFD185B3}"/>
            </c:ext>
          </c:extLst>
        </c:ser>
        <c:ser>
          <c:idx val="2"/>
          <c:order val="2"/>
          <c:tx>
            <c:strRef>
              <c:f>Charts!$M$24:$M$28</c:f>
              <c:strCache>
                <c:ptCount val="1"/>
                <c:pt idx="0">
                  <c:v>Jun</c:v>
                </c:pt>
              </c:strCache>
            </c:strRef>
          </c:tx>
          <c:spPr>
            <a:solidFill>
              <a:schemeClr val="accent5">
                <a:tint val="65000"/>
              </a:schemeClr>
            </a:solidFill>
            <a:ln>
              <a:noFill/>
            </a:ln>
            <a:effectLst/>
          </c:spPr>
          <c:invertIfNegative val="0"/>
          <c:cat>
            <c:strRef>
              <c:f>Charts!$J$29:$J$32</c:f>
              <c:strCache>
                <c:ptCount val="3"/>
                <c:pt idx="0">
                  <c:v>Astoria</c:v>
                </c:pt>
                <c:pt idx="1">
                  <c:v>Hell's Kitchen</c:v>
                </c:pt>
                <c:pt idx="2">
                  <c:v>Lower Manhattan</c:v>
                </c:pt>
              </c:strCache>
            </c:strRef>
          </c:cat>
          <c:val>
            <c:numRef>
              <c:f>Charts!$M$29:$M$32</c:f>
              <c:numCache>
                <c:formatCode>General</c:formatCode>
                <c:ptCount val="3"/>
                <c:pt idx="0">
                  <c:v>37645.100000000108</c:v>
                </c:pt>
                <c:pt idx="1">
                  <c:v>37231.600000000064</c:v>
                </c:pt>
                <c:pt idx="2">
                  <c:v>36155.450000000106</c:v>
                </c:pt>
              </c:numCache>
            </c:numRef>
          </c:val>
          <c:extLst>
            <c:ext xmlns:c16="http://schemas.microsoft.com/office/drawing/2014/chart" uri="{C3380CC4-5D6E-409C-BE32-E72D297353CC}">
              <c16:uniqueId val="{00000002-5522-4C81-B666-FF94BFD185B3}"/>
            </c:ext>
          </c:extLst>
        </c:ser>
        <c:dLbls>
          <c:showLegendKey val="0"/>
          <c:showVal val="0"/>
          <c:showCatName val="0"/>
          <c:showSerName val="0"/>
          <c:showPercent val="0"/>
          <c:showBubbleSize val="0"/>
        </c:dLbls>
        <c:gapWidth val="219"/>
        <c:overlap val="-27"/>
        <c:axId val="280703951"/>
        <c:axId val="280712111"/>
      </c:barChart>
      <c:catAx>
        <c:axId val="280703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Store</a:t>
                </a:r>
                <a:r>
                  <a:rPr lang="en-CA" baseline="0"/>
                  <a:t> Location</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712111"/>
        <c:crosses val="autoZero"/>
        <c:auto val="1"/>
        <c:lblAlgn val="ctr"/>
        <c:lblOffset val="100"/>
        <c:noMultiLvlLbl val="0"/>
      </c:catAx>
      <c:valAx>
        <c:axId val="2807121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703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[Coffee_Sales_1.xlsx]Charts!PivotTable5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By Product Detail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Charts!$E$9</c:f>
              <c:strCache>
                <c:ptCount val="1"/>
                <c:pt idx="0">
                  <c:v>Total</c:v>
                </c:pt>
              </c:strCache>
            </c:strRef>
          </c:tx>
          <c:spPr>
            <a:solidFill>
              <a:schemeClr val="accent1"/>
            </a:solidFill>
            <a:ln>
              <a:noFill/>
            </a:ln>
            <a:effectLst/>
          </c:spPr>
          <c:invertIfNegative val="0"/>
          <c:cat>
            <c:strRef>
              <c:f>Charts!$D$10:$D$47</c:f>
              <c:strCache>
                <c:ptCount val="37"/>
                <c:pt idx="0">
                  <c:v>Brazilian Lg</c:v>
                </c:pt>
                <c:pt idx="1">
                  <c:v>Brazilian Rg</c:v>
                </c:pt>
                <c:pt idx="2">
                  <c:v>Brazilian Sm</c:v>
                </c:pt>
                <c:pt idx="3">
                  <c:v>Cappuccino</c:v>
                </c:pt>
                <c:pt idx="4">
                  <c:v>Cappuccino Lg</c:v>
                </c:pt>
                <c:pt idx="5">
                  <c:v>Columbian Medium Roast Lg</c:v>
                </c:pt>
                <c:pt idx="6">
                  <c:v>Columbian Medium Roast Rg</c:v>
                </c:pt>
                <c:pt idx="7">
                  <c:v>Columbian Medium Roast Sm</c:v>
                </c:pt>
                <c:pt idx="8">
                  <c:v>Earl Grey Lg</c:v>
                </c:pt>
                <c:pt idx="9">
                  <c:v>Earl Grey Rg</c:v>
                </c:pt>
                <c:pt idx="10">
                  <c:v>English Breakfast Lg</c:v>
                </c:pt>
                <c:pt idx="11">
                  <c:v>English Breakfast Rg</c:v>
                </c:pt>
                <c:pt idx="12">
                  <c:v>Espresso shot</c:v>
                </c:pt>
                <c:pt idx="13">
                  <c:v>Ethiopia Lg</c:v>
                </c:pt>
                <c:pt idx="14">
                  <c:v>Ethiopia Rg</c:v>
                </c:pt>
                <c:pt idx="15">
                  <c:v>Ethiopia Sm</c:v>
                </c:pt>
                <c:pt idx="16">
                  <c:v>Jamaican Coffee River Lg</c:v>
                </c:pt>
                <c:pt idx="17">
                  <c:v>Jamaican Coffee River Rg</c:v>
                </c:pt>
                <c:pt idx="18">
                  <c:v>Jamaican Coffee River Sm</c:v>
                </c:pt>
                <c:pt idx="19">
                  <c:v>Latte</c:v>
                </c:pt>
                <c:pt idx="20">
                  <c:v>Latte Rg</c:v>
                </c:pt>
                <c:pt idx="21">
                  <c:v>Lemon Grass Lg</c:v>
                </c:pt>
                <c:pt idx="22">
                  <c:v>Lemon Grass Rg</c:v>
                </c:pt>
                <c:pt idx="23">
                  <c:v>Morning Sunrise Chai Lg</c:v>
                </c:pt>
                <c:pt idx="24">
                  <c:v>Morning Sunrise Chai Rg</c:v>
                </c:pt>
                <c:pt idx="25">
                  <c:v>Our Old Time Diner Blend Lg</c:v>
                </c:pt>
                <c:pt idx="26">
                  <c:v>Our Old Time Diner Blend Rg</c:v>
                </c:pt>
                <c:pt idx="27">
                  <c:v>Our Old Time Diner Blend Sm</c:v>
                </c:pt>
                <c:pt idx="28">
                  <c:v>Ouro Brasileiro shot</c:v>
                </c:pt>
                <c:pt idx="29">
                  <c:v>Peppermint Lg</c:v>
                </c:pt>
                <c:pt idx="30">
                  <c:v>Peppermint Rg</c:v>
                </c:pt>
                <c:pt idx="31">
                  <c:v>Serenity Green Tea Lg</c:v>
                </c:pt>
                <c:pt idx="32">
                  <c:v>Serenity Green Tea Rg</c:v>
                </c:pt>
                <c:pt idx="33">
                  <c:v>Spicy Eye Opener Chai Lg</c:v>
                </c:pt>
                <c:pt idx="34">
                  <c:v>Spicy Eye Opener Chai Rg</c:v>
                </c:pt>
                <c:pt idx="35">
                  <c:v>Traditional Blend Chai Lg</c:v>
                </c:pt>
                <c:pt idx="36">
                  <c:v>Traditional Blend Chai Rg</c:v>
                </c:pt>
              </c:strCache>
            </c:strRef>
          </c:cat>
          <c:val>
            <c:numRef>
              <c:f>Charts!$E$10:$E$47</c:f>
              <c:numCache>
                <c:formatCode>General</c:formatCode>
                <c:ptCount val="37"/>
                <c:pt idx="0">
                  <c:v>9513</c:v>
                </c:pt>
                <c:pt idx="1">
                  <c:v>8193</c:v>
                </c:pt>
                <c:pt idx="2">
                  <c:v>6030.1999999998479</c:v>
                </c:pt>
                <c:pt idx="3">
                  <c:v>10237.5</c:v>
                </c:pt>
                <c:pt idx="4">
                  <c:v>11143.5</c:v>
                </c:pt>
                <c:pt idx="5">
                  <c:v>8013</c:v>
                </c:pt>
                <c:pt idx="6">
                  <c:v>7155</c:v>
                </c:pt>
                <c:pt idx="7">
                  <c:v>5284</c:v>
                </c:pt>
                <c:pt idx="8">
                  <c:v>7986</c:v>
                </c:pt>
                <c:pt idx="9">
                  <c:v>7422.5</c:v>
                </c:pt>
                <c:pt idx="10">
                  <c:v>8136</c:v>
                </c:pt>
                <c:pt idx="11">
                  <c:v>6607.5</c:v>
                </c:pt>
                <c:pt idx="12">
                  <c:v>7983</c:v>
                </c:pt>
                <c:pt idx="13">
                  <c:v>9404.5</c:v>
                </c:pt>
                <c:pt idx="14">
                  <c:v>8448</c:v>
                </c:pt>
                <c:pt idx="15">
                  <c:v>6217.1999999998388</c:v>
                </c:pt>
                <c:pt idx="16">
                  <c:v>10338.75</c:v>
                </c:pt>
                <c:pt idx="17">
                  <c:v>7970.1000000000131</c:v>
                </c:pt>
                <c:pt idx="18">
                  <c:v>6240.1499999998468</c:v>
                </c:pt>
                <c:pt idx="19">
                  <c:v>10931.25</c:v>
                </c:pt>
                <c:pt idx="20">
                  <c:v>12044.5</c:v>
                </c:pt>
                <c:pt idx="21">
                  <c:v>7785</c:v>
                </c:pt>
                <c:pt idx="22">
                  <c:v>6960</c:v>
                </c:pt>
                <c:pt idx="23">
                  <c:v>11192</c:v>
                </c:pt>
                <c:pt idx="24">
                  <c:v>7255</c:v>
                </c:pt>
                <c:pt idx="25">
                  <c:v>7620</c:v>
                </c:pt>
                <c:pt idx="26">
                  <c:v>7102.5</c:v>
                </c:pt>
                <c:pt idx="27">
                  <c:v>5754</c:v>
                </c:pt>
                <c:pt idx="28">
                  <c:v>5499.9000000000051</c:v>
                </c:pt>
                <c:pt idx="29">
                  <c:v>8271</c:v>
                </c:pt>
                <c:pt idx="30">
                  <c:v>7175</c:v>
                </c:pt>
                <c:pt idx="31">
                  <c:v>7962</c:v>
                </c:pt>
                <c:pt idx="32">
                  <c:v>6927.5</c:v>
                </c:pt>
                <c:pt idx="33">
                  <c:v>8655.2000000000935</c:v>
                </c:pt>
                <c:pt idx="34">
                  <c:v>6719.2500000001846</c:v>
                </c:pt>
                <c:pt idx="35">
                  <c:v>7881</c:v>
                </c:pt>
                <c:pt idx="36">
                  <c:v>7205</c:v>
                </c:pt>
              </c:numCache>
            </c:numRef>
          </c:val>
          <c:extLst>
            <c:ext xmlns:c16="http://schemas.microsoft.com/office/drawing/2014/chart" uri="{C3380CC4-5D6E-409C-BE32-E72D297353CC}">
              <c16:uniqueId val="{00000000-61CE-4E77-BDD5-962E5E1EDD7E}"/>
            </c:ext>
          </c:extLst>
        </c:ser>
        <c:dLbls>
          <c:showLegendKey val="0"/>
          <c:showVal val="0"/>
          <c:showCatName val="0"/>
          <c:showSerName val="0"/>
          <c:showPercent val="0"/>
          <c:showBubbleSize val="0"/>
        </c:dLbls>
        <c:gapWidth val="182"/>
        <c:axId val="1144861456"/>
        <c:axId val="1144849936"/>
      </c:barChart>
      <c:catAx>
        <c:axId val="11448614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Product</a:t>
                </a:r>
                <a:r>
                  <a:rPr lang="en-CA" baseline="0"/>
                  <a:t> Detail</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849936"/>
        <c:crosses val="autoZero"/>
        <c:auto val="1"/>
        <c:lblAlgn val="ctr"/>
        <c:lblOffset val="100"/>
        <c:noMultiLvlLbl val="0"/>
      </c:catAx>
      <c:valAx>
        <c:axId val="1144849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Revenue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861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[Coffee_Sales_1.xlsx]Charts!PivotTable3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CA"/>
              <a:t>Drink Size 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Charts!$I$2</c:f>
              <c:strCache>
                <c:ptCount val="1"/>
                <c:pt idx="0">
                  <c:v>Count_Lg</c:v>
                </c:pt>
              </c:strCache>
            </c:strRef>
          </c:tx>
          <c:spPr>
            <a:solidFill>
              <a:schemeClr val="accent4">
                <a:shade val="65000"/>
              </a:schemeClr>
            </a:solidFill>
            <a:ln>
              <a:noFill/>
            </a:ln>
            <a:effectLst/>
          </c:spPr>
          <c:invertIfNegative val="0"/>
          <c:cat>
            <c:strRef>
              <c:f>Charts!$I$3</c:f>
              <c:strCache>
                <c:ptCount val="1"/>
                <c:pt idx="0">
                  <c:v>Total</c:v>
                </c:pt>
              </c:strCache>
            </c:strRef>
          </c:cat>
          <c:val>
            <c:numRef>
              <c:f>Charts!$I$3</c:f>
              <c:numCache>
                <c:formatCode>General</c:formatCode>
                <c:ptCount val="1"/>
                <c:pt idx="0">
                  <c:v>44885</c:v>
                </c:pt>
              </c:numCache>
            </c:numRef>
          </c:val>
          <c:extLst>
            <c:ext xmlns:c16="http://schemas.microsoft.com/office/drawing/2014/chart" uri="{C3380CC4-5D6E-409C-BE32-E72D297353CC}">
              <c16:uniqueId val="{00000000-2FEA-4802-A08A-FFA40BF83F2A}"/>
            </c:ext>
          </c:extLst>
        </c:ser>
        <c:ser>
          <c:idx val="1"/>
          <c:order val="1"/>
          <c:tx>
            <c:strRef>
              <c:f>Charts!$J$2</c:f>
              <c:strCache>
                <c:ptCount val="1"/>
                <c:pt idx="0">
                  <c:v>Count_Rg</c:v>
                </c:pt>
              </c:strCache>
            </c:strRef>
          </c:tx>
          <c:spPr>
            <a:solidFill>
              <a:schemeClr val="accent4"/>
            </a:solidFill>
            <a:ln>
              <a:noFill/>
            </a:ln>
            <a:effectLst/>
          </c:spPr>
          <c:invertIfNegative val="0"/>
          <c:cat>
            <c:strRef>
              <c:f>Charts!$I$3</c:f>
              <c:strCache>
                <c:ptCount val="1"/>
                <c:pt idx="0">
                  <c:v>Total</c:v>
                </c:pt>
              </c:strCache>
            </c:strRef>
          </c:cat>
          <c:val>
            <c:numRef>
              <c:f>Charts!$J$3</c:f>
              <c:numCache>
                <c:formatCode>General</c:formatCode>
                <c:ptCount val="1"/>
                <c:pt idx="0">
                  <c:v>49386</c:v>
                </c:pt>
              </c:numCache>
            </c:numRef>
          </c:val>
          <c:extLst>
            <c:ext xmlns:c16="http://schemas.microsoft.com/office/drawing/2014/chart" uri="{C3380CC4-5D6E-409C-BE32-E72D297353CC}">
              <c16:uniqueId val="{00000001-2FEA-4802-A08A-FFA40BF83F2A}"/>
            </c:ext>
          </c:extLst>
        </c:ser>
        <c:ser>
          <c:idx val="2"/>
          <c:order val="2"/>
          <c:tx>
            <c:strRef>
              <c:f>Charts!$K$2</c:f>
              <c:strCache>
                <c:ptCount val="1"/>
                <c:pt idx="0">
                  <c:v>Count_Sm</c:v>
                </c:pt>
              </c:strCache>
            </c:strRef>
          </c:tx>
          <c:spPr>
            <a:solidFill>
              <a:schemeClr val="accent4">
                <a:tint val="65000"/>
              </a:schemeClr>
            </a:solidFill>
            <a:ln>
              <a:noFill/>
            </a:ln>
            <a:effectLst/>
          </c:spPr>
          <c:invertIfNegative val="0"/>
          <c:cat>
            <c:strRef>
              <c:f>Charts!$I$3</c:f>
              <c:strCache>
                <c:ptCount val="1"/>
                <c:pt idx="0">
                  <c:v>Total</c:v>
                </c:pt>
              </c:strCache>
            </c:strRef>
          </c:cat>
          <c:val>
            <c:numRef>
              <c:f>Charts!$K$3</c:f>
              <c:numCache>
                <c:formatCode>General</c:formatCode>
                <c:ptCount val="1"/>
                <c:pt idx="0">
                  <c:v>13924</c:v>
                </c:pt>
              </c:numCache>
            </c:numRef>
          </c:val>
          <c:extLst>
            <c:ext xmlns:c16="http://schemas.microsoft.com/office/drawing/2014/chart" uri="{C3380CC4-5D6E-409C-BE32-E72D297353CC}">
              <c16:uniqueId val="{00000002-2FEA-4802-A08A-FFA40BF83F2A}"/>
            </c:ext>
          </c:extLst>
        </c:ser>
        <c:dLbls>
          <c:showLegendKey val="0"/>
          <c:showVal val="0"/>
          <c:showCatName val="0"/>
          <c:showSerName val="0"/>
          <c:showPercent val="0"/>
          <c:showBubbleSize val="0"/>
        </c:dLbls>
        <c:gapWidth val="219"/>
        <c:overlap val="-27"/>
        <c:axId val="1673535008"/>
        <c:axId val="1673519648"/>
      </c:barChart>
      <c:catAx>
        <c:axId val="1673535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r>
                  <a:rPr lang="en-CA"/>
                  <a:t>Drink Sizes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1673519648"/>
        <c:crosses val="autoZero"/>
        <c:auto val="1"/>
        <c:lblAlgn val="ctr"/>
        <c:lblOffset val="100"/>
        <c:noMultiLvlLbl val="0"/>
      </c:catAx>
      <c:valAx>
        <c:axId val="1673519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r>
                  <a:rPr lang="en-CA"/>
                  <a:t>Drink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1673535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95000"/>
              <a:lumOff val="5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090E-04EB-9467-CC6B-E28FDDB83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CF66B59-28FC-801B-9F44-4DCE71F3B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773FD73-AAEA-76DB-3245-1ACBC892678F}"/>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47D10330-68D4-62F5-3A3C-D28AF91835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072E32-06D3-5C24-04F8-1826689EF3FA}"/>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319678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829-B2BA-3D98-A261-4F0A041ACD2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4DB059C-1EA4-A6F0-2DE5-46E9E6BF9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83ACC2-C501-3E6C-D696-9D64E5DFDF9A}"/>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DDBD890E-2DF2-05FA-FC1C-E6FE6FA7C7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42C574-EEAA-584E-60CC-1E799C915A34}"/>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217798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3EED8-092F-78F2-43CB-0A50DFF38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5E22260-81EB-30F3-8FC7-362A775BC9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19AD6-6A0F-420B-9F5F-C7F12DD7A2C4}"/>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3075EA97-ACBB-1238-6DC4-E93D09C072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29FC39-B72A-2860-809B-C24E840FF06A}"/>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64523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955F-35A9-967C-23AF-2EC33EDE3E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D53111-8D03-D45C-FD25-67FE189B3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C6DBC7-7D87-6D39-8799-8A62882B705B}"/>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E8118A34-F3D1-C567-9BC6-7EEE95FA4C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F740C-5010-EA94-3EA0-ADD85B807FFF}"/>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19063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4273-B534-252E-417A-BCD6B2866D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918BA7-8BA7-9033-F480-956FB9DFCD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B167B-5C22-5931-A64D-E75384FF8366}"/>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770CF72C-DED1-36B8-2C4E-B6E1BBEE10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BEBAD5-F58E-EC15-CBC8-E46F03CCEB77}"/>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23656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4A7B-5A34-61D6-1FB9-4FD6E60CFA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F07AF75-6463-2C58-AEE7-D10A3704F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9F7588-A32A-C304-0D21-337EA30E9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A14DBCC-0E4A-4642-057C-5D1708B9ABDE}"/>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6" name="Footer Placeholder 5">
            <a:extLst>
              <a:ext uri="{FF2B5EF4-FFF2-40B4-BE49-F238E27FC236}">
                <a16:creationId xmlns:a16="http://schemas.microsoft.com/office/drawing/2014/main" id="{626FF96A-08E8-603B-A3A7-D9CD18B93E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323063-B550-DFEE-E42D-3A50188B267F}"/>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410832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1BA0-172C-F3CA-2545-1601FDFE8D9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60B6D4-2931-317B-B2D9-489FAB04D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D5F17-1BA3-3983-0A46-FCFB7CA75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7D314FD-35F6-A9F2-139E-C8AC65088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50B6E-A05F-BB7E-A2B5-8F6EA65E0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E031BD0-48C2-2AC8-D6D8-93A0302C0992}"/>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8" name="Footer Placeholder 7">
            <a:extLst>
              <a:ext uri="{FF2B5EF4-FFF2-40B4-BE49-F238E27FC236}">
                <a16:creationId xmlns:a16="http://schemas.microsoft.com/office/drawing/2014/main" id="{02D322BB-6FBD-B5EF-E565-C2586912F4D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4A94F5-22FC-8978-7407-5A28E0446042}"/>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47887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443E-1C0B-9AA5-DF0B-A7EEA2386AA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53C56EA-B931-A99C-839D-11456DDF45D0}"/>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4" name="Footer Placeholder 3">
            <a:extLst>
              <a:ext uri="{FF2B5EF4-FFF2-40B4-BE49-F238E27FC236}">
                <a16:creationId xmlns:a16="http://schemas.microsoft.com/office/drawing/2014/main" id="{3E9F617A-CE35-FAC8-4541-5B1070714D2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4A7C1C9-E9C5-0523-67D6-FB5A10406DB1}"/>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155483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FE59A-2643-83A7-37CB-8068AF1719D5}"/>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3" name="Footer Placeholder 2">
            <a:extLst>
              <a:ext uri="{FF2B5EF4-FFF2-40B4-BE49-F238E27FC236}">
                <a16:creationId xmlns:a16="http://schemas.microsoft.com/office/drawing/2014/main" id="{F6A5D762-2C42-096D-F3C9-61A158C7DAB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C5FCA44-5F6A-14FF-C7C6-1F10A3FC0849}"/>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173381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A3B8-00F0-8F6C-7645-35F49CDB5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961D0B3-B178-16D7-7CB5-4958223C7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0D2DE8-0899-3494-583C-53C0C18A9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BF413-648A-E1D0-1A45-E07EDF8A2FB3}"/>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6" name="Footer Placeholder 5">
            <a:extLst>
              <a:ext uri="{FF2B5EF4-FFF2-40B4-BE49-F238E27FC236}">
                <a16:creationId xmlns:a16="http://schemas.microsoft.com/office/drawing/2014/main" id="{EA589249-96C1-CE86-BE1F-607F090B8A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A60673-DAB2-AE4B-C8CC-98FF0866CD99}"/>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31112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3685-BC1A-1C94-A60D-31B95E565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68B9FC5-FA60-8266-9225-EE66D2553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11C6EBD-8754-D0B5-691F-2E35356C3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AAF28-59EF-102A-19BB-04885AF1D0AF}"/>
              </a:ext>
            </a:extLst>
          </p:cNvPr>
          <p:cNvSpPr>
            <a:spLocks noGrp="1"/>
          </p:cNvSpPr>
          <p:nvPr>
            <p:ph type="dt" sz="half" idx="10"/>
          </p:nvPr>
        </p:nvSpPr>
        <p:spPr/>
        <p:txBody>
          <a:bodyPr/>
          <a:lstStyle/>
          <a:p>
            <a:fld id="{A0E20213-8DD8-4536-9979-F7FE42EC0A91}" type="datetimeFigureOut">
              <a:rPr lang="en-CA" smtClean="0"/>
              <a:t>2024-04-26</a:t>
            </a:fld>
            <a:endParaRPr lang="en-CA"/>
          </a:p>
        </p:txBody>
      </p:sp>
      <p:sp>
        <p:nvSpPr>
          <p:cNvPr id="6" name="Footer Placeholder 5">
            <a:extLst>
              <a:ext uri="{FF2B5EF4-FFF2-40B4-BE49-F238E27FC236}">
                <a16:creationId xmlns:a16="http://schemas.microsoft.com/office/drawing/2014/main" id="{1B1B4170-9B8F-E1D5-96E9-D8E4AE4A31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017231-6D05-65C2-1553-55F4C584E6E9}"/>
              </a:ext>
            </a:extLst>
          </p:cNvPr>
          <p:cNvSpPr>
            <a:spLocks noGrp="1"/>
          </p:cNvSpPr>
          <p:nvPr>
            <p:ph type="sldNum" sz="quarter" idx="12"/>
          </p:nvPr>
        </p:nvSpPr>
        <p:spPr/>
        <p:txBody>
          <a:bodyPr/>
          <a:lstStyle/>
          <a:p>
            <a:fld id="{33909764-38F8-4215-BEA0-9648B94E102F}" type="slidenum">
              <a:rPr lang="en-CA" smtClean="0"/>
              <a:t>‹#›</a:t>
            </a:fld>
            <a:endParaRPr lang="en-CA"/>
          </a:p>
        </p:txBody>
      </p:sp>
    </p:spTree>
    <p:extLst>
      <p:ext uri="{BB962C8B-B14F-4D97-AF65-F5344CB8AC3E}">
        <p14:creationId xmlns:p14="http://schemas.microsoft.com/office/powerpoint/2010/main" val="113634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F7E44-D6A8-0E49-1E8B-F43947D09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DBACA3-B23F-6657-7ABB-1A5B16D6C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42B079-C56A-CABD-DB39-1D9412FBB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E20213-8DD8-4536-9979-F7FE42EC0A91}" type="datetimeFigureOut">
              <a:rPr lang="en-CA" smtClean="0"/>
              <a:t>2024-04-26</a:t>
            </a:fld>
            <a:endParaRPr lang="en-CA"/>
          </a:p>
        </p:txBody>
      </p:sp>
      <p:sp>
        <p:nvSpPr>
          <p:cNvPr id="5" name="Footer Placeholder 4">
            <a:extLst>
              <a:ext uri="{FF2B5EF4-FFF2-40B4-BE49-F238E27FC236}">
                <a16:creationId xmlns:a16="http://schemas.microsoft.com/office/drawing/2014/main" id="{9CE00340-E45F-EC6C-B480-B26B36C36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DF6382B9-DCFA-E7D8-6F5C-E63FD28B8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909764-38F8-4215-BEA0-9648B94E102F}" type="slidenum">
              <a:rPr lang="en-CA" smtClean="0"/>
              <a:t>‹#›</a:t>
            </a:fld>
            <a:endParaRPr lang="en-CA"/>
          </a:p>
        </p:txBody>
      </p:sp>
    </p:spTree>
    <p:extLst>
      <p:ext uri="{BB962C8B-B14F-4D97-AF65-F5344CB8AC3E}">
        <p14:creationId xmlns:p14="http://schemas.microsoft.com/office/powerpoint/2010/main" val="6970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D50F262-343C-4101-AB3C-9DA1072F7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olorful pattern with dots&#10;&#10;Description automatically generated with medium confidence">
            <a:extLst>
              <a:ext uri="{FF2B5EF4-FFF2-40B4-BE49-F238E27FC236}">
                <a16:creationId xmlns:a16="http://schemas.microsoft.com/office/drawing/2014/main" id="{5D607C0A-8589-81F6-3F82-A4012DADA6D0}"/>
              </a:ext>
            </a:extLst>
          </p:cNvPr>
          <p:cNvPicPr>
            <a:picLocks noChangeAspect="1"/>
          </p:cNvPicPr>
          <p:nvPr/>
        </p:nvPicPr>
        <p:blipFill rotWithShape="1">
          <a:blip r:embed="rId2"/>
          <a:srcRect l="20563" r="44663" b="1"/>
          <a:stretch/>
        </p:blipFill>
        <p:spPr>
          <a:xfrm>
            <a:off x="7816130" y="-2"/>
            <a:ext cx="4375870" cy="6858000"/>
          </a:xfrm>
          <a:custGeom>
            <a:avLst/>
            <a:gdLst/>
            <a:ahLst/>
            <a:cxnLst/>
            <a:rect l="l" t="t" r="r" b="b"/>
            <a:pathLst>
              <a:path w="4375870" h="6858000">
                <a:moveTo>
                  <a:pt x="4441" y="0"/>
                </a:moveTo>
                <a:lnTo>
                  <a:pt x="4375870" y="0"/>
                </a:lnTo>
                <a:lnTo>
                  <a:pt x="4375870" y="23"/>
                </a:lnTo>
                <a:lnTo>
                  <a:pt x="4375870"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5" name="Picture 4" descr="A cup of coffee and a tea bag&#10;&#10;Description automatically generated">
            <a:extLst>
              <a:ext uri="{FF2B5EF4-FFF2-40B4-BE49-F238E27FC236}">
                <a16:creationId xmlns:a16="http://schemas.microsoft.com/office/drawing/2014/main" id="{57F11EC2-E9C5-3F56-5EEF-86B39F2575D7}"/>
              </a:ext>
            </a:extLst>
          </p:cNvPr>
          <p:cNvPicPr>
            <a:picLocks noChangeAspect="1"/>
          </p:cNvPicPr>
          <p:nvPr/>
        </p:nvPicPr>
        <p:blipFill rotWithShape="1">
          <a:blip r:embed="rId3">
            <a:extLst>
              <a:ext uri="{28A0092B-C50C-407E-A947-70E740481C1C}">
                <a14:useLocalDpi xmlns:a14="http://schemas.microsoft.com/office/drawing/2010/main" val="0"/>
              </a:ext>
            </a:extLst>
          </a:blip>
          <a:srcRect l="1822" r="13144"/>
          <a:stretch/>
        </p:blipFill>
        <p:spPr>
          <a:xfrm>
            <a:off x="3595404" y="33"/>
            <a:ext cx="4942298" cy="6857999"/>
          </a:xfrm>
          <a:custGeom>
            <a:avLst/>
            <a:gdLst/>
            <a:ahLst/>
            <a:cxnLst/>
            <a:rect l="l" t="t" r="r" b="b"/>
            <a:pathLst>
              <a:path w="4942298" h="6857999">
                <a:moveTo>
                  <a:pt x="0" y="0"/>
                </a:moveTo>
                <a:lnTo>
                  <a:pt x="4164238" y="0"/>
                </a:lnTo>
                <a:lnTo>
                  <a:pt x="4271743" y="210478"/>
                </a:lnTo>
                <a:cubicBezTo>
                  <a:pt x="4695097" y="1127919"/>
                  <a:pt x="4942298" y="2233909"/>
                  <a:pt x="4942298" y="3424428"/>
                </a:cubicBezTo>
                <a:cubicBezTo>
                  <a:pt x="4942298" y="4614948"/>
                  <a:pt x="4695097" y="5720938"/>
                  <a:pt x="4271743" y="6638378"/>
                </a:cubicBezTo>
                <a:lnTo>
                  <a:pt x="4159568" y="6857999"/>
                </a:lnTo>
                <a:lnTo>
                  <a:pt x="49488" y="6857999"/>
                </a:lnTo>
                <a:lnTo>
                  <a:pt x="119616" y="6721637"/>
                </a:lnTo>
                <a:cubicBezTo>
                  <a:pt x="540124" y="5863919"/>
                  <a:pt x="796416" y="4724528"/>
                  <a:pt x="796416" y="3474162"/>
                </a:cubicBezTo>
                <a:cubicBezTo>
                  <a:pt x="796416" y="2140439"/>
                  <a:pt x="504812" y="932979"/>
                  <a:pt x="33352" y="58950"/>
                </a:cubicBezTo>
                <a:close/>
              </a:path>
            </a:pathLst>
          </a:custGeom>
        </p:spPr>
      </p:pic>
      <p:sp useBgFill="1">
        <p:nvSpPr>
          <p:cNvPr id="94" name="Freeform: Shape 93">
            <a:extLst>
              <a:ext uri="{FF2B5EF4-FFF2-40B4-BE49-F238E27FC236}">
                <a16:creationId xmlns:a16="http://schemas.microsoft.com/office/drawing/2014/main" id="{6A0924B3-0260-445E-AFD7-9533C0D1B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5" name="Freeform: Shape 94">
            <a:extLst>
              <a:ext uri="{FF2B5EF4-FFF2-40B4-BE49-F238E27FC236}">
                <a16:creationId xmlns:a16="http://schemas.microsoft.com/office/drawing/2014/main" id="{7C34E8CB-B972-4A94-8469-315C10C2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0CBAD2-7066-B5AA-5BC5-641750974EDB}"/>
              </a:ext>
            </a:extLst>
          </p:cNvPr>
          <p:cNvSpPr>
            <a:spLocks noGrp="1"/>
          </p:cNvSpPr>
          <p:nvPr>
            <p:ph type="ctrTitle"/>
          </p:nvPr>
        </p:nvSpPr>
        <p:spPr>
          <a:xfrm>
            <a:off x="438913" y="1511589"/>
            <a:ext cx="3430958" cy="2896432"/>
          </a:xfrm>
        </p:spPr>
        <p:txBody>
          <a:bodyPr anchor="b">
            <a:normAutofit/>
          </a:bodyPr>
          <a:lstStyle/>
          <a:p>
            <a:pPr algn="l"/>
            <a:r>
              <a:rPr lang="en-CA" sz="4000"/>
              <a:t>Coffee Sales: An Analysis </a:t>
            </a:r>
          </a:p>
        </p:txBody>
      </p:sp>
      <p:sp>
        <p:nvSpPr>
          <p:cNvPr id="3" name="Subtitle 2">
            <a:extLst>
              <a:ext uri="{FF2B5EF4-FFF2-40B4-BE49-F238E27FC236}">
                <a16:creationId xmlns:a16="http://schemas.microsoft.com/office/drawing/2014/main" id="{D248E1A6-02B4-9641-FF37-A98B9343D6E2}"/>
              </a:ext>
            </a:extLst>
          </p:cNvPr>
          <p:cNvSpPr>
            <a:spLocks noGrp="1"/>
          </p:cNvSpPr>
          <p:nvPr>
            <p:ph type="subTitle" idx="1"/>
          </p:nvPr>
        </p:nvSpPr>
        <p:spPr>
          <a:xfrm>
            <a:off x="438911" y="4769996"/>
            <a:ext cx="3430959" cy="1334930"/>
          </a:xfrm>
        </p:spPr>
        <p:txBody>
          <a:bodyPr>
            <a:normAutofit/>
          </a:bodyPr>
          <a:lstStyle/>
          <a:p>
            <a:pPr algn="l"/>
            <a:r>
              <a:rPr lang="en-CA" sz="2100"/>
              <a:t>Forough Passyar</a:t>
            </a:r>
          </a:p>
        </p:txBody>
      </p:sp>
      <p:sp>
        <p:nvSpPr>
          <p:cNvPr id="96" name="Rectangle 95">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97" name="Rectangle 96">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2579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3"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7" name="Freeform: Shape 3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8B9C855-3CC6-3B1A-1654-7CA937384AB2}"/>
              </a:ext>
            </a:extLst>
          </p:cNvPr>
          <p:cNvSpPr>
            <a:spLocks noGrp="1"/>
          </p:cNvSpPr>
          <p:nvPr>
            <p:ph type="title"/>
          </p:nvPr>
        </p:nvSpPr>
        <p:spPr>
          <a:xfrm>
            <a:off x="783588" y="363820"/>
            <a:ext cx="3463398" cy="1893243"/>
          </a:xfrm>
        </p:spPr>
        <p:txBody>
          <a:bodyPr anchor="ctr">
            <a:normAutofit/>
          </a:bodyPr>
          <a:lstStyle/>
          <a:p>
            <a:r>
              <a:rPr lang="en-CA" sz="4800" dirty="0"/>
              <a:t>Revenue of Coffee &amp; Tea</a:t>
            </a:r>
          </a:p>
        </p:txBody>
      </p:sp>
      <p:graphicFrame>
        <p:nvGraphicFramePr>
          <p:cNvPr id="4" name="Content Placeholder 3">
            <a:extLst>
              <a:ext uri="{FF2B5EF4-FFF2-40B4-BE49-F238E27FC236}">
                <a16:creationId xmlns:a16="http://schemas.microsoft.com/office/drawing/2014/main" id="{6A65D385-A4C8-4921-B480-8698004A1B56}"/>
              </a:ext>
            </a:extLst>
          </p:cNvPr>
          <p:cNvGraphicFramePr>
            <a:graphicFrameLocks noGrp="1"/>
          </p:cNvGraphicFramePr>
          <p:nvPr>
            <p:ph idx="1"/>
            <p:extLst>
              <p:ext uri="{D42A27DB-BD31-4B8C-83A1-F6EECF244321}">
                <p14:modId xmlns:p14="http://schemas.microsoft.com/office/powerpoint/2010/main" val="2878279448"/>
              </p:ext>
            </p:extLst>
          </p:nvPr>
        </p:nvGraphicFramePr>
        <p:xfrm>
          <a:off x="4985886" y="231006"/>
          <a:ext cx="6367913" cy="64056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E439C8E-D8AF-ECDB-6821-915A92BF7A45}"/>
              </a:ext>
            </a:extLst>
          </p:cNvPr>
          <p:cNvSpPr txBox="1"/>
          <p:nvPr/>
        </p:nvSpPr>
        <p:spPr>
          <a:xfrm>
            <a:off x="656708" y="2257063"/>
            <a:ext cx="3494028" cy="3139321"/>
          </a:xfrm>
          <a:prstGeom prst="rect">
            <a:avLst/>
          </a:prstGeom>
          <a:noFill/>
        </p:spPr>
        <p:txBody>
          <a:bodyPr wrap="square" rtlCol="0">
            <a:spAutoFit/>
          </a:bodyPr>
          <a:lstStyle/>
          <a:p>
            <a:pPr marL="285750" indent="-285750">
              <a:buFont typeface="Wingdings" panose="05000000000000000000" pitchFamily="2" charset="2"/>
              <a:buChar char="Ø"/>
            </a:pPr>
            <a:r>
              <a:rPr lang="en-CA" dirty="0"/>
              <a:t>Revenue from Coffee Sales for the months of April, May,  and June 2023 was </a:t>
            </a:r>
            <a:r>
              <a:rPr lang="en-CA" b="1" dirty="0"/>
              <a:t>$171,123. </a:t>
            </a:r>
          </a:p>
          <a:p>
            <a:endParaRPr lang="en-CA" dirty="0"/>
          </a:p>
          <a:p>
            <a:pPr marL="285750" indent="-285750">
              <a:buFont typeface="Wingdings" panose="05000000000000000000" pitchFamily="2" charset="2"/>
              <a:buChar char="Ø"/>
            </a:pPr>
            <a:r>
              <a:rPr lang="en-CA" dirty="0"/>
              <a:t> Revenue from Tea Sales for April, May, and June 2023 was $124,139.</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Total Sales for Coffee &amp; Tea for April, May,  and June 2023 were </a:t>
            </a:r>
            <a:r>
              <a:rPr lang="en-CA" b="1" dirty="0"/>
              <a:t>$295,263.</a:t>
            </a:r>
          </a:p>
        </p:txBody>
      </p:sp>
      <p:graphicFrame>
        <p:nvGraphicFramePr>
          <p:cNvPr id="6" name="Chart 5">
            <a:extLst>
              <a:ext uri="{FF2B5EF4-FFF2-40B4-BE49-F238E27FC236}">
                <a16:creationId xmlns:a16="http://schemas.microsoft.com/office/drawing/2014/main" id="{82B25AE0-797B-4F42-8C28-0F49D2C7E37A}"/>
              </a:ext>
            </a:extLst>
          </p:cNvPr>
          <p:cNvGraphicFramePr>
            <a:graphicFrameLocks/>
          </p:cNvGraphicFramePr>
          <p:nvPr>
            <p:extLst>
              <p:ext uri="{D42A27DB-BD31-4B8C-83A1-F6EECF244321}">
                <p14:modId xmlns:p14="http://schemas.microsoft.com/office/powerpoint/2010/main" val="951417196"/>
              </p:ext>
            </p:extLst>
          </p:nvPr>
        </p:nvGraphicFramePr>
        <p:xfrm>
          <a:off x="5363761" y="490070"/>
          <a:ext cx="6475612" cy="53607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935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97AC3-1407-6B03-CC4D-4F2827792D85}"/>
              </a:ext>
            </a:extLst>
          </p:cNvPr>
          <p:cNvSpPr>
            <a:spLocks noGrp="1"/>
          </p:cNvSpPr>
          <p:nvPr>
            <p:ph type="title"/>
          </p:nvPr>
        </p:nvSpPr>
        <p:spPr>
          <a:xfrm>
            <a:off x="1508664" y="1574469"/>
            <a:ext cx="3497179" cy="1147134"/>
          </a:xfrm>
        </p:spPr>
        <p:txBody>
          <a:bodyPr>
            <a:normAutofit fontScale="90000"/>
          </a:bodyPr>
          <a:lstStyle/>
          <a:p>
            <a:r>
              <a:rPr lang="en-CA" dirty="0">
                <a:solidFill>
                  <a:srgbClr val="FFFFFF"/>
                </a:solidFill>
              </a:rPr>
              <a:t>Revenue by Location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4D16A278-F640-4C1F-AB64-051C6CC6219F}"/>
              </a:ext>
            </a:extLst>
          </p:cNvPr>
          <p:cNvGraphicFramePr>
            <a:graphicFrameLocks noGrp="1"/>
          </p:cNvGraphicFramePr>
          <p:nvPr>
            <p:ph idx="1"/>
            <p:extLst>
              <p:ext uri="{D42A27DB-BD31-4B8C-83A1-F6EECF244321}">
                <p14:modId xmlns:p14="http://schemas.microsoft.com/office/powerpoint/2010/main" val="2806018692"/>
              </p:ext>
            </p:extLst>
          </p:nvPr>
        </p:nvGraphicFramePr>
        <p:xfrm>
          <a:off x="5370513" y="1525588"/>
          <a:ext cx="5535612" cy="39354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2718423-7A85-CACF-4EB4-BF0A429B6ED9}"/>
              </a:ext>
            </a:extLst>
          </p:cNvPr>
          <p:cNvSpPr txBox="1"/>
          <p:nvPr/>
        </p:nvSpPr>
        <p:spPr>
          <a:xfrm>
            <a:off x="1044524" y="3061796"/>
            <a:ext cx="3719477" cy="1200329"/>
          </a:xfrm>
          <a:prstGeom prst="rect">
            <a:avLst/>
          </a:prstGeom>
          <a:noFill/>
        </p:spPr>
        <p:txBody>
          <a:bodyPr wrap="square" rtlCol="0">
            <a:spAutoFit/>
          </a:bodyPr>
          <a:lstStyle/>
          <a:p>
            <a:pPr marL="285750" indent="-285750">
              <a:buFont typeface="Wingdings" panose="05000000000000000000" pitchFamily="2" charset="2"/>
              <a:buChar char="Ø"/>
            </a:pPr>
            <a:r>
              <a:rPr lang="en-CA" dirty="0"/>
              <a:t>Revenue for Coffee &amp; Tea was highest for the Astoria location, followed by Lower Manhattan, and lastly by Hell’s Kitchen.</a:t>
            </a:r>
          </a:p>
        </p:txBody>
      </p:sp>
    </p:spTree>
    <p:extLst>
      <p:ext uri="{BB962C8B-B14F-4D97-AF65-F5344CB8AC3E}">
        <p14:creationId xmlns:p14="http://schemas.microsoft.com/office/powerpoint/2010/main" val="210820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0B9211E-2708-1FC5-7FC9-B01EC56CB061}"/>
              </a:ext>
            </a:extLst>
          </p:cNvPr>
          <p:cNvSpPr>
            <a:spLocks noGrp="1"/>
          </p:cNvSpPr>
          <p:nvPr>
            <p:ph type="title"/>
          </p:nvPr>
        </p:nvSpPr>
        <p:spPr>
          <a:xfrm>
            <a:off x="909888" y="743039"/>
            <a:ext cx="3658615" cy="818219"/>
          </a:xfrm>
        </p:spPr>
        <p:txBody>
          <a:bodyPr anchor="ctr">
            <a:normAutofit/>
          </a:bodyPr>
          <a:lstStyle/>
          <a:p>
            <a:r>
              <a:rPr lang="en-CA" sz="4800" dirty="0"/>
              <a:t>Top sellers</a:t>
            </a:r>
          </a:p>
        </p:txBody>
      </p:sp>
      <p:graphicFrame>
        <p:nvGraphicFramePr>
          <p:cNvPr id="4" name="Content Placeholder 3">
            <a:extLst>
              <a:ext uri="{FF2B5EF4-FFF2-40B4-BE49-F238E27FC236}">
                <a16:creationId xmlns:a16="http://schemas.microsoft.com/office/drawing/2014/main" id="{D61111E6-2F17-48A6-A767-599CE751A4FE}"/>
              </a:ext>
            </a:extLst>
          </p:cNvPr>
          <p:cNvGraphicFramePr>
            <a:graphicFrameLocks noGrp="1"/>
          </p:cNvGraphicFramePr>
          <p:nvPr>
            <p:ph idx="1"/>
            <p:extLst>
              <p:ext uri="{D42A27DB-BD31-4B8C-83A1-F6EECF244321}">
                <p14:modId xmlns:p14="http://schemas.microsoft.com/office/powerpoint/2010/main" val="4238657281"/>
              </p:ext>
            </p:extLst>
          </p:nvPr>
        </p:nvGraphicFramePr>
        <p:xfrm>
          <a:off x="4985886" y="231006"/>
          <a:ext cx="7062181" cy="64056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D5DB728-5C27-DFE2-7D0B-5E06180D9F1E}"/>
              </a:ext>
            </a:extLst>
          </p:cNvPr>
          <p:cNvSpPr txBox="1"/>
          <p:nvPr/>
        </p:nvSpPr>
        <p:spPr>
          <a:xfrm>
            <a:off x="790418" y="1718733"/>
            <a:ext cx="3137838" cy="4247317"/>
          </a:xfrm>
          <a:prstGeom prst="rect">
            <a:avLst/>
          </a:prstGeom>
          <a:noFill/>
        </p:spPr>
        <p:txBody>
          <a:bodyPr wrap="square" rtlCol="0">
            <a:spAutoFit/>
          </a:bodyPr>
          <a:lstStyle/>
          <a:p>
            <a:r>
              <a:rPr lang="en-CA" dirty="0"/>
              <a:t>Top sellers include:</a:t>
            </a:r>
          </a:p>
          <a:p>
            <a:pPr marL="342900" indent="-342900">
              <a:buAutoNum type="arabicParenR"/>
            </a:pPr>
            <a:r>
              <a:rPr lang="en-CA" dirty="0"/>
              <a:t>Regular Lattes</a:t>
            </a:r>
          </a:p>
          <a:p>
            <a:pPr marL="342900" indent="-342900">
              <a:buAutoNum type="arabicParenR"/>
            </a:pPr>
            <a:endParaRPr lang="en-CA" dirty="0"/>
          </a:p>
          <a:p>
            <a:pPr marL="342900" indent="-342900">
              <a:buAutoNum type="arabicParenR"/>
            </a:pPr>
            <a:r>
              <a:rPr lang="en-CA" dirty="0"/>
              <a:t>Regular Morning Sunrise Chai </a:t>
            </a:r>
          </a:p>
          <a:p>
            <a:pPr marL="342900" indent="-342900">
              <a:buAutoNum type="arabicParenR"/>
            </a:pPr>
            <a:endParaRPr lang="en-CA" dirty="0"/>
          </a:p>
          <a:p>
            <a:pPr marL="342900" indent="-342900">
              <a:buAutoNum type="arabicParenR"/>
            </a:pPr>
            <a:r>
              <a:rPr lang="en-CA" dirty="0"/>
              <a:t>Large Cappuccino</a:t>
            </a:r>
          </a:p>
          <a:p>
            <a:pPr marL="342900" indent="-342900">
              <a:buAutoNum type="arabicParenR"/>
            </a:pPr>
            <a:endParaRPr lang="en-CA" dirty="0"/>
          </a:p>
          <a:p>
            <a:pPr marL="342900" indent="-342900">
              <a:buAutoNum type="arabicParenR"/>
            </a:pPr>
            <a:r>
              <a:rPr lang="en-CA" dirty="0"/>
              <a:t>Large Jamaican River Coffee</a:t>
            </a:r>
          </a:p>
          <a:p>
            <a:pPr marL="342900" indent="-342900">
              <a:buAutoNum type="arabicParenR"/>
            </a:pPr>
            <a:endParaRPr lang="en-CA" dirty="0"/>
          </a:p>
          <a:p>
            <a:pPr marL="342900" indent="-342900">
              <a:buAutoNum type="arabicParenR"/>
            </a:pPr>
            <a:r>
              <a:rPr lang="en-CA" dirty="0"/>
              <a:t>Large Brazilian Coffee</a:t>
            </a:r>
          </a:p>
          <a:p>
            <a:pPr marL="342900" indent="-342900">
              <a:buAutoNum type="arabicParenR"/>
            </a:pPr>
            <a:endParaRPr lang="en-CA" dirty="0"/>
          </a:p>
          <a:p>
            <a:pPr marL="342900" indent="-342900">
              <a:buAutoNum type="arabicParenR"/>
            </a:pPr>
            <a:endParaRPr lang="en-CA" dirty="0"/>
          </a:p>
          <a:p>
            <a:endParaRPr lang="en-CA" dirty="0"/>
          </a:p>
        </p:txBody>
      </p:sp>
    </p:spTree>
    <p:extLst>
      <p:ext uri="{BB962C8B-B14F-4D97-AF65-F5344CB8AC3E}">
        <p14:creationId xmlns:p14="http://schemas.microsoft.com/office/powerpoint/2010/main" val="372538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45"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9" name="Freeform: Shape 4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52AB156-22A4-B98C-2AEE-AC8151FA46BD}"/>
              </a:ext>
            </a:extLst>
          </p:cNvPr>
          <p:cNvSpPr>
            <a:spLocks noGrp="1"/>
          </p:cNvSpPr>
          <p:nvPr>
            <p:ph type="title"/>
          </p:nvPr>
        </p:nvSpPr>
        <p:spPr>
          <a:xfrm>
            <a:off x="789708" y="1014574"/>
            <a:ext cx="5633531" cy="2226769"/>
          </a:xfrm>
        </p:spPr>
        <p:txBody>
          <a:bodyPr vert="horz" lIns="91440" tIns="45720" rIns="91440" bIns="45720" rtlCol="0" anchor="ctr">
            <a:normAutofit/>
          </a:bodyPr>
          <a:lstStyle/>
          <a:p>
            <a:r>
              <a:rPr lang="en-US" sz="4800" kern="1200" dirty="0">
                <a:solidFill>
                  <a:schemeClr val="tx1">
                    <a:lumMod val="95000"/>
                    <a:lumOff val="5000"/>
                  </a:schemeClr>
                </a:solidFill>
                <a:latin typeface="+mj-lt"/>
                <a:ea typeface="+mj-ea"/>
                <a:cs typeface="+mj-cs"/>
              </a:rPr>
              <a:t>Best selling sizes</a:t>
            </a:r>
          </a:p>
        </p:txBody>
      </p:sp>
      <p:graphicFrame>
        <p:nvGraphicFramePr>
          <p:cNvPr id="6" name="Chart 5">
            <a:extLst>
              <a:ext uri="{FF2B5EF4-FFF2-40B4-BE49-F238E27FC236}">
                <a16:creationId xmlns:a16="http://schemas.microsoft.com/office/drawing/2014/main" id="{CA514FA6-BC4A-4388-903C-724DBA25FB5E}"/>
              </a:ext>
            </a:extLst>
          </p:cNvPr>
          <p:cNvGraphicFramePr>
            <a:graphicFrameLocks/>
          </p:cNvGraphicFramePr>
          <p:nvPr>
            <p:extLst>
              <p:ext uri="{D42A27DB-BD31-4B8C-83A1-F6EECF244321}">
                <p14:modId xmlns:p14="http://schemas.microsoft.com/office/powerpoint/2010/main" val="1542232757"/>
              </p:ext>
            </p:extLst>
          </p:nvPr>
        </p:nvGraphicFramePr>
        <p:xfrm>
          <a:off x="6805078" y="1649667"/>
          <a:ext cx="4730214" cy="472744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D51DF4C-4516-C05C-693D-A61802C5EE10}"/>
              </a:ext>
            </a:extLst>
          </p:cNvPr>
          <p:cNvSpPr txBox="1"/>
          <p:nvPr/>
        </p:nvSpPr>
        <p:spPr>
          <a:xfrm>
            <a:off x="789708" y="3685101"/>
            <a:ext cx="5562966" cy="1477328"/>
          </a:xfrm>
          <a:prstGeom prst="rect">
            <a:avLst/>
          </a:prstGeom>
          <a:noFill/>
        </p:spPr>
        <p:txBody>
          <a:bodyPr wrap="square" rtlCol="0">
            <a:spAutoFit/>
          </a:bodyPr>
          <a:lstStyle/>
          <a:p>
            <a:pPr marL="285750" indent="-285750">
              <a:buFont typeface="Wingdings" panose="05000000000000000000" pitchFamily="2" charset="2"/>
              <a:buChar char="Ø"/>
            </a:pPr>
            <a:r>
              <a:rPr lang="en-CA" dirty="0"/>
              <a:t>Regular drinks sold at the highest count.</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Large sold at the second highest level.</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dirty="0"/>
              <a:t>Small drinks sold at the fewest levels.</a:t>
            </a:r>
          </a:p>
        </p:txBody>
      </p:sp>
    </p:spTree>
    <p:extLst>
      <p:ext uri="{BB962C8B-B14F-4D97-AF65-F5344CB8AC3E}">
        <p14:creationId xmlns:p14="http://schemas.microsoft.com/office/powerpoint/2010/main" val="52429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5"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Checkmark">
            <a:extLst>
              <a:ext uri="{FF2B5EF4-FFF2-40B4-BE49-F238E27FC236}">
                <a16:creationId xmlns:a16="http://schemas.microsoft.com/office/drawing/2014/main" id="{14D863F0-ABD4-8806-96F6-0BA99BF880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5030" y="1065276"/>
            <a:ext cx="4727448" cy="4727448"/>
          </a:xfrm>
          <a:prstGeom prst="rect">
            <a:avLst/>
          </a:prstGeom>
        </p:spPr>
      </p:pic>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FFFEB89-B8F2-4EEF-20E2-856C3C74DDD7}"/>
              </a:ext>
            </a:extLst>
          </p:cNvPr>
          <p:cNvSpPr>
            <a:spLocks noGrp="1"/>
          </p:cNvSpPr>
          <p:nvPr>
            <p:ph type="title"/>
          </p:nvPr>
        </p:nvSpPr>
        <p:spPr>
          <a:xfrm>
            <a:off x="789708" y="1014574"/>
            <a:ext cx="5633531" cy="2226769"/>
          </a:xfrm>
        </p:spPr>
        <p:txBody>
          <a:bodyPr vert="horz" lIns="91440" tIns="45720" rIns="91440" bIns="45720" rtlCol="0" anchor="ctr">
            <a:normAutofit/>
          </a:bodyPr>
          <a:lstStyle/>
          <a:p>
            <a:r>
              <a:rPr lang="en-US" sz="4800" kern="1200">
                <a:solidFill>
                  <a:schemeClr val="bg1"/>
                </a:solidFill>
                <a:latin typeface="+mj-lt"/>
                <a:ea typeface="+mj-ea"/>
                <a:cs typeface="+mj-cs"/>
              </a:rPr>
              <a:t>Summary of Findings</a:t>
            </a:r>
          </a:p>
        </p:txBody>
      </p:sp>
      <p:sp>
        <p:nvSpPr>
          <p:cNvPr id="4" name="TextBox 3">
            <a:extLst>
              <a:ext uri="{FF2B5EF4-FFF2-40B4-BE49-F238E27FC236}">
                <a16:creationId xmlns:a16="http://schemas.microsoft.com/office/drawing/2014/main" id="{E7BE0290-50F9-8109-23FC-60F9A80DE830}"/>
              </a:ext>
            </a:extLst>
          </p:cNvPr>
          <p:cNvSpPr txBox="1"/>
          <p:nvPr/>
        </p:nvSpPr>
        <p:spPr>
          <a:xfrm>
            <a:off x="11149" y="3483789"/>
            <a:ext cx="6919039" cy="3416320"/>
          </a:xfrm>
          <a:prstGeom prst="rect">
            <a:avLst/>
          </a:prstGeom>
          <a:noFill/>
        </p:spPr>
        <p:txBody>
          <a:bodyPr wrap="square" rtlCol="0">
            <a:spAutoFit/>
          </a:bodyPr>
          <a:lstStyle/>
          <a:p>
            <a:pPr marL="285750" indent="-285750">
              <a:buFont typeface="Wingdings" panose="05000000000000000000" pitchFamily="2" charset="2"/>
              <a:buChar char="Ø"/>
            </a:pPr>
            <a:r>
              <a:rPr lang="en-CA" dirty="0">
                <a:solidFill>
                  <a:schemeClr val="tx1">
                    <a:lumMod val="95000"/>
                    <a:lumOff val="5000"/>
                  </a:schemeClr>
                </a:solidFill>
              </a:rPr>
              <a:t>The findings for the months of April, May, and June 2023 suggest that coffee had more revenue than Tea!</a:t>
            </a:r>
          </a:p>
          <a:p>
            <a:pPr marL="285750" indent="-285750">
              <a:buFont typeface="Wingdings" panose="05000000000000000000" pitchFamily="2" charset="2"/>
              <a:buChar char="Ø"/>
            </a:pPr>
            <a:r>
              <a:rPr lang="en-CA" dirty="0">
                <a:solidFill>
                  <a:schemeClr val="tx1">
                    <a:lumMod val="95000"/>
                    <a:lumOff val="5000"/>
                  </a:schemeClr>
                </a:solidFill>
              </a:rPr>
              <a:t>Astoria had the best sales followed closely by Hell’s Kitchen and Lower Manhattan!</a:t>
            </a:r>
          </a:p>
          <a:p>
            <a:pPr marL="285750" indent="-285750">
              <a:buFont typeface="Wingdings" panose="05000000000000000000" pitchFamily="2" charset="2"/>
              <a:buChar char="Ø"/>
            </a:pPr>
            <a:r>
              <a:rPr lang="en-CA" dirty="0">
                <a:solidFill>
                  <a:schemeClr val="tx1">
                    <a:lumMod val="95000"/>
                    <a:lumOff val="5000"/>
                  </a:schemeClr>
                </a:solidFill>
              </a:rPr>
              <a:t>The top 5 best-selling drinks were as follows:</a:t>
            </a:r>
          </a:p>
          <a:p>
            <a:pPr marL="342900" indent="-342900">
              <a:buAutoNum type="arabicParenR"/>
            </a:pPr>
            <a:r>
              <a:rPr lang="en-CA" sz="800" dirty="0"/>
              <a:t>Regular Lattes</a:t>
            </a:r>
          </a:p>
          <a:p>
            <a:pPr marL="342900" indent="-342900">
              <a:buAutoNum type="arabicParenR"/>
            </a:pPr>
            <a:endParaRPr lang="en-CA" sz="800" dirty="0"/>
          </a:p>
          <a:p>
            <a:pPr marL="342900" indent="-342900">
              <a:buAutoNum type="arabicParenR"/>
            </a:pPr>
            <a:r>
              <a:rPr lang="en-CA" sz="800" dirty="0"/>
              <a:t>Regular Morning Sunrise Chai </a:t>
            </a:r>
          </a:p>
          <a:p>
            <a:pPr marL="342900" indent="-342900">
              <a:buAutoNum type="arabicParenR"/>
            </a:pPr>
            <a:endParaRPr lang="en-CA" sz="800" dirty="0"/>
          </a:p>
          <a:p>
            <a:pPr marL="342900" indent="-342900">
              <a:buAutoNum type="arabicParenR"/>
            </a:pPr>
            <a:r>
              <a:rPr lang="en-CA" sz="800" dirty="0"/>
              <a:t>Large Cappuccino</a:t>
            </a:r>
          </a:p>
          <a:p>
            <a:pPr marL="342900" indent="-342900">
              <a:buAutoNum type="arabicParenR"/>
            </a:pPr>
            <a:endParaRPr lang="en-CA" sz="800" dirty="0"/>
          </a:p>
          <a:p>
            <a:pPr marL="342900" indent="-342900">
              <a:buAutoNum type="arabicParenR"/>
            </a:pPr>
            <a:r>
              <a:rPr lang="en-CA" sz="800" dirty="0"/>
              <a:t>Large Jamaican River Coffee</a:t>
            </a:r>
          </a:p>
          <a:p>
            <a:pPr marL="342900" indent="-342900">
              <a:buAutoNum type="arabicParenR"/>
            </a:pPr>
            <a:endParaRPr lang="en-CA" sz="800" dirty="0"/>
          </a:p>
          <a:p>
            <a:pPr marL="342900" indent="-342900">
              <a:buAutoNum type="arabicParenR"/>
            </a:pPr>
            <a:r>
              <a:rPr lang="en-CA" sz="800" dirty="0"/>
              <a:t>Large Brazilian Coffee</a:t>
            </a:r>
            <a:endParaRPr lang="en-CA" dirty="0">
              <a:solidFill>
                <a:schemeClr val="tx1">
                  <a:lumMod val="95000"/>
                  <a:lumOff val="5000"/>
                </a:schemeClr>
              </a:solidFill>
            </a:endParaRPr>
          </a:p>
          <a:p>
            <a:pPr marL="285750" indent="-285750">
              <a:buFont typeface="Wingdings" panose="05000000000000000000" pitchFamily="2" charset="2"/>
              <a:buChar char="Ø"/>
            </a:pPr>
            <a:r>
              <a:rPr lang="en-CA" dirty="0">
                <a:solidFill>
                  <a:schemeClr val="tx1">
                    <a:lumMod val="95000"/>
                    <a:lumOff val="5000"/>
                  </a:schemeClr>
                </a:solidFill>
              </a:rPr>
              <a:t> Regular-sized drinks sold the most!</a:t>
            </a:r>
          </a:p>
          <a:p>
            <a:pPr marL="285750" indent="-285750">
              <a:buFont typeface="Wingdings" panose="05000000000000000000" pitchFamily="2" charset="2"/>
              <a:buChar char="Ø"/>
            </a:pPr>
            <a:endParaRPr lang="en-CA" dirty="0">
              <a:solidFill>
                <a:schemeClr val="tx1">
                  <a:lumMod val="95000"/>
                  <a:lumOff val="5000"/>
                </a:schemeClr>
              </a:solidFill>
            </a:endParaRPr>
          </a:p>
          <a:p>
            <a:pPr marL="285750" indent="-285750">
              <a:buFont typeface="Wingdings" panose="05000000000000000000" pitchFamily="2" charset="2"/>
              <a:buChar char="Ø"/>
            </a:pPr>
            <a:endParaRPr lang="en-CA" dirty="0">
              <a:solidFill>
                <a:schemeClr val="tx1">
                  <a:lumMod val="95000"/>
                  <a:lumOff val="5000"/>
                </a:schemeClr>
              </a:solidFill>
            </a:endParaRPr>
          </a:p>
        </p:txBody>
      </p:sp>
    </p:spTree>
    <p:extLst>
      <p:ext uri="{BB962C8B-B14F-4D97-AF65-F5344CB8AC3E}">
        <p14:creationId xmlns:p14="http://schemas.microsoft.com/office/powerpoint/2010/main" val="346542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1"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5"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52BDEAF-AADE-1FE0-E335-6A892ABFB7B3}"/>
              </a:ext>
            </a:extLst>
          </p:cNvPr>
          <p:cNvSpPr>
            <a:spLocks noGrp="1"/>
          </p:cNvSpPr>
          <p:nvPr>
            <p:ph type="title"/>
          </p:nvPr>
        </p:nvSpPr>
        <p:spPr>
          <a:xfrm>
            <a:off x="3875447" y="616131"/>
            <a:ext cx="4685423" cy="1249603"/>
          </a:xfrm>
        </p:spPr>
        <p:txBody>
          <a:bodyPr vert="horz" lIns="91440" tIns="45720" rIns="91440" bIns="45720" rtlCol="0" anchor="ctr">
            <a:normAutofit fontScale="90000"/>
          </a:bodyPr>
          <a:lstStyle/>
          <a:p>
            <a:r>
              <a:rPr lang="en-US" sz="4800" kern="1200" dirty="0">
                <a:solidFill>
                  <a:schemeClr val="bg1"/>
                </a:solidFill>
                <a:latin typeface="+mj-lt"/>
                <a:ea typeface="+mj-ea"/>
                <a:cs typeface="+mj-cs"/>
              </a:rPr>
              <a:t>Recommendations</a:t>
            </a:r>
          </a:p>
        </p:txBody>
      </p:sp>
      <p:sp>
        <p:nvSpPr>
          <p:cNvPr id="5" name="TextBox 4">
            <a:extLst>
              <a:ext uri="{FF2B5EF4-FFF2-40B4-BE49-F238E27FC236}">
                <a16:creationId xmlns:a16="http://schemas.microsoft.com/office/drawing/2014/main" id="{C0B652FB-270F-E20C-6F9B-4457172B0D72}"/>
              </a:ext>
            </a:extLst>
          </p:cNvPr>
          <p:cNvSpPr txBox="1"/>
          <p:nvPr/>
        </p:nvSpPr>
        <p:spPr>
          <a:xfrm>
            <a:off x="1151467" y="1778750"/>
            <a:ext cx="9758643" cy="4247317"/>
          </a:xfrm>
          <a:prstGeom prst="rect">
            <a:avLst/>
          </a:prstGeom>
          <a:noFill/>
        </p:spPr>
        <p:txBody>
          <a:bodyPr wrap="square" rtlCol="0">
            <a:spAutoFit/>
          </a:bodyPr>
          <a:lstStyle/>
          <a:p>
            <a:r>
              <a:rPr lang="en-CA" dirty="0"/>
              <a:t>There are multiple recommendations that I am suggesting to the company. They are as follows: </a:t>
            </a:r>
          </a:p>
          <a:p>
            <a:pPr marL="400050" indent="-400050">
              <a:buFont typeface="+mj-lt"/>
              <a:buAutoNum type="romanUcPeriod"/>
            </a:pPr>
            <a:r>
              <a:rPr lang="en-CA" dirty="0"/>
              <a:t>My first suggestion involves advertising the café, specifically, its coffee through social media channels like Instagram and TikTok.</a:t>
            </a:r>
          </a:p>
          <a:p>
            <a:pPr marL="400050" indent="-400050">
              <a:buFont typeface="+mj-lt"/>
              <a:buAutoNum type="romanUcPeriod"/>
            </a:pPr>
            <a:r>
              <a:rPr lang="en-CA" dirty="0"/>
              <a:t>My second recommendation is to get customer feedback to conclude which kinds of things are functioning well, like at the Astoria location, and how the company could make improvements specifically regarding the Hell’s Kitchen and Lower Manhattan locations!</a:t>
            </a:r>
          </a:p>
          <a:p>
            <a:pPr marL="400050" indent="-400050">
              <a:buFont typeface="+mj-lt"/>
              <a:buAutoNum type="romanUcPeriod"/>
            </a:pPr>
            <a:r>
              <a:rPr lang="en-CA" dirty="0"/>
              <a:t>My third recommendation is to increase the prices of the top 5 selling drinks which were </a:t>
            </a:r>
            <a:r>
              <a:rPr lang="en-CA" sz="1800" dirty="0"/>
              <a:t>Regular Lattes, Regular Morning Sunrise Chai’s, Large Cappuccinos, the Large Jamaican River Coffee, Large Brazilian Coffees, and all regular-sized drinks. We would increase the price by 5-7% to not deter customers fro</a:t>
            </a:r>
            <a:r>
              <a:rPr lang="en-CA" dirty="0"/>
              <a:t>m </a:t>
            </a:r>
            <a:r>
              <a:rPr lang="en-CA" sz="1800" dirty="0"/>
              <a:t>continuing their favorites while making a profit on drinks we know are top-sellers.</a:t>
            </a:r>
            <a:endParaRPr lang="en-CA" dirty="0">
              <a:solidFill>
                <a:schemeClr val="tx1">
                  <a:lumMod val="95000"/>
                  <a:lumOff val="5000"/>
                </a:schemeClr>
              </a:solidFill>
            </a:endParaRPr>
          </a:p>
          <a:p>
            <a:pPr marL="400050" indent="-400050">
              <a:buFont typeface="+mj-lt"/>
              <a:buAutoNum type="romanUcPeriod"/>
            </a:pPr>
            <a:endParaRPr lang="en-CA" dirty="0"/>
          </a:p>
          <a:p>
            <a:pPr marL="400050" indent="-400050">
              <a:buFont typeface="+mj-lt"/>
              <a:buAutoNum type="romanUcPeriod"/>
            </a:pPr>
            <a:endParaRPr lang="en-CA" dirty="0"/>
          </a:p>
          <a:p>
            <a:pPr marL="400050" indent="-400050">
              <a:buFont typeface="+mj-lt"/>
              <a:buAutoNum type="romanUcPeriod"/>
            </a:pPr>
            <a:endParaRPr lang="en-CA" dirty="0"/>
          </a:p>
          <a:p>
            <a:pPr marL="400050" indent="-400050">
              <a:buFont typeface="+mj-lt"/>
              <a:buAutoNum type="romanUcPeriod"/>
            </a:pPr>
            <a:endParaRPr lang="en-CA" dirty="0"/>
          </a:p>
        </p:txBody>
      </p:sp>
    </p:spTree>
    <p:extLst>
      <p:ext uri="{BB962C8B-B14F-4D97-AF65-F5344CB8AC3E}">
        <p14:creationId xmlns:p14="http://schemas.microsoft.com/office/powerpoint/2010/main" val="329920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1909</TotalTime>
  <Words>401</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Avenir Next LT Pro</vt:lpstr>
      <vt:lpstr>Calibri</vt:lpstr>
      <vt:lpstr>Wingdings</vt:lpstr>
      <vt:lpstr>Office Theme</vt:lpstr>
      <vt:lpstr>Coffee Sales: An Analysis </vt:lpstr>
      <vt:lpstr>Revenue of Coffee &amp; Tea</vt:lpstr>
      <vt:lpstr>Revenue by Location</vt:lpstr>
      <vt:lpstr>Top sellers</vt:lpstr>
      <vt:lpstr>Best selling sizes</vt:lpstr>
      <vt:lpstr>Summary of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Sales: An Analysis</dc:title>
  <dc:creator>Forough Passyar</dc:creator>
  <cp:lastModifiedBy>Forough Passyar</cp:lastModifiedBy>
  <cp:revision>2</cp:revision>
  <dcterms:created xsi:type="dcterms:W3CDTF">2024-04-23T00:27:46Z</dcterms:created>
  <dcterms:modified xsi:type="dcterms:W3CDTF">2024-04-26T22:33:43Z</dcterms:modified>
</cp:coreProperties>
</file>