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59" r:id="rId6"/>
    <p:sldId id="278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68" r:id="rId18"/>
    <p:sldId id="269" r:id="rId19"/>
    <p:sldId id="270" r:id="rId20"/>
    <p:sldId id="271" r:id="rId21"/>
    <p:sldId id="272" r:id="rId22"/>
    <p:sldId id="281" r:id="rId23"/>
    <p:sldId id="280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4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9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6E4D-3445-491B-B8D2-F0302C7A07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4906-ABE3-4576-B3E5-F96FF060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8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/>
              <a:t>TEM: </a:t>
            </a:r>
            <a:r>
              <a:rPr lang="en-US" altLang="zh-CN" sz="4000" b="1" dirty="0">
                <a:solidFill>
                  <a:srgbClr val="FF0000"/>
                </a:solidFill>
              </a:rPr>
              <a:t>Tree</a:t>
            </a:r>
            <a:r>
              <a:rPr lang="en-US" altLang="zh-CN" sz="4000" b="1" dirty="0"/>
              <a:t>-enhanced </a:t>
            </a:r>
            <a:r>
              <a:rPr lang="en-US" altLang="zh-CN" sz="4000" b="1" dirty="0">
                <a:solidFill>
                  <a:srgbClr val="FF0000"/>
                </a:solidFill>
              </a:rPr>
              <a:t>Embedding </a:t>
            </a:r>
            <a:r>
              <a:rPr lang="en-US" altLang="zh-CN" sz="4000" b="1" dirty="0"/>
              <a:t>Model </a:t>
            </a:r>
            <a:r>
              <a:rPr lang="en-US" altLang="zh-CN" sz="4000" b="1" dirty="0" smtClean="0"/>
              <a:t>for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Explainable </a:t>
            </a:r>
            <a:r>
              <a:rPr lang="en-US" altLang="zh-CN" sz="4000" b="1" dirty="0">
                <a:solidFill>
                  <a:srgbClr val="FF0000"/>
                </a:solidFill>
              </a:rPr>
              <a:t>Recommendation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XiangWang1, XiangnanHe1, FuliFeng1, LiqiangNie2, Tat-SengChua1</a:t>
            </a:r>
          </a:p>
          <a:p>
            <a:r>
              <a:rPr lang="en-US" altLang="zh-CN" dirty="0"/>
              <a:t>1 National University of </a:t>
            </a:r>
            <a:r>
              <a:rPr lang="en-US" altLang="zh-CN" dirty="0" smtClean="0"/>
              <a:t>Singapore, </a:t>
            </a:r>
            <a:r>
              <a:rPr lang="en-US" altLang="zh-CN" dirty="0"/>
              <a:t>2 Shandong </a:t>
            </a:r>
            <a:r>
              <a:rPr lang="en-US" altLang="zh-CN" dirty="0" smtClean="0"/>
              <a:t>University </a:t>
            </a:r>
          </a:p>
          <a:p>
            <a:r>
              <a:rPr lang="en-US" altLang="zh-CN" dirty="0" smtClean="0"/>
              <a:t>In WWW 2018: The 2018 Web Conference, April 23–27, 2018, Lyon, France. </a:t>
            </a:r>
          </a:p>
          <a:p>
            <a:r>
              <a:rPr lang="en-US" altLang="zh-CN" dirty="0" smtClean="0"/>
              <a:t>https://doi.org/10.1145/3178876.3186066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1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Tree-based vs. Embedding-based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690688"/>
            <a:ext cx="9134475" cy="396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0210" y="583760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Why not combining the strengths of the two types of models?</a:t>
            </a:r>
          </a:p>
        </p:txBody>
      </p:sp>
    </p:spTree>
    <p:extLst>
      <p:ext uri="{BB962C8B-B14F-4D97-AF65-F5344CB8AC3E}">
        <p14:creationId xmlns:p14="http://schemas.microsoft.com/office/powerpoint/2010/main" val="6824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Tree-enhanced Embedding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42" y="2160270"/>
            <a:ext cx="53796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Concrete Reasons: </a:t>
            </a:r>
            <a:r>
              <a:rPr lang="en-US" altLang="zh-CN" sz="2000" dirty="0"/>
              <a:t>Explicitly discover effective cross features from rich side information of users &amp; </a:t>
            </a:r>
            <a:r>
              <a:rPr lang="en-US" altLang="zh-CN" sz="2000" dirty="0" smtClean="0"/>
              <a:t>items</a:t>
            </a:r>
          </a:p>
          <a:p>
            <a:endParaRPr lang="en-US" altLang="zh-CN" sz="2000" dirty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Explicit </a:t>
            </a:r>
            <a:r>
              <a:rPr lang="en-US" altLang="zh-CN" sz="2000" b="1" dirty="0">
                <a:solidFill>
                  <a:srgbClr val="FF0000"/>
                </a:solidFill>
              </a:rPr>
              <a:t>Decision Process: </a:t>
            </a:r>
            <a:r>
              <a:rPr lang="en-US" altLang="zh-CN" sz="2000" dirty="0"/>
              <a:t>Estimate user-item matching score in an explainable way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62" y="1337429"/>
            <a:ext cx="4983438" cy="52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Cross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/>
          <a:lstStyle/>
          <a:p>
            <a:r>
              <a:rPr lang="en-US" altLang="zh-CN" sz="2000" dirty="0" smtClean="0"/>
              <a:t>Traditional </a:t>
            </a:r>
            <a:r>
              <a:rPr lang="en-US" altLang="zh-CN" sz="2000" dirty="0"/>
              <a:t>Solution: manually cross all values of feature </a:t>
            </a:r>
            <a:r>
              <a:rPr lang="en-US" altLang="zh-CN" sz="2000" dirty="0" smtClean="0"/>
              <a:t>variables</a:t>
            </a:r>
          </a:p>
          <a:p>
            <a:r>
              <a:rPr lang="en-US" altLang="zh-CN" sz="2000" dirty="0" smtClean="0"/>
              <a:t>Our </a:t>
            </a:r>
            <a:r>
              <a:rPr lang="en-US" altLang="zh-CN" sz="2000" dirty="0"/>
              <a:t>Solution: GBDT -&gt; automatically identify useful cross </a:t>
            </a:r>
            <a:r>
              <a:rPr lang="en-US" altLang="zh-CN" sz="2000" dirty="0" smtClean="0"/>
              <a:t>features</a:t>
            </a:r>
          </a:p>
          <a:p>
            <a:r>
              <a:rPr lang="en-US" altLang="zh-CN" sz="2000" dirty="0" smtClean="0"/>
              <a:t>We </a:t>
            </a:r>
            <a:r>
              <a:rPr lang="en-US" altLang="zh-CN" sz="2000" dirty="0" err="1"/>
              <a:t>bulid</a:t>
            </a:r>
            <a:r>
              <a:rPr lang="en-US" altLang="zh-CN" sz="2000" dirty="0"/>
              <a:t> GBDT on user attributes and item attributes.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03338"/>
            <a:ext cx="3555110" cy="372032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554480" y="4834890"/>
            <a:ext cx="2137410" cy="1044893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30" y="2947793"/>
            <a:ext cx="7562628" cy="26792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86630" y="59670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Explicit Cross Features with </a:t>
            </a:r>
            <a:r>
              <a:rPr lang="en-US" altLang="zh-CN" b="1" dirty="0" smtClean="0">
                <a:solidFill>
                  <a:srgbClr val="FF0000"/>
                </a:solidFill>
              </a:rPr>
              <a:t>easy-to-comprehend semantics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Features </a:t>
            </a:r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Primary Consideration: seamlessly integrate cross features with embedding-based </a:t>
            </a:r>
            <a:r>
              <a:rPr lang="en-US" altLang="zh-CN" sz="2000" dirty="0" smtClean="0"/>
              <a:t>CF</a:t>
            </a:r>
          </a:p>
          <a:p>
            <a:r>
              <a:rPr lang="en-US" altLang="zh-CN" sz="2000" dirty="0" smtClean="0"/>
              <a:t>Our </a:t>
            </a:r>
            <a:r>
              <a:rPr lang="en-US" altLang="zh-CN" sz="2000" dirty="0"/>
              <a:t>Solution: embed them into user-item latent space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03338"/>
            <a:ext cx="3555110" cy="3720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49" y="2937363"/>
            <a:ext cx="4584266" cy="184165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711569" y="4290646"/>
            <a:ext cx="1817077" cy="488373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47137" y="5064369"/>
            <a:ext cx="474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 correlations among cross features may be captured in the embedding space.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3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Primary Consideration: different cross features contribute differently for a </a:t>
            </a:r>
            <a:r>
              <a:rPr lang="en-US" altLang="zh-CN" sz="2000" dirty="0" smtClean="0"/>
              <a:t>prediction</a:t>
            </a:r>
          </a:p>
          <a:p>
            <a:r>
              <a:rPr lang="en-US" altLang="zh-CN" sz="2000" dirty="0" smtClean="0"/>
              <a:t>Solution</a:t>
            </a:r>
            <a:r>
              <a:rPr lang="en-US" altLang="zh-CN" sz="2000" dirty="0"/>
              <a:t>: Attention Network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03338"/>
            <a:ext cx="3555110" cy="3720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08" y="2914353"/>
            <a:ext cx="6363494" cy="32626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49569" y="3317631"/>
            <a:ext cx="2579077" cy="902677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Primary Consideration: explicit decision process &amp; similarity-based + cross </a:t>
            </a:r>
            <a:r>
              <a:rPr lang="en-US" altLang="zh-CN" sz="2000" dirty="0" smtClean="0"/>
              <a:t>feature-based </a:t>
            </a:r>
            <a:r>
              <a:rPr lang="en-US" altLang="zh-CN" sz="2000" dirty="0"/>
              <a:t>explanation </a:t>
            </a:r>
            <a:r>
              <a:rPr lang="en-US" altLang="zh-CN" sz="2000" dirty="0" smtClean="0"/>
              <a:t>mechanism</a:t>
            </a:r>
          </a:p>
          <a:p>
            <a:r>
              <a:rPr lang="en-US" altLang="zh-CN" sz="2000" dirty="0" smtClean="0"/>
              <a:t>Solution</a:t>
            </a:r>
            <a:r>
              <a:rPr lang="en-US" altLang="zh-CN" sz="2000" dirty="0"/>
              <a:t>: Simple linear regression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78" y="2919704"/>
            <a:ext cx="6189784" cy="3376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3" y="2919704"/>
            <a:ext cx="3555110" cy="372032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828800" y="3024554"/>
            <a:ext cx="961292" cy="33996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Tree-enhanced </a:t>
            </a:r>
            <a:r>
              <a:rPr lang="en-US" altLang="zh-CN" dirty="0"/>
              <a:t>Embedding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Experimental Results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8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Research Questions: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RQ1: </a:t>
            </a:r>
            <a:r>
              <a:rPr lang="en-US" altLang="zh-CN" sz="1800" dirty="0"/>
              <a:t>Compared with the state-of-the-art </a:t>
            </a:r>
            <a:r>
              <a:rPr lang="en-US" altLang="zh-CN" sz="1800" dirty="0" err="1"/>
              <a:t>recsys</a:t>
            </a:r>
            <a:r>
              <a:rPr lang="en-US" altLang="zh-CN" sz="1800" dirty="0"/>
              <a:t> methods, can TEM achieve comparable </a:t>
            </a:r>
            <a:r>
              <a:rPr lang="en-US" altLang="zh-CN" sz="1800" dirty="0" smtClean="0">
                <a:solidFill>
                  <a:srgbClr val="FF0000"/>
                </a:solidFill>
              </a:rPr>
              <a:t>accuracy</a:t>
            </a:r>
            <a:r>
              <a:rPr lang="en-US" altLang="zh-CN" sz="1800" dirty="0" smtClean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FF0000"/>
                </a:solidFill>
              </a:rPr>
              <a:t>RQ2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 Can TEM make the </a:t>
            </a:r>
            <a:r>
              <a:rPr lang="en-US" altLang="zh-CN" sz="1800" dirty="0" err="1"/>
              <a:t>recsys</a:t>
            </a:r>
            <a:r>
              <a:rPr lang="en-US" altLang="zh-CN" sz="1800" dirty="0"/>
              <a:t> results </a:t>
            </a:r>
            <a:r>
              <a:rPr lang="en-US" altLang="zh-CN" sz="1800" dirty="0">
                <a:solidFill>
                  <a:srgbClr val="FF0000"/>
                </a:solidFill>
              </a:rPr>
              <a:t>easy-to-interpret</a:t>
            </a:r>
            <a:r>
              <a:rPr lang="en-US" altLang="zh-CN" sz="1800" dirty="0"/>
              <a:t> by using cross features and the attention network? </a:t>
            </a:r>
            <a:endParaRPr lang="en-US" altLang="zh-CN" sz="1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RQ3: </a:t>
            </a:r>
            <a:r>
              <a:rPr lang="en-US" altLang="zh-CN" sz="1800" dirty="0"/>
              <a:t>how do different </a:t>
            </a:r>
            <a:r>
              <a:rPr lang="en-US" altLang="zh-CN" sz="1800" dirty="0" smtClean="0"/>
              <a:t>hyper-</a:t>
            </a:r>
            <a:r>
              <a:rPr lang="en-US" altLang="zh-CN" sz="1800" dirty="0" err="1" smtClean="0"/>
              <a:t>paramaters</a:t>
            </a:r>
            <a:r>
              <a:rPr lang="en-US" altLang="zh-CN" sz="1800" dirty="0" smtClean="0"/>
              <a:t> settings affect TEM?</a:t>
            </a:r>
            <a:endParaRPr lang="en-US" altLang="zh-CN" sz="1800" dirty="0"/>
          </a:p>
          <a:p>
            <a:r>
              <a:rPr lang="en-US" altLang="zh-CN" sz="2400" dirty="0" smtClean="0"/>
              <a:t>Tasks</a:t>
            </a:r>
            <a:r>
              <a:rPr lang="en-US" altLang="zh-CN" sz="2400" dirty="0"/>
              <a:t>: Attraction Recommendation &amp; Restaurant </a:t>
            </a:r>
            <a:r>
              <a:rPr lang="en-US" altLang="zh-CN" sz="2400" dirty="0" smtClean="0"/>
              <a:t>Recommendation</a:t>
            </a:r>
          </a:p>
          <a:p>
            <a:r>
              <a:rPr lang="en-US" altLang="zh-CN" sz="2400" dirty="0" smtClean="0"/>
              <a:t>Dataset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TripAdvisor</a:t>
            </a:r>
          </a:p>
          <a:p>
            <a:pPr lvl="1"/>
            <a:r>
              <a:rPr lang="en-US" altLang="zh-CN" sz="1800" dirty="0" smtClean="0"/>
              <a:t>(</a:t>
            </a:r>
            <a:r>
              <a:rPr lang="en-US" altLang="zh-CN" sz="1800" dirty="0"/>
              <a:t>https://www.tripadvisor.cn/)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97" y="3589814"/>
            <a:ext cx="6492803" cy="32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400" b="1" dirty="0" err="1" smtClean="0"/>
              <a:t>XGBoost</a:t>
            </a:r>
            <a:r>
              <a:rPr lang="en-US" altLang="zh-CN" sz="2400" b="1" dirty="0"/>
              <a:t>:</a:t>
            </a:r>
            <a:r>
              <a:rPr lang="en-US" altLang="zh-CN" sz="2400" dirty="0"/>
              <a:t> the state-of-the-art </a:t>
            </a:r>
            <a:r>
              <a:rPr lang="en-US" altLang="zh-CN" sz="2400" dirty="0">
                <a:solidFill>
                  <a:srgbClr val="FF0000"/>
                </a:solidFill>
              </a:rPr>
              <a:t>tree-based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model</a:t>
            </a:r>
          </a:p>
          <a:p>
            <a:r>
              <a:rPr lang="en-US" altLang="zh-CN" sz="2400" b="1" dirty="0" smtClean="0"/>
              <a:t>GBDT+LR </a:t>
            </a:r>
            <a:r>
              <a:rPr lang="en-US" altLang="zh-CN" sz="2400" b="1" dirty="0"/>
              <a:t>[ADKDD’14]: </a:t>
            </a:r>
            <a:r>
              <a:rPr lang="en-US" altLang="zh-CN" sz="2400" dirty="0"/>
              <a:t>feeding the cross features extracted from </a:t>
            </a:r>
            <a:r>
              <a:rPr lang="en-US" altLang="zh-CN" sz="2400" dirty="0">
                <a:solidFill>
                  <a:srgbClr val="FF0000"/>
                </a:solidFill>
              </a:rPr>
              <a:t>GBDT </a:t>
            </a:r>
            <a:r>
              <a:rPr lang="en-US" altLang="zh-CN" sz="2400" dirty="0"/>
              <a:t>into the </a:t>
            </a:r>
            <a:r>
              <a:rPr lang="en-US" altLang="zh-CN" sz="2400" dirty="0">
                <a:solidFill>
                  <a:srgbClr val="FF0000"/>
                </a:solidFill>
              </a:rPr>
              <a:t>logistic </a:t>
            </a:r>
            <a:r>
              <a:rPr lang="en-US" altLang="zh-CN" sz="2400" dirty="0" smtClean="0">
                <a:solidFill>
                  <a:srgbClr val="FF0000"/>
                </a:solidFill>
              </a:rPr>
              <a:t>regression</a:t>
            </a:r>
            <a:endParaRPr lang="en-US" altLang="zh-CN" sz="2400" dirty="0" smtClean="0"/>
          </a:p>
          <a:p>
            <a:r>
              <a:rPr lang="en-US" altLang="zh-CN" sz="2400" b="1" dirty="0" smtClean="0"/>
              <a:t>GB-CENT </a:t>
            </a:r>
            <a:r>
              <a:rPr lang="en-US" altLang="zh-CN" sz="2400" b="1" dirty="0"/>
              <a:t>[WWW’17]: </a:t>
            </a:r>
            <a:r>
              <a:rPr lang="en-US" altLang="zh-CN" sz="2400" dirty="0"/>
              <a:t>modeling </a:t>
            </a:r>
            <a:r>
              <a:rPr lang="en-US" altLang="zh-CN" sz="2400" dirty="0">
                <a:solidFill>
                  <a:srgbClr val="FF0000"/>
                </a:solidFill>
              </a:rPr>
              <a:t>categorical features </a:t>
            </a:r>
            <a:r>
              <a:rPr lang="en-US" altLang="zh-CN" sz="2400" dirty="0"/>
              <a:t>with </a:t>
            </a:r>
            <a:r>
              <a:rPr lang="en-US" altLang="zh-CN" sz="2400" dirty="0">
                <a:solidFill>
                  <a:srgbClr val="FF0000"/>
                </a:solidFill>
              </a:rPr>
              <a:t>embedding-based</a:t>
            </a:r>
            <a:r>
              <a:rPr lang="en-US" altLang="zh-CN" sz="2400" dirty="0"/>
              <a:t> model, </a:t>
            </a:r>
            <a:r>
              <a:rPr lang="en-US" altLang="zh-CN" sz="2400" dirty="0">
                <a:solidFill>
                  <a:srgbClr val="FF0000"/>
                </a:solidFill>
              </a:rPr>
              <a:t>numerical</a:t>
            </a:r>
            <a:r>
              <a:rPr lang="en-US" altLang="zh-CN" sz="2400" dirty="0"/>
              <a:t> features with </a:t>
            </a:r>
            <a:r>
              <a:rPr lang="en-US" altLang="zh-CN" sz="2400" dirty="0">
                <a:solidFill>
                  <a:srgbClr val="FF0000"/>
                </a:solidFill>
              </a:rPr>
              <a:t>decision </a:t>
            </a:r>
            <a:r>
              <a:rPr lang="en-US" altLang="zh-CN" sz="2400" dirty="0" smtClean="0">
                <a:solidFill>
                  <a:srgbClr val="FF0000"/>
                </a:solidFill>
              </a:rPr>
              <a:t>trees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b="1" dirty="0" smtClean="0"/>
              <a:t>FM</a:t>
            </a:r>
            <a:r>
              <a:rPr lang="en-US" altLang="zh-CN" sz="2400" b="1" dirty="0"/>
              <a:t>:</a:t>
            </a:r>
            <a:r>
              <a:rPr lang="en-US" altLang="zh-CN" sz="2400" dirty="0"/>
              <a:t> a generic </a:t>
            </a:r>
            <a:r>
              <a:rPr lang="en-US" altLang="zh-CN" sz="2400" dirty="0">
                <a:solidFill>
                  <a:srgbClr val="FF0000"/>
                </a:solidFill>
              </a:rPr>
              <a:t>embedding </a:t>
            </a:r>
            <a:r>
              <a:rPr lang="en-US" altLang="zh-CN" sz="2400" dirty="0"/>
              <a:t>model that implicitly models all the </a:t>
            </a:r>
            <a:r>
              <a:rPr lang="en-US" altLang="zh-CN" sz="2400" dirty="0">
                <a:solidFill>
                  <a:srgbClr val="FF0000"/>
                </a:solidFill>
              </a:rPr>
              <a:t>second-order cross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altLang="zh-CN" sz="2400" b="1" dirty="0" smtClean="0"/>
              <a:t>NFM </a:t>
            </a:r>
            <a:r>
              <a:rPr lang="en-US" altLang="zh-CN" sz="2400" b="1" dirty="0"/>
              <a:t>[SIGIR’17]: </a:t>
            </a:r>
            <a:r>
              <a:rPr lang="en-US" altLang="zh-CN" sz="2400" dirty="0"/>
              <a:t>the state-of-the-art factorization model under the neural </a:t>
            </a:r>
            <a:r>
              <a:rPr lang="en-US" altLang="zh-CN" sz="2400" dirty="0">
                <a:solidFill>
                  <a:srgbClr val="FF0000"/>
                </a:solidFill>
              </a:rPr>
              <a:t>network </a:t>
            </a:r>
            <a:r>
              <a:rPr lang="en-US" altLang="zh-CN" sz="2400" dirty="0" smtClean="0">
                <a:solidFill>
                  <a:srgbClr val="FF0000"/>
                </a:solidFill>
              </a:rPr>
              <a:t>framework</a:t>
            </a:r>
            <a:endParaRPr lang="en-US" altLang="zh-CN" sz="2400" dirty="0" smtClean="0"/>
          </a:p>
          <a:p>
            <a:r>
              <a:rPr lang="en-US" altLang="zh-CN" sz="2400" b="1" dirty="0" smtClean="0"/>
              <a:t>Evaluation </a:t>
            </a:r>
            <a:r>
              <a:rPr lang="en-US" altLang="zh-CN" sz="2400" b="1" dirty="0"/>
              <a:t>Protocols: 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logloss</a:t>
            </a:r>
            <a:r>
              <a:rPr lang="en-US" altLang="zh-CN" sz="2000" dirty="0"/>
              <a:t>: indicate the generalization ability of each model 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ndcg@k</a:t>
            </a:r>
            <a:r>
              <a:rPr lang="en-US" altLang="zh-CN" sz="2000" dirty="0"/>
              <a:t>: reflect the top-k recommendation performance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09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Overall Performance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Observations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TEM achieves the best performance w.r.t. </a:t>
            </a:r>
            <a:r>
              <a:rPr lang="en-US" altLang="zh-CN" dirty="0" err="1" smtClean="0"/>
              <a:t>logloss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 </a:t>
            </a:r>
            <a:r>
              <a:rPr lang="en-US" altLang="zh-CN" dirty="0"/>
              <a:t>achieves comparable ndcg@5 to NFM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7" y="1411927"/>
            <a:ext cx="8639908" cy="3283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2061" y="4830029"/>
            <a:ext cx="520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Comparable Expressiveness &amp; Accuracy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Tree-enhanced </a:t>
            </a:r>
            <a:r>
              <a:rPr lang="en-US" altLang="zh-CN" dirty="0"/>
              <a:t>Embedding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Experimental Results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11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Overall Performance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b="1" dirty="0"/>
              <a:t>Without cross feature modeling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methods have </a:t>
            </a:r>
            <a:r>
              <a:rPr lang="en-US" altLang="zh-CN"/>
              <a:t>worse </a:t>
            </a:r>
            <a:r>
              <a:rPr lang="en-US" altLang="zh-CN" smtClean="0"/>
              <a:t>performance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 </a:t>
            </a:r>
            <a:r>
              <a:rPr lang="en-US" altLang="zh-CN" dirty="0"/>
              <a:t>is still better than others, due to the utility of attention </a:t>
            </a:r>
            <a:r>
              <a:rPr lang="en-US" altLang="zh-CN" dirty="0" smtClean="0"/>
              <a:t>network               </a:t>
            </a:r>
            <a:r>
              <a:rPr lang="en-US" altLang="zh-CN" dirty="0"/>
              <a:t>(can learn which features are more important for a user-item prediction).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90" y="1298041"/>
            <a:ext cx="9026403" cy="35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Case Study of </a:t>
            </a:r>
            <a:r>
              <a:rPr lang="en-US" altLang="zh-CN" dirty="0" err="1" smtClean="0"/>
              <a:t>Explainability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632"/>
            <a:ext cx="5686653" cy="34253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1450" y="5133592"/>
            <a:ext cx="4460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We attribute the user’s preferences on </a:t>
            </a:r>
            <a:r>
              <a:rPr lang="zh-CN" altLang="en-US" sz="2000" u="sng" dirty="0">
                <a:solidFill>
                  <a:srgbClr val="FF0000"/>
                </a:solidFill>
              </a:rPr>
              <a:t>The View from the Shard </a:t>
            </a:r>
            <a:r>
              <a:rPr lang="zh-CN" altLang="en-US" sz="2000" dirty="0"/>
              <a:t>to her special interests in the item aspects of </a:t>
            </a:r>
            <a:r>
              <a:rPr lang="zh-CN" altLang="en-US" sz="2000" u="sng" dirty="0">
                <a:solidFill>
                  <a:srgbClr val="FF0000"/>
                </a:solidFill>
              </a:rPr>
              <a:t>Walk Around</a:t>
            </a:r>
            <a:r>
              <a:rPr lang="zh-CN" altLang="en-US" sz="2000" dirty="0"/>
              <a:t>, </a:t>
            </a:r>
            <a:r>
              <a:rPr lang="zh-CN" altLang="en-US" sz="2000" u="sng" dirty="0">
                <a:solidFill>
                  <a:srgbClr val="FF0000"/>
                </a:solidFill>
              </a:rPr>
              <a:t>Top Deck </a:t>
            </a:r>
            <a:r>
              <a:rPr lang="zh-CN" altLang="en-US" sz="2000" dirty="0"/>
              <a:t>&amp; </a:t>
            </a:r>
            <a:r>
              <a:rPr lang="zh-CN" altLang="en-US" sz="2000" u="sng" dirty="0">
                <a:solidFill>
                  <a:srgbClr val="FF0000"/>
                </a:solidFill>
              </a:rPr>
              <a:t>Canary Wharf</a:t>
            </a:r>
            <a:r>
              <a:rPr lang="zh-CN" altLang="en-US" sz="2000" dirty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7063634" y="1959204"/>
            <a:ext cx="40146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• V130: </a:t>
            </a:r>
            <a:r>
              <a:rPr lang="zh-CN" altLang="en-US" sz="2000" dirty="0"/>
              <a:t>User Gender=Female] &amp; [User Style=Peace and Quiet Seeker]  ⇒ [Item Attribute=Sights &amp; Landmarks] &amp; [Item Tag=Walk Around] 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• </a:t>
            </a:r>
            <a:r>
              <a:rPr lang="zh-CN" altLang="en-US" sz="2000" dirty="0">
                <a:solidFill>
                  <a:srgbClr val="FF0000"/>
                </a:solidFill>
              </a:rPr>
              <a:t>V148: </a:t>
            </a:r>
            <a:r>
              <a:rPr lang="zh-CN" altLang="en-US" sz="2000" dirty="0"/>
              <a:t>[User Age=30-40] &amp; [User Country=USA]  ⇒ [Item Tag=Top Deck &amp; Canary Wharf]</a:t>
            </a:r>
          </a:p>
        </p:txBody>
      </p:sp>
      <p:sp>
        <p:nvSpPr>
          <p:cNvPr id="8" name="矩形 7"/>
          <p:cNvSpPr/>
          <p:nvPr/>
        </p:nvSpPr>
        <p:spPr>
          <a:xfrm>
            <a:off x="6524853" y="5325590"/>
            <a:ext cx="4310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TEM can provide more informative explanations based on a user’s preferred cross features.</a:t>
            </a:r>
          </a:p>
        </p:txBody>
      </p:sp>
    </p:spTree>
    <p:extLst>
      <p:ext uri="{BB962C8B-B14F-4D97-AF65-F5344CB8AC3E}">
        <p14:creationId xmlns:p14="http://schemas.microsoft.com/office/powerpoint/2010/main" val="10991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RQ3: Hyper-parameter Studies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68" y="1844093"/>
            <a:ext cx="6136344" cy="32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Tree-enhanced </a:t>
            </a:r>
            <a:r>
              <a:rPr lang="en-US" altLang="zh-CN" dirty="0"/>
              <a:t>Embedding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Experimental Results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Conclusion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5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proposed a tree-enhanced embedding method (TEM), which seamlessly combines the </a:t>
            </a:r>
            <a:r>
              <a:rPr lang="en-US" altLang="zh-CN" dirty="0">
                <a:solidFill>
                  <a:srgbClr val="FF0000"/>
                </a:solidFill>
              </a:rPr>
              <a:t>generalization ability of embedding-based models</a:t>
            </a:r>
            <a:r>
              <a:rPr lang="en-US" altLang="zh-CN" dirty="0"/>
              <a:t> with the </a:t>
            </a:r>
            <a:r>
              <a:rPr lang="en-US" altLang="zh-CN" dirty="0" err="1">
                <a:solidFill>
                  <a:srgbClr val="FF0000"/>
                </a:solidFill>
              </a:rPr>
              <a:t>explainability</a:t>
            </a:r>
            <a:r>
              <a:rPr lang="en-US" altLang="zh-CN" dirty="0">
                <a:solidFill>
                  <a:srgbClr val="FF0000"/>
                </a:solidFill>
              </a:rPr>
              <a:t> of </a:t>
            </a:r>
            <a:r>
              <a:rPr lang="en-US" altLang="zh-CN" dirty="0" smtClean="0">
                <a:solidFill>
                  <a:srgbClr val="FF0000"/>
                </a:solidFill>
              </a:rPr>
              <a:t>tree-based models.</a:t>
            </a:r>
          </a:p>
          <a:p>
            <a:r>
              <a:rPr lang="en-US" altLang="zh-CN" dirty="0" smtClean="0"/>
              <a:t>Owing </a:t>
            </a:r>
            <a:r>
              <a:rPr lang="en-US" altLang="zh-CN" dirty="0"/>
              <a:t>to the </a:t>
            </a:r>
            <a:r>
              <a:rPr lang="en-US" altLang="zh-CN" dirty="0">
                <a:solidFill>
                  <a:srgbClr val="FF0000"/>
                </a:solidFill>
              </a:rPr>
              <a:t>explicit cross features </a:t>
            </a:r>
            <a:r>
              <a:rPr lang="en-US" altLang="zh-CN" dirty="0"/>
              <a:t>from tree-based part &amp; the easy-to-interpret attention network, the whole prediction process of our solution is transparent &amp; </a:t>
            </a:r>
            <a:r>
              <a:rPr lang="en-US" altLang="zh-CN" dirty="0" smtClean="0"/>
              <a:t>self-explainable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9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Jointly </a:t>
            </a:r>
            <a:r>
              <a:rPr lang="en-US" altLang="zh-CN" dirty="0"/>
              <a:t>learn the tree-based and embedding-based </a:t>
            </a:r>
            <a:endParaRPr lang="en-US" altLang="zh-CN" dirty="0" smtClean="0"/>
          </a:p>
          <a:p>
            <a:r>
              <a:rPr lang="en-US" altLang="zh-CN" dirty="0" smtClean="0"/>
              <a:t>Relational </a:t>
            </a:r>
            <a:r>
              <a:rPr lang="en-US" altLang="zh-CN" dirty="0"/>
              <a:t>reasoning over KG (symbolic logics) + Deep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to evaluate the quality of explanations?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180" y="236537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Introduction</a:t>
            </a:r>
          </a:p>
          <a:p>
            <a:r>
              <a:rPr lang="en-US" altLang="zh-CN" dirty="0" smtClean="0"/>
              <a:t>Tree-enhanced </a:t>
            </a:r>
            <a:r>
              <a:rPr lang="en-US" altLang="zh-CN" dirty="0"/>
              <a:t>Embedding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Experimental Results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5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Trade-off </a:t>
            </a:r>
            <a:r>
              <a:rPr lang="en-US" altLang="zh-CN" dirty="0"/>
              <a:t>of Accuracy &amp; </a:t>
            </a:r>
            <a:r>
              <a:rPr lang="en-US" altLang="zh-CN" dirty="0" err="1"/>
              <a:t>Explainability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7655"/>
            <a:ext cx="10515600" cy="4856529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Our Goal: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Accurate: </a:t>
            </a:r>
            <a:r>
              <a:rPr lang="en-US" altLang="zh-CN" sz="2000" dirty="0"/>
              <a:t>achieve the same level or comparable performance as </a:t>
            </a:r>
            <a:r>
              <a:rPr lang="en-US" altLang="zh-CN" sz="2000" dirty="0" smtClean="0"/>
              <a:t>embedding-based </a:t>
            </a:r>
            <a:r>
              <a:rPr lang="en-US" altLang="zh-CN" sz="2000" dirty="0"/>
              <a:t>methods</a:t>
            </a: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Explainable: </a:t>
            </a:r>
            <a:r>
              <a:rPr lang="en-US" altLang="zh-CN" sz="2000" dirty="0" smtClean="0"/>
              <a:t>be </a:t>
            </a:r>
            <a:r>
              <a:rPr lang="en-US" altLang="zh-CN" sz="2000" dirty="0"/>
              <a:t>transparent in generating a recommendation &amp; can identify the </a:t>
            </a:r>
            <a:r>
              <a:rPr lang="en-US" altLang="zh-CN" sz="2000" dirty="0">
                <a:solidFill>
                  <a:srgbClr val="FF0000"/>
                </a:solidFill>
              </a:rPr>
              <a:t>key rules </a:t>
            </a:r>
            <a:r>
              <a:rPr lang="en-US" altLang="zh-CN" sz="2000" dirty="0"/>
              <a:t>for a prediction 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6" y="1386619"/>
            <a:ext cx="6993118" cy="37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Explainable Recommendation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8" y="1491396"/>
            <a:ext cx="11227302" cy="40653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27967" y="5899519"/>
            <a:ext cx="5936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Transparency, Trust, </a:t>
            </a:r>
            <a:r>
              <a:rPr lang="en-US" altLang="zh-CN" sz="2000" b="1" dirty="0" err="1">
                <a:solidFill>
                  <a:srgbClr val="FF0000"/>
                </a:solidFill>
              </a:rPr>
              <a:t>Explainability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Scrutability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4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Tree-enhanced </a:t>
            </a:r>
            <a:r>
              <a:rPr lang="en-US" altLang="zh-CN" dirty="0">
                <a:solidFill>
                  <a:srgbClr val="FFC000"/>
                </a:solidFill>
              </a:rPr>
              <a:t>Embedding </a:t>
            </a:r>
            <a:r>
              <a:rPr lang="en-US" altLang="zh-CN" dirty="0" smtClean="0">
                <a:solidFill>
                  <a:srgbClr val="FFC000"/>
                </a:solidFill>
              </a:rPr>
              <a:t>Model</a:t>
            </a:r>
          </a:p>
          <a:p>
            <a:r>
              <a:rPr lang="en-US" altLang="zh-CN" dirty="0" smtClean="0"/>
              <a:t>Experimental Results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65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Embedding-based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latent factors for each feature (IDs &amp; side Info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5" y="2507794"/>
            <a:ext cx="3056325" cy="24909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0470" y="2457639"/>
            <a:ext cx="322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Matrix Factorization (MF</a:t>
            </a:r>
            <a:r>
              <a:rPr lang="en-US" altLang="zh-CN" b="1" dirty="0" smtClean="0"/>
              <a:t>) </a:t>
            </a:r>
          </a:p>
          <a:p>
            <a:r>
              <a:rPr lang="en-US" altLang="zh-CN" b="1" dirty="0"/>
              <a:t>Input: </a:t>
            </a:r>
            <a:r>
              <a:rPr lang="en-US" altLang="zh-CN" dirty="0"/>
              <a:t>user ID, item ID </a:t>
            </a:r>
            <a:r>
              <a:rPr lang="en-US" altLang="zh-CN" b="1" dirty="0"/>
              <a:t>Interaction: </a:t>
            </a:r>
            <a:r>
              <a:rPr lang="en-US" altLang="zh-CN" dirty="0"/>
              <a:t>Inner Product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70" y="3355856"/>
            <a:ext cx="35909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18" y="2293660"/>
            <a:ext cx="3617201" cy="1962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958" y="4275274"/>
            <a:ext cx="3297162" cy="22534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60470" y="3935660"/>
            <a:ext cx="413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Factorization Machine (FM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Input: </a:t>
            </a:r>
            <a:r>
              <a:rPr lang="en-US" altLang="zh-CN" dirty="0"/>
              <a:t>user ID, item ID, side features ID </a:t>
            </a:r>
            <a:endParaRPr lang="en-US" altLang="zh-CN" dirty="0" smtClean="0"/>
          </a:p>
          <a:p>
            <a:r>
              <a:rPr lang="en-US" altLang="zh-CN" b="1" dirty="0" smtClean="0"/>
              <a:t>Interaction</a:t>
            </a:r>
            <a:r>
              <a:rPr lang="en-US" altLang="zh-CN" b="1" dirty="0"/>
              <a:t>: </a:t>
            </a:r>
            <a:r>
              <a:rPr lang="en-US" altLang="zh-CN" dirty="0"/>
              <a:t>Element-wise Product</a:t>
            </a: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69" y="4865677"/>
            <a:ext cx="4722811" cy="90232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42843" y="5680908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Neural Network </a:t>
            </a:r>
            <a:r>
              <a:rPr lang="en-US" altLang="zh-CN" b="1" dirty="0" smtClean="0"/>
              <a:t>Methods</a:t>
            </a:r>
          </a:p>
          <a:p>
            <a:r>
              <a:rPr lang="en-US" altLang="zh-CN" dirty="0" smtClean="0"/>
              <a:t>NCF</a:t>
            </a:r>
            <a:r>
              <a:rPr lang="en-US" altLang="zh-CN" dirty="0"/>
              <a:t>, </a:t>
            </a:r>
            <a:r>
              <a:rPr lang="en-US" altLang="zh-CN" dirty="0" smtClean="0"/>
              <a:t>Deep </a:t>
            </a:r>
            <a:r>
              <a:rPr lang="en-US" altLang="zh-CN" dirty="0"/>
              <a:t>Crossing, </a:t>
            </a:r>
            <a:r>
              <a:rPr lang="en-US" altLang="zh-CN" dirty="0" err="1"/>
              <a:t>Wide&amp;Deep</a:t>
            </a:r>
            <a:r>
              <a:rPr lang="en-US" altLang="zh-CN" dirty="0"/>
              <a:t>, DIN, NFM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Features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 Feature: combinatorial feature that crosses (or multiplies) </a:t>
            </a:r>
            <a:r>
              <a:rPr lang="en-US" altLang="zh-CN" dirty="0" smtClean="0"/>
              <a:t>multiple </a:t>
            </a:r>
            <a:r>
              <a:rPr lang="en-US" altLang="zh-CN" dirty="0"/>
              <a:t>individual input features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Why?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Higher-order </a:t>
            </a:r>
            <a:r>
              <a:rPr lang="en-US" altLang="zh-CN" dirty="0"/>
              <a:t>feature interactions: e.g., [Age * Occupation *Gender]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Explicit </a:t>
            </a:r>
            <a:r>
              <a:rPr lang="en-US" altLang="zh-CN" dirty="0"/>
              <a:t>decision </a:t>
            </a:r>
            <a:r>
              <a:rPr lang="en-US" altLang="zh-CN" dirty="0" smtClean="0"/>
              <a:t>rules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For example</a:t>
            </a:r>
          </a:p>
          <a:p>
            <a:pPr lvl="1"/>
            <a:r>
              <a:rPr lang="en-US" altLang="zh-CN" dirty="0"/>
              <a:t>Users of </a:t>
            </a:r>
            <a:r>
              <a:rPr lang="en-US" altLang="zh-CN" dirty="0">
                <a:solidFill>
                  <a:srgbClr val="FF0000"/>
                </a:solidFill>
              </a:rPr>
              <a:t>&lt;Gender=female &amp; Age=20-25 &amp; Income Level=$8,000&gt;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tend </a:t>
            </a:r>
            <a:r>
              <a:rPr lang="en-US" altLang="zh-CN" dirty="0"/>
              <a:t>to adopt items of </a:t>
            </a:r>
            <a:r>
              <a:rPr lang="en-US" altLang="zh-CN" dirty="0">
                <a:solidFill>
                  <a:srgbClr val="FF0000"/>
                </a:solidFill>
              </a:rPr>
              <a:t>&lt;Color=Pink &amp; Product=Apple&gt;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9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Tree-based </a:t>
            </a:r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386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Decision </a:t>
            </a:r>
            <a:r>
              <a:rPr lang="en-US" altLang="zh-CN" sz="2000" b="1" dirty="0"/>
              <a:t>Tree (DT):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Each </a:t>
            </a:r>
            <a:r>
              <a:rPr lang="en-US" altLang="zh-CN" sz="2000" dirty="0"/>
              <a:t>node splits a feature variable </a:t>
            </a:r>
            <a:r>
              <a:rPr lang="en-US" altLang="zh-CN" sz="2000" dirty="0" smtClean="0"/>
              <a:t>into        two </a:t>
            </a:r>
            <a:r>
              <a:rPr lang="en-US" altLang="zh-CN" sz="2000" dirty="0"/>
              <a:t>decision edges based on a value. </a:t>
            </a:r>
            <a:endParaRPr lang="en-US" altLang="zh-CN" sz="2000" dirty="0" smtClean="0"/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path</a:t>
            </a:r>
            <a:r>
              <a:rPr lang="en-US" altLang="zh-CN" sz="2000" dirty="0"/>
              <a:t> from the root to a leaf -&gt; a decision rule (like a </a:t>
            </a:r>
            <a:r>
              <a:rPr lang="en-US" altLang="zh-CN" sz="2000" dirty="0">
                <a:solidFill>
                  <a:srgbClr val="FF0000"/>
                </a:solidFill>
              </a:rPr>
              <a:t>cross feature</a:t>
            </a:r>
            <a:r>
              <a:rPr lang="en-US" altLang="zh-CN" sz="2000" dirty="0"/>
              <a:t>). 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leaf node -&gt; the </a:t>
            </a:r>
            <a:r>
              <a:rPr lang="en-US" altLang="zh-CN" sz="2000" dirty="0">
                <a:solidFill>
                  <a:srgbClr val="FF0000"/>
                </a:solidFill>
              </a:rPr>
              <a:t>prediction value</a:t>
            </a:r>
            <a:r>
              <a:rPr lang="en-US" altLang="zh-CN" sz="2000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6" y="3722014"/>
            <a:ext cx="5586174" cy="2793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52260" y="1690688"/>
            <a:ext cx="49377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Forest (ensemble of trees</a:t>
            </a:r>
            <a:r>
              <a:rPr lang="en-US" altLang="zh-CN" sz="20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Since </a:t>
            </a:r>
            <a:r>
              <a:rPr lang="en-US" altLang="zh-CN" sz="2000" dirty="0"/>
              <a:t>a single tree may not be expressive enough, a typical way is to build a </a:t>
            </a:r>
            <a:r>
              <a:rPr lang="en-US" altLang="zh-CN" sz="2000" dirty="0">
                <a:solidFill>
                  <a:srgbClr val="FF0000"/>
                </a:solidFill>
              </a:rPr>
              <a:t>forest</a:t>
            </a:r>
            <a:r>
              <a:rPr lang="en-US" altLang="zh-CN" sz="2000" dirty="0"/>
              <a:t>, i.e., an ensemble of additive </a:t>
            </a:r>
            <a:r>
              <a:rPr lang="en-US" altLang="zh-CN" sz="2000" dirty="0" smtClean="0"/>
              <a:t>trees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90" y="3136148"/>
            <a:ext cx="3205410" cy="15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914</Words>
  <Application>Microsoft Office PowerPoint</Application>
  <PresentationFormat>宽屏</PresentationFormat>
  <Paragraphs>141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TEM: Tree-enhanced Embedding Model for Explainable Recommendation</vt:lpstr>
      <vt:lpstr>OUTLINE</vt:lpstr>
      <vt:lpstr>OUTLINE</vt:lpstr>
      <vt:lpstr> Trade-off of Accuracy &amp; Explainability </vt:lpstr>
      <vt:lpstr>Explainable Recommendation</vt:lpstr>
      <vt:lpstr>OUTLINE</vt:lpstr>
      <vt:lpstr>Embedding-based Models</vt:lpstr>
      <vt:lpstr>Cross Features</vt:lpstr>
      <vt:lpstr>Tree-based Methods</vt:lpstr>
      <vt:lpstr>Tree-based vs. Embedding-based Model</vt:lpstr>
      <vt:lpstr>Tree-enhanced Embedding Model</vt:lpstr>
      <vt:lpstr>Constructing Cross Features</vt:lpstr>
      <vt:lpstr>Cross Features Embedding</vt:lpstr>
      <vt:lpstr>Attention Network</vt:lpstr>
      <vt:lpstr>Final Prediction</vt:lpstr>
      <vt:lpstr>OUTLINE</vt:lpstr>
      <vt:lpstr>Experimental Settings</vt:lpstr>
      <vt:lpstr>Baselines</vt:lpstr>
      <vt:lpstr>RQ1: Overall Performance Comparison</vt:lpstr>
      <vt:lpstr>RQ1: Overall Performance Comparison</vt:lpstr>
      <vt:lpstr>RQ2: Case Study of Explainability</vt:lpstr>
      <vt:lpstr>RQ3: Hyper-parameter Studies</vt:lpstr>
      <vt:lpstr>OUTLINE</vt:lpstr>
      <vt:lpstr>Conclusions</vt:lpstr>
      <vt:lpstr>Future Work: </vt:lpstr>
      <vt:lpstr>Thanks!</vt:lpstr>
    </vt:vector>
  </TitlesOfParts>
  <Company>NEU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TEM: Tree-enhanced Embedding Model for Explainable Recommendation</dc:title>
  <dc:creator>卓 越</dc:creator>
  <cp:lastModifiedBy>卓 越</cp:lastModifiedBy>
  <cp:revision>78</cp:revision>
  <dcterms:created xsi:type="dcterms:W3CDTF">2018-11-27T01:08:13Z</dcterms:created>
  <dcterms:modified xsi:type="dcterms:W3CDTF">2018-11-29T12:49:39Z</dcterms:modified>
</cp:coreProperties>
</file>