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3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5.jpeg" ContentType="image/jpeg"/>
  <Override PartName="/ppt/media/image8.jpeg" ContentType="image/jpeg"/>
  <Override PartName="/ppt/media/image17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D3F6C27-82D5-4F8F-863D-98683D8D56E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2700000">
            <a:off x="9532440" y="-663840"/>
            <a:ext cx="3175560" cy="2102760"/>
          </a:xfrm>
          <a:custGeom>
            <a:avLst/>
            <a:gdLst/>
            <a:ahLst/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solidFill>
            <a:srgbClr val="fc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 rot="2700000">
            <a:off x="9942120" y="3084840"/>
            <a:ext cx="3175560" cy="3175560"/>
          </a:xfrm>
          <a:custGeom>
            <a:avLst/>
            <a:gdLst/>
            <a:ahLst/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 rot="2700000">
            <a:off x="5245560" y="-1604160"/>
            <a:ext cx="3175560" cy="3175560"/>
          </a:xfrm>
          <a:custGeom>
            <a:avLst/>
            <a:gdLst/>
            <a:ahLst/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c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 rot="2700000">
            <a:off x="11784240" y="1929960"/>
            <a:ext cx="815040" cy="815040"/>
          </a:xfrm>
          <a:custGeom>
            <a:avLst/>
            <a:gdLst/>
            <a:ahLst/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c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 rot="2700000">
            <a:off x="-434520" y="6199560"/>
            <a:ext cx="1715040" cy="413280"/>
          </a:xfrm>
          <a:custGeom>
            <a:avLst/>
            <a:gdLst/>
            <a:ahLst/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图片 9" descr=""/>
          <p:cNvPicPr/>
          <p:nvPr/>
        </p:nvPicPr>
        <p:blipFill>
          <a:blip r:embed="rId1"/>
          <a:srcRect l="29156" t="30398" r="34848" b="28842"/>
          <a:stretch/>
        </p:blipFill>
        <p:spPr>
          <a:xfrm rot="18888600">
            <a:off x="10163880" y="3801240"/>
            <a:ext cx="1401480" cy="2340360"/>
          </a:xfrm>
          <a:prstGeom prst="rect">
            <a:avLst/>
          </a:prstGeom>
          <a:ln>
            <a:noFill/>
          </a:ln>
        </p:spPr>
      </p:pic>
      <p:sp>
        <p:nvSpPr>
          <p:cNvPr id="83" name="CustomShape 6"/>
          <p:cNvSpPr/>
          <p:nvPr/>
        </p:nvSpPr>
        <p:spPr>
          <a:xfrm rot="2700000">
            <a:off x="-335520" y="6507360"/>
            <a:ext cx="923400" cy="461160"/>
          </a:xfrm>
          <a:custGeom>
            <a:avLst/>
            <a:gdLst/>
            <a:ahLst/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7"/>
          <p:cNvSpPr/>
          <p:nvPr/>
        </p:nvSpPr>
        <p:spPr>
          <a:xfrm rot="2700000">
            <a:off x="11958480" y="6510240"/>
            <a:ext cx="306000" cy="531360"/>
          </a:xfrm>
          <a:custGeom>
            <a:avLst/>
            <a:gdLst/>
            <a:ahLst/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c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8490240" y="4132800"/>
            <a:ext cx="3013920" cy="2959920"/>
          </a:xfrm>
          <a:prstGeom prst="line">
            <a:avLst/>
          </a:prstGeom>
          <a:ln>
            <a:solidFill>
              <a:srgbClr val="ffc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380520" y="3102840"/>
            <a:ext cx="9647640" cy="29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26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YG Intelligence Box (IB_2.0)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626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需求分析及方案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527040" y="5073120"/>
            <a:ext cx="818712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2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Proprietary and Confidential. Please do not distribute. ©2018, BITO Robotics, Inc.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图片 2" descr=""/>
          <p:cNvPicPr/>
          <p:nvPr/>
        </p:nvPicPr>
        <p:blipFill>
          <a:blip r:embed="rId2"/>
          <a:stretch/>
        </p:blipFill>
        <p:spPr>
          <a:xfrm>
            <a:off x="7788960" y="1386360"/>
            <a:ext cx="2691360" cy="1950120"/>
          </a:xfrm>
          <a:prstGeom prst="rect">
            <a:avLst/>
          </a:prstGeom>
          <a:ln>
            <a:noFill/>
          </a:ln>
        </p:spPr>
      </p:pic>
      <p:pic>
        <p:nvPicPr>
          <p:cNvPr id="89" name="Bito_Horizontal - CMYK.pdf" descr=""/>
          <p:cNvPicPr/>
          <p:nvPr/>
        </p:nvPicPr>
        <p:blipFill>
          <a:blip r:embed="rId3"/>
          <a:srcRect l="18483" t="18356" r="18483" b="18356"/>
          <a:stretch/>
        </p:blipFill>
        <p:spPr>
          <a:xfrm>
            <a:off x="205920" y="1801800"/>
            <a:ext cx="2691360" cy="1389600"/>
          </a:xfrm>
          <a:prstGeom prst="rect">
            <a:avLst/>
          </a:prstGeom>
          <a:ln w="12600">
            <a:noFill/>
          </a:ln>
        </p:spPr>
      </p:pic>
      <p:sp>
        <p:nvSpPr>
          <p:cNvPr id="90" name="CustomShape 11"/>
          <p:cNvSpPr/>
          <p:nvPr/>
        </p:nvSpPr>
        <p:spPr>
          <a:xfrm>
            <a:off x="10670400" y="30240"/>
            <a:ext cx="198468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AMAZING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HOW 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WORKS.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图片 3" descr=""/>
          <p:cNvPicPr/>
          <p:nvPr/>
        </p:nvPicPr>
        <p:blipFill>
          <a:blip r:embed="rId4"/>
          <a:stretch/>
        </p:blipFill>
        <p:spPr>
          <a:xfrm>
            <a:off x="2825280" y="2055240"/>
            <a:ext cx="1136160" cy="113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492360" y="815040"/>
            <a:ext cx="3804840" cy="59288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126000" y="805680"/>
            <a:ext cx="3209400" cy="59288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7428600" y="805680"/>
            <a:ext cx="4611240" cy="59288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IB_2.0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分步开发策略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278280" y="2784240"/>
            <a:ext cx="2905200" cy="32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扩展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功能接口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6344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扩展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强化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性能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6344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模拟输入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数字输出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模拟量输出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PWM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输出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带电流反馈输出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6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3488040" y="815040"/>
            <a:ext cx="3725280" cy="36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下移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440" indent="-16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chasis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全部移植到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目前使用的接口请参考《愚公运动底盘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ROS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接口 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语言重写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bito_ib_lib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设计通信协议（注意第三阶段的通用性）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socket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通信接口（第三阶段复用）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6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6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7440120" y="822600"/>
            <a:ext cx="4590720" cy="28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轨迹跟踪算法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440" indent="-16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开发环境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freeRTOS/arm gcc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语言（有可扩充的库）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440" indent="-16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NTT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重写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LPP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通过串口通信，与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NTT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交互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ODOM +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内部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IMU +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外部定位数据做融合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复用第二阶段的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socket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通信接口及通信协议，补充并完善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151920" y="2376000"/>
            <a:ext cx="3358080" cy="473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1"/>
          <p:cNvSpPr/>
          <p:nvPr/>
        </p:nvSpPr>
        <p:spPr>
          <a:xfrm rot="5400000">
            <a:off x="1107360" y="123840"/>
            <a:ext cx="1399320" cy="3361680"/>
          </a:xfrm>
          <a:prstGeom prst="bentArrow">
            <a:avLst>
              <a:gd name="adj1" fmla="val 16257"/>
              <a:gd name="adj2" fmla="val 17964"/>
              <a:gd name="adj3" fmla="val 19974"/>
              <a:gd name="adj4" fmla="val 4375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2"/>
          <p:cNvSpPr/>
          <p:nvPr/>
        </p:nvSpPr>
        <p:spPr>
          <a:xfrm>
            <a:off x="88920" y="1454040"/>
            <a:ext cx="320940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功能验证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440" indent="-16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利用现有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硬件验证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chassis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移植到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上的可行性及  性能评估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6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6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283680" y="610200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3775320" y="6102000"/>
            <a:ext cx="1234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 flipV="1">
            <a:off x="3510360" y="2659680"/>
            <a:ext cx="3920760" cy="1179360"/>
          </a:xfrm>
          <a:prstGeom prst="bentArrow">
            <a:avLst>
              <a:gd name="adj1" fmla="val 19038"/>
              <a:gd name="adj2" fmla="val 17806"/>
              <a:gd name="adj3" fmla="val 25000"/>
              <a:gd name="adj4" fmla="val 4375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6"/>
          <p:cNvSpPr/>
          <p:nvPr/>
        </p:nvSpPr>
        <p:spPr>
          <a:xfrm>
            <a:off x="7585560" y="605556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7"/>
          <p:cNvSpPr/>
          <p:nvPr/>
        </p:nvSpPr>
        <p:spPr>
          <a:xfrm>
            <a:off x="5533200" y="5044320"/>
            <a:ext cx="1409760" cy="14619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cap="rnd">
            <a:solidFill>
              <a:schemeClr val="accent1">
                <a:shade val="50000"/>
              </a:schemeClr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IB_2.0.1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5673600" y="5167440"/>
            <a:ext cx="1155600" cy="913320"/>
          </a:xfrm>
          <a:prstGeom prst="rect">
            <a:avLst/>
          </a:prstGeom>
          <a:pattFill prst="ltDnDiag">
            <a:fgClr>
              <a:srgbClr val="4f81bd"/>
            </a:fgClr>
            <a:bgClr>
              <a:srgbClr val="ffffff"/>
            </a:bgClr>
          </a:pattFill>
          <a:ln cap="rnd">
            <a:solidFill>
              <a:schemeClr val="accent1">
                <a:shade val="50000"/>
              </a:schemeClr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4483080" y="3871080"/>
            <a:ext cx="699480" cy="345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0"/>
          <p:cNvSpPr/>
          <p:nvPr/>
        </p:nvSpPr>
        <p:spPr>
          <a:xfrm>
            <a:off x="4483080" y="4452120"/>
            <a:ext cx="699480" cy="345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1"/>
          <p:cNvSpPr/>
          <p:nvPr/>
        </p:nvSpPr>
        <p:spPr>
          <a:xfrm>
            <a:off x="4483080" y="5189040"/>
            <a:ext cx="699480" cy="345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2"/>
          <p:cNvSpPr/>
          <p:nvPr/>
        </p:nvSpPr>
        <p:spPr>
          <a:xfrm>
            <a:off x="5791320" y="5189040"/>
            <a:ext cx="925560" cy="345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Bito_ib_lib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3"/>
          <p:cNvSpPr/>
          <p:nvPr/>
        </p:nvSpPr>
        <p:spPr>
          <a:xfrm>
            <a:off x="4834080" y="4217400"/>
            <a:ext cx="360" cy="2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4"/>
          <p:cNvSpPr/>
          <p:nvPr/>
        </p:nvSpPr>
        <p:spPr>
          <a:xfrm>
            <a:off x="4833000" y="4798440"/>
            <a:ext cx="360" cy="39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5"/>
          <p:cNvSpPr/>
          <p:nvPr/>
        </p:nvSpPr>
        <p:spPr>
          <a:xfrm>
            <a:off x="5182920" y="536220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6"/>
          <p:cNvSpPr/>
          <p:nvPr/>
        </p:nvSpPr>
        <p:spPr>
          <a:xfrm>
            <a:off x="5911560" y="5706000"/>
            <a:ext cx="685440" cy="345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驱动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7"/>
          <p:cNvSpPr/>
          <p:nvPr/>
        </p:nvSpPr>
        <p:spPr>
          <a:xfrm flipH="1">
            <a:off x="6253560" y="5535360"/>
            <a:ext cx="360" cy="1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8"/>
          <p:cNvSpPr/>
          <p:nvPr/>
        </p:nvSpPr>
        <p:spPr>
          <a:xfrm>
            <a:off x="5225400" y="5374800"/>
            <a:ext cx="486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串口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9"/>
          <p:cNvSpPr/>
          <p:nvPr/>
        </p:nvSpPr>
        <p:spPr>
          <a:xfrm>
            <a:off x="5451840" y="4565160"/>
            <a:ext cx="1211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《愚公运动底盘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接口》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0"/>
          <p:cNvSpPr/>
          <p:nvPr/>
        </p:nvSpPr>
        <p:spPr>
          <a:xfrm flipV="1" rot="10800000">
            <a:off x="5451840" y="5270400"/>
            <a:ext cx="137520" cy="631800"/>
          </a:xfrm>
          <a:prstGeom prst="curved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1"/>
          <p:cNvSpPr/>
          <p:nvPr/>
        </p:nvSpPr>
        <p:spPr>
          <a:xfrm>
            <a:off x="9132480" y="5407560"/>
            <a:ext cx="2589840" cy="11876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cap="rnd">
            <a:solidFill>
              <a:schemeClr val="accent1">
                <a:shade val="50000"/>
              </a:schemeClr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IB_2.0.2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2"/>
          <p:cNvSpPr/>
          <p:nvPr/>
        </p:nvSpPr>
        <p:spPr>
          <a:xfrm>
            <a:off x="10518480" y="5492880"/>
            <a:ext cx="1137960" cy="912600"/>
          </a:xfrm>
          <a:prstGeom prst="rect">
            <a:avLst/>
          </a:prstGeom>
          <a:pattFill prst="ltDnDiag">
            <a:fgClr>
              <a:srgbClr val="4f81bd"/>
            </a:fgClr>
            <a:bgClr>
              <a:srgbClr val="ffffff"/>
            </a:bgClr>
          </a:pattFill>
          <a:ln cap="rnd">
            <a:solidFill>
              <a:schemeClr val="accent1">
                <a:shade val="50000"/>
              </a:schemeClr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3"/>
          <p:cNvSpPr/>
          <p:nvPr/>
        </p:nvSpPr>
        <p:spPr>
          <a:xfrm>
            <a:off x="9263880" y="4322160"/>
            <a:ext cx="739800" cy="320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4"/>
          <p:cNvSpPr/>
          <p:nvPr/>
        </p:nvSpPr>
        <p:spPr>
          <a:xfrm>
            <a:off x="9263880" y="4859640"/>
            <a:ext cx="739800" cy="320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5"/>
          <p:cNvSpPr/>
          <p:nvPr/>
        </p:nvSpPr>
        <p:spPr>
          <a:xfrm>
            <a:off x="9263880" y="5541480"/>
            <a:ext cx="739800" cy="320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6"/>
          <p:cNvSpPr/>
          <p:nvPr/>
        </p:nvSpPr>
        <p:spPr>
          <a:xfrm>
            <a:off x="10647000" y="5541480"/>
            <a:ext cx="927720" cy="320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bito_ib_lib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7"/>
          <p:cNvSpPr/>
          <p:nvPr/>
        </p:nvSpPr>
        <p:spPr>
          <a:xfrm>
            <a:off x="9635040" y="4642560"/>
            <a:ext cx="36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8"/>
          <p:cNvSpPr/>
          <p:nvPr/>
        </p:nvSpPr>
        <p:spPr>
          <a:xfrm>
            <a:off x="9633960" y="5180040"/>
            <a:ext cx="36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9"/>
          <p:cNvSpPr/>
          <p:nvPr/>
        </p:nvSpPr>
        <p:spPr>
          <a:xfrm>
            <a:off x="10004040" y="5701680"/>
            <a:ext cx="64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0"/>
          <p:cNvSpPr/>
          <p:nvPr/>
        </p:nvSpPr>
        <p:spPr>
          <a:xfrm>
            <a:off x="10746000" y="6008400"/>
            <a:ext cx="729720" cy="320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驱动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1"/>
          <p:cNvSpPr/>
          <p:nvPr/>
        </p:nvSpPr>
        <p:spPr>
          <a:xfrm flipH="1">
            <a:off x="11110320" y="5861520"/>
            <a:ext cx="360" cy="14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2"/>
          <p:cNvSpPr/>
          <p:nvPr/>
        </p:nvSpPr>
        <p:spPr>
          <a:xfrm>
            <a:off x="9493920" y="5200200"/>
            <a:ext cx="484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串口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3"/>
          <p:cNvSpPr/>
          <p:nvPr/>
        </p:nvSpPr>
        <p:spPr>
          <a:xfrm flipV="1">
            <a:off x="7466760" y="3553920"/>
            <a:ext cx="4590720" cy="833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行动项预估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8" name="Table 4"/>
          <p:cNvGraphicFramePr/>
          <p:nvPr/>
        </p:nvGraphicFramePr>
        <p:xfrm>
          <a:off x="450360" y="815760"/>
          <a:ext cx="11290680" cy="5400360"/>
        </p:xfrm>
        <a:graphic>
          <a:graphicData uri="http://schemas.openxmlformats.org/drawingml/2006/table">
            <a:tbl>
              <a:tblPr/>
              <a:tblGrid>
                <a:gridCol w="1761120"/>
                <a:gridCol w="3635640"/>
                <a:gridCol w="1420200"/>
                <a:gridCol w="1348920"/>
                <a:gridCol w="3124800"/>
              </a:tblGrid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阶段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工作项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时间评估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人员安排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备注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rowSpan="4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硬件开发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评估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设计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试样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2+1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包括制板贴片调试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调试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新方案评估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chassis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移植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IB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上的可行性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利用现有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IB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硬件验证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性能评估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561240">
                <a:tc rowSpan="2">
                  <a:txBody>
                    <a:bodyPr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前期工作准备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根据《愚公运动底盘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ROS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接口 》，设计通信协议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整理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bit_ib_lib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模块及功能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rowSpan="5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开发阶段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通信开发（串口通信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/CAN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通信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协议拼接与解析（纯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语言）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bit_ib_lib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重写（纯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语言）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驱动重写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模块整合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rowSpan="3">
                  <a:txBody>
                    <a:bodyPr/>
                    <a:p>
                      <a:pPr algn="ctr">
                        <a:lnSpc>
                          <a:spcPct val="4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测试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功能测试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稳定性测试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实时性测试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 flipV="1" rot="16200000">
            <a:off x="-2489040" y="2408400"/>
            <a:ext cx="6258600" cy="1441440"/>
          </a:xfrm>
          <a:custGeom>
            <a:avLst/>
            <a:gdLst/>
            <a:ahLst/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 flipV="1" rot="16200000">
            <a:off x="-2557080" y="2937960"/>
            <a:ext cx="6394680" cy="1441440"/>
          </a:xfrm>
          <a:custGeom>
            <a:avLst/>
            <a:gdLst/>
            <a:ahLst/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3"/>
          <p:cNvSpPr/>
          <p:nvPr/>
        </p:nvSpPr>
        <p:spPr>
          <a:xfrm flipH="1" flipV="1">
            <a:off x="128520" y="-18720"/>
            <a:ext cx="1103040" cy="2418480"/>
          </a:xfrm>
          <a:prstGeom prst="line">
            <a:avLst/>
          </a:prstGeom>
          <a:ln>
            <a:solidFill>
              <a:srgbClr val="3a3a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 rot="2700000">
            <a:off x="11716920" y="3015360"/>
            <a:ext cx="949320" cy="949320"/>
          </a:xfrm>
          <a:custGeom>
            <a:avLst/>
            <a:gdLst/>
            <a:ahLst/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5562000" y="3025080"/>
            <a:ext cx="2415600" cy="15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4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Bernard MT Condensed"/>
                <a:ea typeface="微软雅黑"/>
              </a:rPr>
              <a:t>GOOD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83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Vision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5319720" y="2155320"/>
            <a:ext cx="367416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79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微软雅黑"/>
              </a:rPr>
              <a:t>BITO </a:t>
            </a:r>
            <a:r>
              <a:rPr b="1" lang="en-US" sz="379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微软雅黑"/>
              </a:rPr>
              <a:t>美好愿景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7"/>
          <p:cNvSpPr/>
          <p:nvPr/>
        </p:nvSpPr>
        <p:spPr>
          <a:xfrm>
            <a:off x="5661720" y="3029760"/>
            <a:ext cx="4748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CustomShape 8"/>
          <p:cNvSpPr/>
          <p:nvPr/>
        </p:nvSpPr>
        <p:spPr>
          <a:xfrm>
            <a:off x="10135800" y="2205000"/>
            <a:ext cx="1342800" cy="184860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Bito_Centered - PMS 130 Coated.pdf" descr=""/>
          <p:cNvPicPr/>
          <p:nvPr/>
        </p:nvPicPr>
        <p:blipFill>
          <a:blip r:embed="rId1"/>
          <a:srcRect l="32595" t="9902" r="32595" b="9902"/>
          <a:stretch/>
        </p:blipFill>
        <p:spPr>
          <a:xfrm>
            <a:off x="10267200" y="2205720"/>
            <a:ext cx="1080360" cy="18471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506160" y="214560"/>
            <a:ext cx="907344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Intelligence Box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（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IB_1.0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）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- 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车辆底盘控制器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1223280" y="6150960"/>
            <a:ext cx="119448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V4.6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版本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1" descr=""/>
          <p:cNvPicPr/>
          <p:nvPr/>
        </p:nvPicPr>
        <p:blipFill>
          <a:blip r:embed="rId2"/>
          <a:stretch/>
        </p:blipFill>
        <p:spPr>
          <a:xfrm>
            <a:off x="938880" y="860400"/>
            <a:ext cx="10302840" cy="52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IB Specifications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2" name="Table 4"/>
          <p:cNvGraphicFramePr/>
          <p:nvPr/>
        </p:nvGraphicFramePr>
        <p:xfrm>
          <a:off x="71640" y="1194120"/>
          <a:ext cx="12027240" cy="5379840"/>
        </p:xfrm>
        <a:graphic>
          <a:graphicData uri="http://schemas.openxmlformats.org/drawingml/2006/table">
            <a:tbl>
              <a:tblPr/>
              <a:tblGrid>
                <a:gridCol w="1661760"/>
                <a:gridCol w="10365840"/>
              </a:tblGrid>
              <a:tr h="38412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Specifications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8412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Microcontroller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STM32F407ZGT6 ARM Cortex-M4 32b MCU+FPU, 210DMIPS, up to 1MB Flash/192+4KB 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412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Sensors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Gyroscope 3Axis,Accelerometer 3Axis, Magnetometer 3Axis (MPU9250)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412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Programmer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ST-Link V2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IB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内嵌）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6860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Digital I/O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Output(8channels)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：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 can support Normal Digital Output and PWM mode and Pulse mode;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Input (4channels and the new version has 6channels): it can support normal signal and PNP and NPN signals;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6860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Communication 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USART*2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USB 2.0*1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CAN*2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6860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LEDs and buttons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Dual-color indicator light: total have 3pcs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：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2used for indicator of the usart communication, and the last one used for indicate the CMU’s work status;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6860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Input Power 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12V/24V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：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battery for the Intelligent box;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24V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：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provide the power to the devices which will be connected to the port of the Output;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412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Dimensions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520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Weight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2" descr=""/>
          <p:cNvPicPr/>
          <p:nvPr/>
        </p:nvPicPr>
        <p:blipFill>
          <a:blip r:embed="rId1"/>
          <a:stretch/>
        </p:blipFill>
        <p:spPr>
          <a:xfrm>
            <a:off x="5572800" y="0"/>
            <a:ext cx="5864400" cy="6856560"/>
          </a:xfrm>
          <a:prstGeom prst="rect">
            <a:avLst/>
          </a:prstGeom>
          <a:ln>
            <a:noFill/>
          </a:ln>
        </p:spPr>
      </p:pic>
      <p:pic>
        <p:nvPicPr>
          <p:cNvPr id="104" name="Bito_Horizontal - CMYK.pdf" descr=""/>
          <p:cNvPicPr/>
          <p:nvPr/>
        </p:nvPicPr>
        <p:blipFill>
          <a:blip r:embed="rId2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需求分析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164160" y="1046880"/>
            <a:ext cx="515916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愚公系统运行在宾通定制的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上，现有愚公采用两套连接模式（右上图为去硬件后的典型连接图，右下图为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的硬件连接图） 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主要区别在于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作为宾通定制化的车辆底盘控制器，能够更通用的连接各类驱动器，编码器，比例阀，各类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设备以及拓展设备。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愚公的产品目标是做通用化的车辆控制软件，我们本身不限制车辆硬件，但在实际使用中，因为硬件的不统一，车辆的不同功能，底层的硬件差异，如果没有专用的底盘控制器，车辆的驱动外设会比较乱，不同项目软件版本也很难统一 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IB_2.0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1163880" y="1086840"/>
            <a:ext cx="9990720" cy="55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IB_1.0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为宾通第一代车辆底盘控制器，为某项目定制硬件，设计之初考虑到一定的车辆平台的通用性，采用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12v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电制，串口形式与愚公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连接，两路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（这里是大写啊）通讯，用于连接驱动器及编码器，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路数字输入，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路数字输出，可在数字输出及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PWM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输出间进行切换，同时具备硬件看门狗功能。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随着市场部门不断推进，接触到越来越多的不同车辆硬件以及各种客户需求，现在的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硬件很难满足市场上所有的客户需求。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所以为了让愚公软件在不同平台上更为稳定高效，开发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IB_2.0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车辆底盘控制器以作为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愚公软件同客户差异化硬件的连接桥梁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显得有尤为重要。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IB_2.0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在愚公软件安全模块的基础上，增加硬件安全模块，包括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路急停输入，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路抱闸输出，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路急停输出，以及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路失电制动信号，硬件部分增加续流二极管保护、过载保护、短路保护和断路监测，提高项目现场的硬件可靠性。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具体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IB_2.0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规格需求请参考下表。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IB_2.0 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需求汇总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8" name="Table 4"/>
          <p:cNvGraphicFramePr/>
          <p:nvPr/>
        </p:nvGraphicFramePr>
        <p:xfrm>
          <a:off x="1585080" y="717840"/>
          <a:ext cx="9021240" cy="2543400"/>
        </p:xfrm>
        <a:graphic>
          <a:graphicData uri="http://schemas.openxmlformats.org/drawingml/2006/table">
            <a:tbl>
              <a:tblPr/>
              <a:tblGrid>
                <a:gridCol w="1245960"/>
                <a:gridCol w="7775280"/>
              </a:tblGrid>
              <a:tr h="31284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等线"/>
                        </a:rPr>
                        <a:t>Items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Specifications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3388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主控芯片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STM32F427 ARM Cortex-M4 180MHz, 225DMIPS, up to 2MB Flash/256+4KB RAM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（研发选型）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1284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IMU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Gyroscope 3Axis,Accelerometer 3Axis, Magnetometer 3Axis (ICM-20948)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3388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Programmer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ST-Link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97596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Digital I/O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Digital Input                                             x12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（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6 for encoder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Analog Inputs (0.2-11.0 V)                     x12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Power outputs                                         x16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Power outputs (current controlled)     x8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3388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等线"/>
                        </a:rPr>
                        <a:t>供电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传感器供电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11V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驱动器供电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1970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通讯接口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USART*2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CAN*2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RS232*2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RS485*2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RS422*2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5492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LED</a:t>
                      </a: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指示灯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工作指示灯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急停指示灯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报警灯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1284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标称电压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12-48V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宽电压设计，带过压保护及反极性保护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68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等线"/>
                        </a:rPr>
                        <a:t>防护等级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 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IP65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68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等线"/>
                        </a:rPr>
                        <a:t>开关机键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具备一键开关机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68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等线"/>
                        </a:rPr>
                        <a:t>接口规格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 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RJ45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，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M12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，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TE23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，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TE35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等工业标准接口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IB_2.0 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框架图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658800" y="1199160"/>
            <a:ext cx="10873800" cy="91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IB_2.0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，应该是一个通用化的电气平台入口，我们提供一套系统框图，与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AGV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、叉车进行对接。这个电气系统框图具有通用性，客户通过标准连接图能够跨品牌跨平台跨车辆连接到我们的愚公上。（下图是一典型连接图，非实际连接图）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图片 5" descr=""/>
          <p:cNvPicPr/>
          <p:nvPr/>
        </p:nvPicPr>
        <p:blipFill>
          <a:blip r:embed="rId2"/>
          <a:stretch/>
        </p:blipFill>
        <p:spPr>
          <a:xfrm>
            <a:off x="508320" y="2117880"/>
            <a:ext cx="11176920" cy="43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愚公软件框架图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图片 3" descr=""/>
          <p:cNvPicPr/>
          <p:nvPr/>
        </p:nvPicPr>
        <p:blipFill>
          <a:blip r:embed="rId2"/>
          <a:stretch/>
        </p:blipFill>
        <p:spPr>
          <a:xfrm>
            <a:off x="2640600" y="945360"/>
            <a:ext cx="6910560" cy="59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ito_Horizontal - CMYK.pdf" descr=""/>
          <p:cNvPicPr/>
          <p:nvPr/>
        </p:nvPicPr>
        <p:blipFill>
          <a:blip r:embed="rId1"/>
          <a:srcRect l="18483" t="18356" r="18483" b="18356"/>
          <a:stretch/>
        </p:blipFill>
        <p:spPr>
          <a:xfrm>
            <a:off x="10625040" y="210600"/>
            <a:ext cx="1060200" cy="546840"/>
          </a:xfrm>
          <a:prstGeom prst="rect">
            <a:avLst/>
          </a:prstGeom>
          <a:ln w="12600"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506160" y="214560"/>
            <a:ext cx="4185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愚公及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IB</a:t>
            </a:r>
            <a:r>
              <a:rPr b="1" lang="en-US" sz="3200" spc="-1" strike="noStrike">
                <a:solidFill>
                  <a:srgbClr val="fcb4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模块分解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-2880" y="229320"/>
            <a:ext cx="332640" cy="4881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394560" y="229320"/>
            <a:ext cx="115920" cy="48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19160" y="1082520"/>
            <a:ext cx="6408360" cy="55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3440" indent="-16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愚公系统（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Jimmy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NSA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：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node_simple_agent(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单机任务状态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LLP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：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node_local_plan(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单机路径规划和局部规划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,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轨迹生成器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NTT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：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node_trajectory_tracker(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轨迹跟踪器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440" indent="-16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chasis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（江渝、吴天俊）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bit_ib_lib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：将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NTT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发送的控制命令，转换成协议，下发给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：实现底盘控制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6344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现状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Ubuntu16.04 + ROS kinetic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除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IB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的程序外，用的都是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C++11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使用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navigator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中的一些共用的数据结构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1648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1648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1648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8996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C++</a:t>
            </a:r>
            <a:r>
              <a:rPr b="0" lang="en-US" sz="1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的第三方库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1648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glogs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1648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gflags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16480" indent="-16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8297640" y="3793680"/>
            <a:ext cx="3669840" cy="1736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cap="rnd">
            <a:solidFill>
              <a:schemeClr val="accent1">
                <a:shade val="50000"/>
              </a:schemeClr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0311840" y="4003560"/>
            <a:ext cx="1439640" cy="1461960"/>
          </a:xfrm>
          <a:prstGeom prst="rect">
            <a:avLst/>
          </a:prstGeom>
          <a:pattFill prst="ltDnDiag">
            <a:fgClr>
              <a:srgbClr val="4f81bd"/>
            </a:fgClr>
            <a:bgClr>
              <a:srgbClr val="ffffff"/>
            </a:bgClr>
          </a:pattFill>
          <a:ln cap="rnd">
            <a:solidFill>
              <a:schemeClr val="accent1">
                <a:shade val="50000"/>
              </a:schemeClr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8488800" y="1598040"/>
            <a:ext cx="10760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8488800" y="2685240"/>
            <a:ext cx="10760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8488800" y="4064400"/>
            <a:ext cx="10760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10500840" y="4064400"/>
            <a:ext cx="10616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bit_ib_lib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9028800" y="224640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2"/>
          <p:cNvSpPr/>
          <p:nvPr/>
        </p:nvSpPr>
        <p:spPr>
          <a:xfrm>
            <a:off x="9027360" y="3333240"/>
            <a:ext cx="360" cy="73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3"/>
          <p:cNvSpPr/>
          <p:nvPr/>
        </p:nvSpPr>
        <p:spPr>
          <a:xfrm>
            <a:off x="10500840" y="5231160"/>
            <a:ext cx="10616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11031840" y="4712400"/>
            <a:ext cx="360" cy="51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5"/>
          <p:cNvSpPr/>
          <p:nvPr/>
        </p:nvSpPr>
        <p:spPr>
          <a:xfrm>
            <a:off x="8969400" y="3441240"/>
            <a:ext cx="1918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 service: trajectory_srv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8272080" y="3441240"/>
            <a:ext cx="793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SendTraj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 flipV="1" rot="10800000">
            <a:off x="8309880" y="4994280"/>
            <a:ext cx="2788200" cy="14140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图片 21" descr=""/>
          <p:cNvPicPr/>
          <p:nvPr/>
        </p:nvPicPr>
        <p:blipFill>
          <a:blip r:embed="rId2"/>
          <a:stretch/>
        </p:blipFill>
        <p:spPr>
          <a:xfrm>
            <a:off x="2911320" y="4994280"/>
            <a:ext cx="5220000" cy="888480"/>
          </a:xfrm>
          <a:prstGeom prst="rect">
            <a:avLst/>
          </a:prstGeom>
          <a:ln>
            <a:noFill/>
          </a:ln>
        </p:spPr>
      </p:pic>
      <p:sp>
        <p:nvSpPr>
          <p:cNvPr id="149" name="CustomShape 18"/>
          <p:cNvSpPr/>
          <p:nvPr/>
        </p:nvSpPr>
        <p:spPr>
          <a:xfrm>
            <a:off x="11004840" y="4817880"/>
            <a:ext cx="543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串口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21272</TotalTime>
  <Application>LibreOffice/5.1.6.2$Linux_X86_64 LibreOffice_project/10m0$Build-2</Application>
  <Words>992</Words>
  <Paragraphs>233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2019-07-01T12:16:01Z</dcterms:created>
  <dc:creator>lu archy</dc:creator>
  <dc:description/>
  <dc:language>en-US</dc:language>
  <cp:lastModifiedBy>Administrator</cp:lastModifiedBy>
  <dcterms:modified xsi:type="dcterms:W3CDTF">2019-12-02T06:10:28Z</dcterms:modified>
  <cp:revision>201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