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318" r:id="rId2"/>
    <p:sldId id="458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70" r:id="rId13"/>
    <p:sldId id="479" r:id="rId14"/>
    <p:sldId id="471" r:id="rId15"/>
    <p:sldId id="480" r:id="rId16"/>
  </p:sldIdLst>
  <p:sldSz cx="9906000" cy="6858000" type="A4"/>
  <p:notesSz cx="6797675" cy="9874250"/>
  <p:custShowLst>
    <p:custShow name="Robot Navigation" id="0">
      <p:sldLst/>
    </p:custShow>
    <p:custShow name="Kinematics" id="1">
      <p:sldLst/>
    </p:custShow>
    <p:custShow name="Axiomatic" id="2">
      <p:sldLst/>
    </p:custShow>
    <p:custShow name="ViSP_Diagram" id="3">
      <p:sldLst/>
    </p:custShow>
    <p:custShow name="Hauzen_Diagram" id="4">
      <p:sldLst/>
    </p:custShow>
    <p:custShow name="Kalman Filter" id="5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778C51-0A06-4D85-A16B-CEC85D339430}">
          <p14:sldIdLst>
            <p14:sldId id="318"/>
            <p14:sldId id="458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70"/>
            <p14:sldId id="479"/>
            <p14:sldId id="47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un Myung" initials="M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3399FF"/>
    <a:srgbClr val="0072C8"/>
    <a:srgbClr val="05FBF5"/>
    <a:srgbClr val="EF11DF"/>
    <a:srgbClr val="000000"/>
    <a:srgbClr val="EAEAEA"/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8862" autoAdjust="0"/>
  </p:normalViewPr>
  <p:slideViewPr>
    <p:cSldViewPr>
      <p:cViewPr varScale="1">
        <p:scale>
          <a:sx n="91" d="100"/>
          <a:sy n="91" d="100"/>
        </p:scale>
        <p:origin x="177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32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98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1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BD4A4CBA-4438-41D6-81C8-84CD15088B35}" type="datetimeFigureOut">
              <a:rPr lang="ko-KR" altLang="en-US" smtClean="0"/>
              <a:pPr/>
              <a:t>2019-03-27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1" rIns="91440" bIns="4572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5" y="4690597"/>
            <a:ext cx="5437549" cy="4442432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9560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AA51C15F-056F-4D21-8DAC-F1ED6FD8EC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5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5488" y="741363"/>
            <a:ext cx="5346700" cy="3702050"/>
          </a:xfrm>
          <a:ln/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EE5D6-5B5C-4D66-AD8E-67F05472CDF1}" type="slidenum">
              <a:rPr lang="en-US" altLang="ko-KR" smtClean="0"/>
              <a:pPr/>
              <a:t>0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551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521451" y="6629400"/>
            <a:ext cx="3114543" cy="2286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596064"/>
            <a:ext cx="2063750" cy="261937"/>
          </a:xfrm>
        </p:spPr>
        <p:txBody>
          <a:bodyPr/>
          <a:lstStyle>
            <a:lvl1pPr>
              <a:defRPr/>
            </a:lvl1pPr>
          </a:lstStyle>
          <a:p>
            <a:fld id="{5EDF9529-E93B-44FF-BACB-5A3914989290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48" y="4214818"/>
            <a:ext cx="4660902" cy="143670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1785926"/>
            <a:ext cx="8832850" cy="495300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A38BBB-EBAA-4B27-A59F-DEE2A1392280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65FF58E-BD7D-4A2D-810E-FA6B0B8603AA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35A722-DD54-4D31-A49F-2A3B83F154E0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312DB4-5A76-4DF4-A705-6A6CD7C13A14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5EAECA-CB4A-4947-949D-1702004FC189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872758-3545-45B5-8C78-E80DB30B8C55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02487" y="152400"/>
            <a:ext cx="2290763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0200" y="152400"/>
            <a:ext cx="6707188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063D69-7997-4254-849C-21E6E1E1EA7B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035DA0C-3387-43C2-A684-60A76B43DC57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35550" y="3938589"/>
            <a:ext cx="43751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F8DA-6875-4EDA-875F-8152D245D3ED}" type="datetime1">
              <a:rPr lang="en-US" altLang="en-US" smtClean="0"/>
              <a:t>3/27/2019</a:t>
            </a:fld>
            <a:endParaRPr lang="tr-T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23195-0261-418F-8E0F-1CA8E3B3DFE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654" y="152401"/>
            <a:ext cx="9072626" cy="563563"/>
          </a:xfrm>
        </p:spPr>
        <p:txBody>
          <a:bodyPr/>
          <a:lstStyle>
            <a:lvl1pPr>
              <a:defRPr b="1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Constantia" pitchFamily="18" charset="0"/>
                <a:ea typeface="맑은 고딕" pitchFamily="50" charset="-127"/>
              </a:defRPr>
            </a:lvl1pPr>
            <a:lvl2pPr>
              <a:defRPr sz="2000">
                <a:latin typeface="Constantia" pitchFamily="18" charset="0"/>
                <a:ea typeface="맑은 고딕" pitchFamily="50" charset="-127"/>
              </a:defRPr>
            </a:lvl2pPr>
            <a:lvl3pPr>
              <a:defRPr sz="2000">
                <a:latin typeface="Constantia" pitchFamily="18" charset="0"/>
              </a:defRPr>
            </a:lvl3pPr>
            <a:lvl4pPr>
              <a:defRPr sz="1800">
                <a:latin typeface="Constantia" pitchFamily="18" charset="0"/>
              </a:defRPr>
            </a:lvl4pPr>
            <a:lvl5pPr>
              <a:defRPr sz="1800">
                <a:latin typeface="Constantia" pitchFamily="18" charset="0"/>
              </a:defRPr>
            </a:lvl5pPr>
          </a:lstStyle>
          <a:p>
            <a:pPr lvl="0"/>
            <a:r>
              <a:rPr lang="ko-KR" altLang="en-US" dirty="0" smtClean="0"/>
              <a:t>마스터 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39D0-6355-4724-8FC2-09473A64CE62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_로고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71E309-272B-4302-A0E9-2155166B1E99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AA9E00-F2FE-49D7-A3C0-B7D72257D282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759635-D1E1-4726-82C0-CAD0548DCC72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6D9ACF1-65A8-47A0-B16C-CC806FB42AFA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0200" y="1066800"/>
            <a:ext cx="4498975" cy="5334000"/>
          </a:xfrm>
        </p:spPr>
        <p:txBody>
          <a:bodyPr/>
          <a:lstStyle>
            <a:lvl1pPr>
              <a:defRPr sz="2800">
                <a:latin typeface="Constantia" pitchFamily="18" charset="0"/>
                <a:ea typeface="맑은 고딕" pitchFamily="50" charset="-127"/>
              </a:defRPr>
            </a:lvl1pPr>
            <a:lvl2pPr>
              <a:defRPr sz="2400">
                <a:latin typeface="Constantia" pitchFamily="18" charset="0"/>
                <a:ea typeface="맑은 고딕" pitchFamily="50" charset="-127"/>
              </a:defRPr>
            </a:lvl2pPr>
            <a:lvl3pPr>
              <a:defRPr sz="2000">
                <a:latin typeface="Constantia" pitchFamily="18" charset="0"/>
                <a:ea typeface="맑은 고딕" pitchFamily="50" charset="-127"/>
              </a:defRPr>
            </a:lvl3pPr>
            <a:lvl4pPr>
              <a:defRPr sz="1800">
                <a:latin typeface="Constantia" pitchFamily="18" charset="0"/>
                <a:ea typeface="맑은 고딕" pitchFamily="50" charset="-127"/>
              </a:defRPr>
            </a:lvl4pPr>
            <a:lvl5pPr>
              <a:defRPr sz="1800">
                <a:latin typeface="Constantia" pitchFamily="18" charset="0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4275" y="1066800"/>
            <a:ext cx="4498975" cy="5334000"/>
          </a:xfrm>
        </p:spPr>
        <p:txBody>
          <a:bodyPr/>
          <a:lstStyle>
            <a:lvl1pPr>
              <a:defRPr sz="2800">
                <a:latin typeface="Constantia" pitchFamily="18" charset="0"/>
                <a:ea typeface="맑은 고딕" pitchFamily="50" charset="-127"/>
              </a:defRPr>
            </a:lvl1pPr>
            <a:lvl2pPr>
              <a:defRPr sz="2400">
                <a:latin typeface="Constantia" pitchFamily="18" charset="0"/>
                <a:ea typeface="맑은 고딕" pitchFamily="50" charset="-127"/>
              </a:defRPr>
            </a:lvl2pPr>
            <a:lvl3pPr>
              <a:defRPr sz="2000">
                <a:latin typeface="Constantia" pitchFamily="18" charset="0"/>
                <a:ea typeface="맑은 고딕" pitchFamily="50" charset="-127"/>
              </a:defRPr>
            </a:lvl3pPr>
            <a:lvl4pPr>
              <a:defRPr sz="1800">
                <a:latin typeface="Constantia" pitchFamily="18" charset="0"/>
                <a:ea typeface="맑은 고딕" pitchFamily="50" charset="-127"/>
              </a:defRPr>
            </a:lvl4pPr>
            <a:lvl5pPr>
              <a:defRPr sz="1800">
                <a:latin typeface="Constantia" pitchFamily="18" charset="0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A7935-3635-4453-B1E8-4242992874EE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1B0B4F-E157-4A91-B515-3ACF0E2B4AE5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9F3AE-781F-4917-B969-5BE9A7F1486C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E83D8AF-451A-4CC5-867C-8F1845B380A8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324" y="152401"/>
            <a:ext cx="9051956" cy="563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5956B-3C3C-45DA-9D24-031627D50D1A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808CC2-6769-46D9-903D-26C1DF7E5828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97E859-D7D6-4CEC-ABC8-8D2219E930BB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B1C2CA-34A7-4F56-BFA9-C79FD2FC70E5}" type="datetime1">
              <a:rPr lang="en-US" altLang="ko-KR" smtClean="0"/>
              <a:t>3/27/2019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7181850" y="6559551"/>
            <a:ext cx="2311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CC8EE66-F458-4794-B0B2-0BBBB4266635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1933568"/>
            <a:ext cx="8832850" cy="495300"/>
          </a:xfrm>
        </p:spPr>
        <p:txBody>
          <a:bodyPr/>
          <a:lstStyle>
            <a:lvl1pPr algn="l" latinLnBrk="0"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3758" y="342900"/>
            <a:ext cx="6535208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457700" y="6553200"/>
            <a:ext cx="908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517A3087-4B71-44AF-80F3-B499C07944DD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57717" y="6565900"/>
            <a:ext cx="2063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fld id="{1764FABC-0E14-4A05-A808-C3C0157C0B34}" type="datetime1">
              <a:rPr lang="en-US" altLang="ko-KR" smtClean="0"/>
              <a:t>3/27/2019</a:t>
            </a:fld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0200" y="1066800"/>
            <a:ext cx="91630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30200" y="838200"/>
            <a:ext cx="9245600" cy="76200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8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6654" y="152401"/>
            <a:ext cx="907262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grpSp>
        <p:nvGrpSpPr>
          <p:cNvPr id="17" name="Group 338"/>
          <p:cNvGrpSpPr>
            <a:grpSpLocks/>
          </p:cNvGrpSpPr>
          <p:nvPr userDrawn="1"/>
        </p:nvGrpSpPr>
        <p:grpSpPr bwMode="auto">
          <a:xfrm>
            <a:off x="9239278" y="0"/>
            <a:ext cx="666719" cy="642917"/>
            <a:chOff x="576" y="0"/>
            <a:chExt cx="454" cy="475"/>
          </a:xfrm>
        </p:grpSpPr>
        <p:sp>
          <p:nvSpPr>
            <p:cNvPr id="18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9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pic>
        <p:nvPicPr>
          <p:cNvPr id="20" name="Picture 2" descr="F:\Doc\Web\New\Web20091026\참고용\url_logo_new.gif"/>
          <p:cNvPicPr>
            <a:picLocks noChangeAspect="1" noChangeArrowheads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7456" y="6333548"/>
            <a:ext cx="791948" cy="4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7" y="6381328"/>
            <a:ext cx="1095657" cy="381098"/>
          </a:xfrm>
          <a:prstGeom prst="rect">
            <a:avLst/>
          </a:prstGeom>
        </p:spPr>
      </p:pic>
      <p:sp>
        <p:nvSpPr>
          <p:cNvPr id="22" name="타원 21"/>
          <p:cNvSpPr/>
          <p:nvPr userDrawn="1"/>
        </p:nvSpPr>
        <p:spPr>
          <a:xfrm>
            <a:off x="8463390" y="-27384"/>
            <a:ext cx="1724314" cy="7920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4" r:id="rId14"/>
    <p:sldLayoutId id="2147483665" r:id="rId15"/>
    <p:sldLayoutId id="21474836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265113" indent="-265113" algn="l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Tx/>
        <a:buBlip>
          <a:blip r:embed="rId21"/>
        </a:buBlip>
        <a:defRPr lang="ko-KR" altLang="en-US" sz="2800" b="0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Doc\Web\New\Web20091026\참고용\url_logo_new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80547"/>
            <a:ext cx="1342339" cy="7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6"/>
          <p:cNvSpPr txBox="1">
            <a:spLocks/>
          </p:cNvSpPr>
          <p:nvPr/>
        </p:nvSpPr>
        <p:spPr bwMode="gray">
          <a:xfrm>
            <a:off x="0" y="1772816"/>
            <a:ext cx="9906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ko-KR" sz="3600" dirty="0" smtClean="0"/>
              <a:t>RE510 SLAM</a:t>
            </a:r>
          </a:p>
          <a:p>
            <a:r>
              <a:rPr lang="en-US" altLang="ko-KR" sz="3600" kern="0" dirty="0" smtClean="0">
                <a:solidFill>
                  <a:srgbClr val="00008B"/>
                </a:solidFill>
              </a:rPr>
              <a:t>Occupancy grid map &amp; MCL</a:t>
            </a:r>
          </a:p>
          <a:p>
            <a:endParaRPr lang="en-US" altLang="ko-KR" sz="3600" kern="0" dirty="0">
              <a:solidFill>
                <a:srgbClr val="00008B"/>
              </a:solidFill>
            </a:endParaRPr>
          </a:p>
          <a:p>
            <a:r>
              <a:rPr lang="en-US" altLang="ko-KR" sz="3600" kern="0" dirty="0" smtClean="0">
                <a:solidFill>
                  <a:srgbClr val="FF0000"/>
                </a:solidFill>
              </a:rPr>
              <a:t>Lecture</a:t>
            </a:r>
            <a:endParaRPr lang="ko-KR" altLang="en-U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Sensor Model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1484784"/>
            <a:ext cx="4037719" cy="5501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51" y="4177629"/>
            <a:ext cx="3331960" cy="2106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570" y="2095913"/>
            <a:ext cx="3126309" cy="20561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303" y="4150197"/>
            <a:ext cx="3024336" cy="22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Particle Filter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618" b="20096"/>
          <a:stretch/>
        </p:blipFill>
        <p:spPr>
          <a:xfrm>
            <a:off x="488504" y="1916832"/>
            <a:ext cx="5614218" cy="28146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26" y="2176657"/>
            <a:ext cx="3390528" cy="22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Particle Filter</a:t>
            </a:r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22884"/>
            <a:ext cx="4107375" cy="3297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74" y="1700808"/>
            <a:ext cx="3828081" cy="283890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 bwMode="auto">
          <a:xfrm>
            <a:off x="3728864" y="2668442"/>
            <a:ext cx="594211" cy="4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323075" y="2519491"/>
            <a:ext cx="13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tantia" pitchFamily="18" charset="0"/>
              </a:rPr>
              <a:t>Motion update</a:t>
            </a:r>
            <a:endParaRPr lang="ko-KR" altLang="en-US" sz="1400" dirty="0" smtClean="0">
              <a:solidFill>
                <a:srgbClr val="FF0000"/>
              </a:solidFill>
              <a:latin typeface="Constantia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V="1">
            <a:off x="2864768" y="2894111"/>
            <a:ext cx="1458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23075" y="2749580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tantia" pitchFamily="18" charset="0"/>
              </a:rPr>
              <a:t>Weighting</a:t>
            </a:r>
            <a:endParaRPr lang="ko-KR" altLang="en-US" sz="1400" dirty="0" smtClean="0">
              <a:solidFill>
                <a:srgbClr val="FF0000"/>
              </a:solidFill>
              <a:latin typeface="Constantia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3843940" y="3921026"/>
            <a:ext cx="46861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312554" y="3767138"/>
            <a:ext cx="109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tantia" pitchFamily="18" charset="0"/>
              </a:rPr>
              <a:t>Resampling</a:t>
            </a:r>
            <a:endParaRPr lang="ko-KR" altLang="en-US" sz="1400" dirty="0" smtClean="0">
              <a:solidFill>
                <a:srgbClr val="FF0000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Particle Filter</a:t>
            </a:r>
          </a:p>
          <a:p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591175"/>
            <a:ext cx="2433020" cy="19892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78678"/>
            <a:ext cx="2439572" cy="20017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272" y="1591175"/>
            <a:ext cx="2438375" cy="19892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" y="3726738"/>
            <a:ext cx="2463518" cy="201091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096" y="3736917"/>
            <a:ext cx="2461476" cy="201091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59" y="3743034"/>
            <a:ext cx="2453989" cy="20047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572" y="3733800"/>
            <a:ext cx="2420942" cy="200384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6" y="1591175"/>
            <a:ext cx="2431009" cy="198928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 bwMode="auto">
          <a:xfrm>
            <a:off x="2296741" y="2708920"/>
            <a:ext cx="4320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4750730" y="2708920"/>
            <a:ext cx="4320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7233845" y="2696411"/>
            <a:ext cx="43204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8553400" y="3501008"/>
            <a:ext cx="0" cy="4320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 flipH="1">
            <a:off x="7080410" y="4725144"/>
            <a:ext cx="48868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4722412" y="4725144"/>
            <a:ext cx="48868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 flipH="1">
            <a:off x="2288861" y="4725144"/>
            <a:ext cx="48868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V="1">
            <a:off x="2268424" y="5075981"/>
            <a:ext cx="5397469" cy="360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70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9901995" cy="68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5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131554"/>
            <a:ext cx="5213201" cy="893801"/>
          </a:xfrm>
        </p:spPr>
        <p:txBody>
          <a:bodyPr/>
          <a:lstStyle/>
          <a:p>
            <a:r>
              <a:rPr lang="en-US" altLang="ko-KR" dirty="0" smtClean="0"/>
              <a:t>Occupancy grid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pic>
        <p:nvPicPr>
          <p:cNvPr id="12290" name="Picture 2" descr="image13.png (788×77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1" y="4171256"/>
            <a:ext cx="2412560" cy="2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Grid.150.jpg (1500×86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5" y="1066800"/>
            <a:ext cx="522638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map-1b.png (1024×619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92" y="1302104"/>
            <a:ext cx="4114088" cy="248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Fig10-Grid-Map-and-Trajectory-of-robot-with-NHNA.png (647×43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4243536"/>
            <a:ext cx="3213249" cy="214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72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Occupancy Grid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/>
                  <a:t>: occupancy of each cell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probability of occupancy : [ 0 , 1 ]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      ( 0 : completely empty, 1 : completely occupied</a:t>
                </a:r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: probability after sensor observe (z)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Bayes’ Rule (</a:t>
                </a:r>
                <a:r>
                  <a:rPr lang="ko-KR" altLang="en-US" dirty="0" smtClean="0"/>
                  <a:t>조건부 확률</a:t>
                </a:r>
                <a:r>
                  <a:rPr lang="en-US" altLang="ko-KR" dirty="0" smtClean="0"/>
                  <a:t>)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2852936"/>
            <a:ext cx="6143625" cy="200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4915" y="6015335"/>
            <a:ext cx="3518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tantia" pitchFamily="18" charset="0"/>
              </a:rPr>
              <a:t>Too complex to compute!</a:t>
            </a:r>
            <a:endParaRPr lang="ko-KR" altLang="en-US" sz="24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7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Occupancy Grid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𝑂𝑑𝑑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≔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h𝑎𝑝𝑝𝑒𝑛𝑠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h𝑎𝑝𝑝𝑒𝑛𝑠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: [0,+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Log Odd Form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ko-KR" dirty="0" smtClean="0"/>
                  <a:t>)+log(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	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)+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4653136"/>
            <a:ext cx="4013698" cy="1027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6" y="5735018"/>
            <a:ext cx="4013698" cy="108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1312" y="521928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onstantia" pitchFamily="18" charset="0"/>
              </a:rPr>
              <a:t>prior</a:t>
            </a:r>
            <a:endParaRPr lang="ko-KR" altLang="en-US" sz="2400" b="1" dirty="0" smtClean="0">
              <a:latin typeface="Constant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088" y="5276420"/>
            <a:ext cx="142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onstantia" pitchFamily="18" charset="0"/>
              </a:rPr>
              <a:t>Measure</a:t>
            </a:r>
            <a:endParaRPr lang="ko-KR" altLang="en-US" sz="2400" b="1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Occupancy Grid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ko-KR" dirty="0" smtClean="0"/>
                  <a:t>) : measurement term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(laser passed : negative, laser hit : positive)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Commonly use constant measurement model like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2" y="2636912"/>
            <a:ext cx="4752406" cy="16520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40910" y="3004368"/>
            <a:ext cx="94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tantia" pitchFamily="18" charset="0"/>
              </a:rPr>
              <a:t>Hard!</a:t>
            </a:r>
            <a:endParaRPr lang="ko-KR" altLang="en-US" sz="2400" dirty="0" smtClean="0">
              <a:latin typeface="Constantia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52" y="1340768"/>
            <a:ext cx="3302506" cy="8640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768" y="4965451"/>
            <a:ext cx="2914650" cy="876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717" y="4417343"/>
            <a:ext cx="1647825" cy="22574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798257" y="5318223"/>
            <a:ext cx="1269621" cy="2278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89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 Filter, Monte Carlo Localization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412776"/>
            <a:ext cx="5048250" cy="373380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862368" y="5733256"/>
            <a:ext cx="8098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This lecture based on :</a:t>
            </a:r>
          </a:p>
          <a:p>
            <a:r>
              <a:rPr lang="ko-KR" altLang="en-US" dirty="0" smtClean="0"/>
              <a:t>http</a:t>
            </a:r>
            <a:r>
              <a:rPr lang="ko-KR" altLang="en-US" dirty="0"/>
              <a:t>://ais.informatik.uni-freiburg.de/teaching/ws12/practicalB/02-mcl.pdf</a:t>
            </a:r>
          </a:p>
        </p:txBody>
      </p:sp>
    </p:spTree>
    <p:extLst>
      <p:ext uri="{BB962C8B-B14F-4D97-AF65-F5344CB8AC3E}">
        <p14:creationId xmlns:p14="http://schemas.microsoft.com/office/powerpoint/2010/main" val="31620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State Estimation</a:t>
                </a:r>
              </a:p>
              <a:p>
                <a:pPr lvl="1"/>
                <a:r>
                  <a:rPr lang="en-US" altLang="ko-KR" dirty="0" smtClean="0"/>
                  <a:t>Estimate the state x of a system using given observations z and controls u.</a:t>
                </a:r>
              </a:p>
              <a:p>
                <a:pPr lvl="1"/>
                <a:r>
                  <a:rPr lang="en-US" altLang="ko-KR" dirty="0" smtClean="0"/>
                  <a:t>Bayes Filter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𝑏𝑒𝑙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Derivation :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67" y="3356992"/>
            <a:ext cx="4775200" cy="27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Estimation</a:t>
            </a:r>
          </a:p>
          <a:p>
            <a:pPr lvl="1"/>
            <a:r>
              <a:rPr lang="en-US" altLang="ko-KR" dirty="0" smtClean="0"/>
              <a:t>Bayes filter = Prediction step + correction step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1916832"/>
            <a:ext cx="6615460" cy="40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Monte Carlo Localization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3087-4B71-44AF-80F3-B499C07944DD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Motion Model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484784"/>
            <a:ext cx="6538659" cy="1002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8" y="2487329"/>
            <a:ext cx="3596272" cy="26722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60" y="2487329"/>
            <a:ext cx="3772866" cy="2599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712" y="5091761"/>
            <a:ext cx="5184576" cy="15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5TGp_realestate_light">
  <a:themeElements>
    <a:clrScheme name="s2 3">
      <a:dk1>
        <a:srgbClr val="000000"/>
      </a:dk1>
      <a:lt1>
        <a:srgbClr val="F5F5F5"/>
      </a:lt1>
      <a:dk2>
        <a:srgbClr val="3D337A"/>
      </a:dk2>
      <a:lt2>
        <a:srgbClr val="A8C6E2"/>
      </a:lt2>
      <a:accent1>
        <a:srgbClr val="50A2D4"/>
      </a:accent1>
      <a:accent2>
        <a:srgbClr val="82BA6E"/>
      </a:accent2>
      <a:accent3>
        <a:srgbClr val="F9F9F9"/>
      </a:accent3>
      <a:accent4>
        <a:srgbClr val="000000"/>
      </a:accent4>
      <a:accent5>
        <a:srgbClr val="B3CEE6"/>
      </a:accent5>
      <a:accent6>
        <a:srgbClr val="75A863"/>
      </a:accent6>
      <a:hlink>
        <a:srgbClr val="D1B747"/>
      </a:hlink>
      <a:folHlink>
        <a:srgbClr val="93ACDD"/>
      </a:folHlink>
    </a:clrScheme>
    <a:fontScheme name="사용자 지정 3">
      <a:majorFont>
        <a:latin typeface="Constantia"/>
        <a:ea typeface="맑은 고딕"/>
        <a:cs typeface=""/>
      </a:majorFont>
      <a:minorFont>
        <a:latin typeface="Constanti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latin typeface="+mn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Constantia" pitchFamily="18" charset="0"/>
          </a:defRPr>
        </a:defPPr>
      </a:lstStyle>
    </a:txDef>
  </a:objectDefaults>
  <a:extraClrSchemeLst>
    <a:extraClrScheme>
      <a:clrScheme name="s2 1">
        <a:dk1>
          <a:srgbClr val="000000"/>
        </a:dk1>
        <a:lt1>
          <a:srgbClr val="F3F3E9"/>
        </a:lt1>
        <a:dk2>
          <a:srgbClr val="063A6A"/>
        </a:dk2>
        <a:lt2>
          <a:srgbClr val="C9C089"/>
        </a:lt2>
        <a:accent1>
          <a:srgbClr val="8EC072"/>
        </a:accent1>
        <a:accent2>
          <a:srgbClr val="3AA9B8"/>
        </a:accent2>
        <a:accent3>
          <a:srgbClr val="F8F8F2"/>
        </a:accent3>
        <a:accent4>
          <a:srgbClr val="000000"/>
        </a:accent4>
        <a:accent5>
          <a:srgbClr val="C6DCBC"/>
        </a:accent5>
        <a:accent6>
          <a:srgbClr val="3499A6"/>
        </a:accent6>
        <a:hlink>
          <a:srgbClr val="D68B40"/>
        </a:hlink>
        <a:folHlink>
          <a:srgbClr val="BBC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8CA1BA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7E91A8"/>
        </a:accent6>
        <a:hlink>
          <a:srgbClr val="E8AA66"/>
        </a:hlink>
        <a:folHlink>
          <a:srgbClr val="00A8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5F5F5"/>
        </a:lt1>
        <a:dk2>
          <a:srgbClr val="3D337A"/>
        </a:dk2>
        <a:lt2>
          <a:srgbClr val="A8C6E2"/>
        </a:lt2>
        <a:accent1>
          <a:srgbClr val="50A2D4"/>
        </a:accent1>
        <a:accent2>
          <a:srgbClr val="82BA6E"/>
        </a:accent2>
        <a:accent3>
          <a:srgbClr val="F9F9F9"/>
        </a:accent3>
        <a:accent4>
          <a:srgbClr val="000000"/>
        </a:accent4>
        <a:accent5>
          <a:srgbClr val="B3CEE6"/>
        </a:accent5>
        <a:accent6>
          <a:srgbClr val="75A863"/>
        </a:accent6>
        <a:hlink>
          <a:srgbClr val="D1B747"/>
        </a:hlink>
        <a:folHlink>
          <a:srgbClr val="93AC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20027</TotalTime>
  <Words>129</Words>
  <Application>Microsoft Office PowerPoint</Application>
  <PresentationFormat>A4 용지(210x297mm)</PresentationFormat>
  <Paragraphs>77</Paragraphs>
  <Slides>15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6</vt:i4>
      </vt:variant>
    </vt:vector>
  </HeadingPairs>
  <TitlesOfParts>
    <vt:vector size="28" baseType="lpstr">
      <vt:lpstr>굴림</vt:lpstr>
      <vt:lpstr>맑은 고딕</vt:lpstr>
      <vt:lpstr>Arial</vt:lpstr>
      <vt:lpstr>Cambria Math</vt:lpstr>
      <vt:lpstr>Constantia</vt:lpstr>
      <vt:lpstr>Wingdings</vt:lpstr>
      <vt:lpstr>305TGp_realestate_light</vt:lpstr>
      <vt:lpstr>PowerPoint 프레젠테이션</vt:lpstr>
      <vt:lpstr>Occupancy grid map</vt:lpstr>
      <vt:lpstr>Occupancy Grid Map</vt:lpstr>
      <vt:lpstr>Occupancy Grid Map</vt:lpstr>
      <vt:lpstr>Occupancy Grid Map</vt:lpstr>
      <vt:lpstr>Particle Filter, 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PowerPoint 프레젠테이션</vt:lpstr>
      <vt:lpstr>Monte Carlo Localization</vt:lpstr>
      <vt:lpstr>PowerPoint 프레젠테이션</vt:lpstr>
      <vt:lpstr>Robot Navigation</vt:lpstr>
      <vt:lpstr>Kinematics</vt:lpstr>
      <vt:lpstr>Axiomatic</vt:lpstr>
      <vt:lpstr>ViSP_Diagram</vt:lpstr>
      <vt:lpstr>Hauzen_Diagram</vt:lpstr>
      <vt:lpstr>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beacon을 이용한 로봇용 실내 위치 인식 기술  중간 보고회</dc:title>
  <dc:creator>user</dc:creator>
  <cp:lastModifiedBy>SONG SEUNGWON</cp:lastModifiedBy>
  <cp:revision>1802</cp:revision>
  <cp:lastPrinted>2013-12-11T06:28:51Z</cp:lastPrinted>
  <dcterms:created xsi:type="dcterms:W3CDTF">2009-12-23T07:35:20Z</dcterms:created>
  <dcterms:modified xsi:type="dcterms:W3CDTF">2019-03-27T12:53:04Z</dcterms:modified>
</cp:coreProperties>
</file>