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318" r:id="rId2"/>
    <p:sldId id="479" r:id="rId3"/>
    <p:sldId id="480" r:id="rId4"/>
    <p:sldId id="481" r:id="rId5"/>
    <p:sldId id="482" r:id="rId6"/>
    <p:sldId id="476" r:id="rId7"/>
    <p:sldId id="478" r:id="rId8"/>
  </p:sldIdLst>
  <p:sldSz cx="9906000" cy="6858000" type="A4"/>
  <p:notesSz cx="6797675" cy="9874250"/>
  <p:custShowLst>
    <p:custShow name="Robot Navigation" id="0">
      <p:sldLst/>
    </p:custShow>
    <p:custShow name="Kinematics" id="1">
      <p:sldLst/>
    </p:custShow>
    <p:custShow name="Axiomatic" id="2">
      <p:sldLst/>
    </p:custShow>
    <p:custShow name="ViSP_Diagram" id="3">
      <p:sldLst/>
    </p:custShow>
    <p:custShow name="Hauzen_Diagram" id="4">
      <p:sldLst/>
    </p:custShow>
    <p:custShow name="Kalman Filter" id="5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778C51-0A06-4D85-A16B-CEC85D339430}">
          <p14:sldIdLst>
            <p14:sldId id="318"/>
            <p14:sldId id="479"/>
            <p14:sldId id="480"/>
            <p14:sldId id="481"/>
            <p14:sldId id="482"/>
            <p14:sldId id="476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yun Myung" initials="MH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3399FF"/>
    <a:srgbClr val="0072C8"/>
    <a:srgbClr val="05FBF5"/>
    <a:srgbClr val="EF11DF"/>
    <a:srgbClr val="000000"/>
    <a:srgbClr val="EAEAEA"/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8862" autoAdjust="0"/>
  </p:normalViewPr>
  <p:slideViewPr>
    <p:cSldViewPr>
      <p:cViewPr varScale="1">
        <p:scale>
          <a:sx n="91" d="100"/>
          <a:sy n="91" d="100"/>
        </p:scale>
        <p:origin x="177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832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98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3059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6" y="1"/>
            <a:ext cx="2945955" cy="493059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/>
            </a:lvl1pPr>
          </a:lstStyle>
          <a:p>
            <a:fld id="{BD4A4CBA-4438-41D6-81C8-84CD15088B35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1" rIns="91440" bIns="4572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5" y="4690597"/>
            <a:ext cx="5437549" cy="4442432"/>
          </a:xfrm>
          <a:prstGeom prst="rect">
            <a:avLst/>
          </a:prstGeom>
        </p:spPr>
        <p:txBody>
          <a:bodyPr vert="horz" lIns="91440" tIns="45721" rIns="91440" bIns="4572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9560"/>
            <a:ext cx="2945955" cy="493059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/>
            </a:lvl1pPr>
          </a:lstStyle>
          <a:p>
            <a:fld id="{AA51C15F-056F-4D21-8DAC-F1ED6FD8EC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50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5488" y="741363"/>
            <a:ext cx="5346700" cy="3702050"/>
          </a:xfrm>
          <a:ln/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EE5D6-5B5C-4D66-AD8E-67F05472CDF1}" type="slidenum">
              <a:rPr lang="en-US" altLang="ko-KR" smtClean="0"/>
              <a:pPr/>
              <a:t>0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551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1C15F-056F-4D21-8DAC-F1ED6FD8ECA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88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1C15F-056F-4D21-8DAC-F1ED6FD8ECA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4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1C15F-056F-4D21-8DAC-F1ED6FD8EC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11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1C15F-056F-4D21-8DAC-F1ED6FD8EC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42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521451" y="6629400"/>
            <a:ext cx="3114543" cy="2286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412750" y="6596064"/>
            <a:ext cx="2063750" cy="261937"/>
          </a:xfrm>
        </p:spPr>
        <p:txBody>
          <a:bodyPr/>
          <a:lstStyle>
            <a:lvl1pPr>
              <a:defRPr/>
            </a:lvl1pPr>
          </a:lstStyle>
          <a:p>
            <a:fld id="{5EDF9529-E93B-44FF-BACB-5A3914989290}" type="datetime1">
              <a:rPr lang="en-US" altLang="ko-KR" smtClean="0"/>
              <a:t>3/27/2019</a:t>
            </a:fld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48" y="4214818"/>
            <a:ext cx="4660902" cy="143670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1785926"/>
            <a:ext cx="8832850" cy="495300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A38BBB-EBAA-4B27-A59F-DEE2A1392280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65FF58E-BD7D-4A2D-810E-FA6B0B8603AA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35A722-DD54-4D31-A49F-2A3B83F154E0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312DB4-5A76-4DF4-A705-6A6CD7C13A14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5EAECA-CB4A-4947-949D-1702004FC189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872758-3545-45B5-8C78-E80DB30B8C55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02487" y="152400"/>
            <a:ext cx="2290763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0200" y="152400"/>
            <a:ext cx="6707188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063D69-7997-4254-849C-21E6E1E1EA7B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035DA0C-3387-43C2-A684-60A76B43DC57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50" y="1600200"/>
            <a:ext cx="437515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35550" y="3938589"/>
            <a:ext cx="437515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9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F8DA-6875-4EDA-875F-8152D245D3ED}" type="datetime1">
              <a:rPr lang="en-US" altLang="en-US" smtClean="0"/>
              <a:t>3/27/2019</a:t>
            </a:fld>
            <a:endParaRPr lang="tr-T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23195-0261-418F-8E0F-1CA8E3B3DFE1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654" y="152401"/>
            <a:ext cx="9072626" cy="563563"/>
          </a:xfrm>
        </p:spPr>
        <p:txBody>
          <a:bodyPr/>
          <a:lstStyle>
            <a:lvl1pPr>
              <a:defRPr b="1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Constantia" pitchFamily="18" charset="0"/>
                <a:ea typeface="맑은 고딕" pitchFamily="50" charset="-127"/>
              </a:defRPr>
            </a:lvl1pPr>
            <a:lvl2pPr>
              <a:defRPr sz="2000">
                <a:latin typeface="Constantia" pitchFamily="18" charset="0"/>
                <a:ea typeface="맑은 고딕" pitchFamily="50" charset="-127"/>
              </a:defRPr>
            </a:lvl2pPr>
            <a:lvl3pPr>
              <a:defRPr sz="2000">
                <a:latin typeface="Constantia" pitchFamily="18" charset="0"/>
              </a:defRPr>
            </a:lvl3pPr>
            <a:lvl4pPr>
              <a:defRPr sz="1800">
                <a:latin typeface="Constantia" pitchFamily="18" charset="0"/>
              </a:defRPr>
            </a:lvl4pPr>
            <a:lvl5pPr>
              <a:defRPr sz="1800">
                <a:latin typeface="Constantia" pitchFamily="18" charset="0"/>
              </a:defRPr>
            </a:lvl5pPr>
          </a:lstStyle>
          <a:p>
            <a:pPr lvl="0"/>
            <a:r>
              <a:rPr lang="ko-KR" altLang="en-US" dirty="0" smtClean="0"/>
              <a:t>마스터 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39D0-6355-4724-8FC2-09473A64CE62}" type="datetime1">
              <a:rPr lang="en-US" altLang="ko-KR" smtClean="0"/>
              <a:t>3/27/2019</a:t>
            </a:fld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_로고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71E309-272B-4302-A0E9-2155166B1E99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AA9E00-F2FE-49D7-A3C0-B7D72257D282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759635-D1E1-4726-82C0-CAD0548DCC72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6D9ACF1-65A8-47A0-B16C-CC806FB42AFA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0200" y="1066800"/>
            <a:ext cx="4498975" cy="5334000"/>
          </a:xfrm>
        </p:spPr>
        <p:txBody>
          <a:bodyPr/>
          <a:lstStyle>
            <a:lvl1pPr>
              <a:defRPr sz="2800">
                <a:latin typeface="Constantia" pitchFamily="18" charset="0"/>
                <a:ea typeface="맑은 고딕" pitchFamily="50" charset="-127"/>
              </a:defRPr>
            </a:lvl1pPr>
            <a:lvl2pPr>
              <a:defRPr sz="2400">
                <a:latin typeface="Constantia" pitchFamily="18" charset="0"/>
                <a:ea typeface="맑은 고딕" pitchFamily="50" charset="-127"/>
              </a:defRPr>
            </a:lvl2pPr>
            <a:lvl3pPr>
              <a:defRPr sz="2000">
                <a:latin typeface="Constantia" pitchFamily="18" charset="0"/>
                <a:ea typeface="맑은 고딕" pitchFamily="50" charset="-127"/>
              </a:defRPr>
            </a:lvl3pPr>
            <a:lvl4pPr>
              <a:defRPr sz="1800">
                <a:latin typeface="Constantia" pitchFamily="18" charset="0"/>
                <a:ea typeface="맑은 고딕" pitchFamily="50" charset="-127"/>
              </a:defRPr>
            </a:lvl4pPr>
            <a:lvl5pPr>
              <a:defRPr sz="1800">
                <a:latin typeface="Constantia" pitchFamily="18" charset="0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4275" y="1066800"/>
            <a:ext cx="4498975" cy="5334000"/>
          </a:xfrm>
        </p:spPr>
        <p:txBody>
          <a:bodyPr/>
          <a:lstStyle>
            <a:lvl1pPr>
              <a:defRPr sz="2800">
                <a:latin typeface="Constantia" pitchFamily="18" charset="0"/>
                <a:ea typeface="맑은 고딕" pitchFamily="50" charset="-127"/>
              </a:defRPr>
            </a:lvl1pPr>
            <a:lvl2pPr>
              <a:defRPr sz="2400">
                <a:latin typeface="Constantia" pitchFamily="18" charset="0"/>
                <a:ea typeface="맑은 고딕" pitchFamily="50" charset="-127"/>
              </a:defRPr>
            </a:lvl2pPr>
            <a:lvl3pPr>
              <a:defRPr sz="2000">
                <a:latin typeface="Constantia" pitchFamily="18" charset="0"/>
                <a:ea typeface="맑은 고딕" pitchFamily="50" charset="-127"/>
              </a:defRPr>
            </a:lvl3pPr>
            <a:lvl4pPr>
              <a:defRPr sz="1800">
                <a:latin typeface="Constantia" pitchFamily="18" charset="0"/>
                <a:ea typeface="맑은 고딕" pitchFamily="50" charset="-127"/>
              </a:defRPr>
            </a:lvl4pPr>
            <a:lvl5pPr>
              <a:defRPr sz="1800">
                <a:latin typeface="Constantia" pitchFamily="18" charset="0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A7935-3635-4453-B1E8-4242992874EE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1B0B4F-E157-4A91-B515-3ACF0E2B4AE5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9F3AE-781F-4917-B969-5BE9A7F1486C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E83D8AF-451A-4CC5-867C-8F1845B380A8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324" y="152401"/>
            <a:ext cx="9051956" cy="563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5956B-3C3C-45DA-9D24-031627D50D1A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1808CC2-6769-46D9-903D-26C1DF7E5828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97E859-D7D6-4CEC-ABC8-8D2219E930BB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5B1C2CA-34A7-4F56-BFA9-C79FD2FC70E5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CC8EE66-F458-4794-B0B2-0BBBB4266635}" type="datetime1">
              <a:rPr lang="en-US" altLang="ko-KR" smtClean="0"/>
              <a:t>3/27/2019</a:t>
            </a:fld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1933568"/>
            <a:ext cx="8832850" cy="495300"/>
          </a:xfrm>
        </p:spPr>
        <p:txBody>
          <a:bodyPr/>
          <a:lstStyle>
            <a:lvl1pPr algn="l" latinLnBrk="0"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3758" y="342900"/>
            <a:ext cx="6535208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457700" y="6553200"/>
            <a:ext cx="908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517A3087-4B71-44AF-80F3-B499C07944DD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57717" y="6565900"/>
            <a:ext cx="2063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fld id="{1764FABC-0E14-4A05-A808-C3C0157C0B34}" type="datetime1">
              <a:rPr lang="en-US" altLang="ko-KR" smtClean="0"/>
              <a:t>3/27/2019</a:t>
            </a:fld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0200" y="1066800"/>
            <a:ext cx="91630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30200" y="838200"/>
            <a:ext cx="9245600" cy="76200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6654" y="152401"/>
            <a:ext cx="907262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grpSp>
        <p:nvGrpSpPr>
          <p:cNvPr id="17" name="Group 338"/>
          <p:cNvGrpSpPr>
            <a:grpSpLocks/>
          </p:cNvGrpSpPr>
          <p:nvPr userDrawn="1"/>
        </p:nvGrpSpPr>
        <p:grpSpPr bwMode="auto">
          <a:xfrm>
            <a:off x="9239278" y="0"/>
            <a:ext cx="666719" cy="642917"/>
            <a:chOff x="576" y="0"/>
            <a:chExt cx="454" cy="475"/>
          </a:xfrm>
        </p:grpSpPr>
        <p:sp>
          <p:nvSpPr>
            <p:cNvPr id="18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9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pic>
        <p:nvPicPr>
          <p:cNvPr id="20" name="Picture 2" descr="F:\Doc\Web\New\Web20091026\참고용\url_logo_new.gif"/>
          <p:cNvPicPr>
            <a:picLocks noChangeAspect="1" noChangeArrowheads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7456" y="6333548"/>
            <a:ext cx="791948" cy="4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7" y="6381328"/>
            <a:ext cx="1095657" cy="381098"/>
          </a:xfrm>
          <a:prstGeom prst="rect">
            <a:avLst/>
          </a:prstGeom>
        </p:spPr>
      </p:pic>
      <p:sp>
        <p:nvSpPr>
          <p:cNvPr id="22" name="타원 21"/>
          <p:cNvSpPr/>
          <p:nvPr userDrawn="1"/>
        </p:nvSpPr>
        <p:spPr>
          <a:xfrm>
            <a:off x="8463390" y="-27384"/>
            <a:ext cx="1724314" cy="7920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4" r:id="rId14"/>
    <p:sldLayoutId id="2147483665" r:id="rId15"/>
    <p:sldLayoutId id="214748366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265113" indent="-265113" algn="l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Tx/>
        <a:buBlip>
          <a:blip r:embed="rId21"/>
        </a:buBlip>
        <a:defRPr lang="ko-KR" altLang="en-US" sz="2800" b="0" kern="120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s-industrial.github.io/ros_qtc_plugin/" TargetMode="External"/><Relationship Id="rId2" Type="http://schemas.openxmlformats.org/officeDocument/2006/relationships/hyperlink" Target="http://wiki.ros.org/ROS/Tutorials/WritingPublisherSubscriber(c++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ros.org/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Doc\Web\New\Web20091026\참고용\url_logo_new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80547"/>
            <a:ext cx="1342339" cy="75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6"/>
          <p:cNvSpPr txBox="1">
            <a:spLocks/>
          </p:cNvSpPr>
          <p:nvPr/>
        </p:nvSpPr>
        <p:spPr bwMode="gray">
          <a:xfrm>
            <a:off x="0" y="1772816"/>
            <a:ext cx="99060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ko-KR" sz="3600" dirty="0" smtClean="0"/>
              <a:t>RE510 SLAM</a:t>
            </a:r>
          </a:p>
          <a:p>
            <a:r>
              <a:rPr lang="en-US" altLang="ko-KR" sz="3600" kern="0" dirty="0" smtClean="0">
                <a:solidFill>
                  <a:srgbClr val="00008B"/>
                </a:solidFill>
              </a:rPr>
              <a:t>Occupancy grid map &amp; </a:t>
            </a:r>
            <a:r>
              <a:rPr lang="en-US" altLang="ko-KR" sz="3600" kern="0" dirty="0" smtClean="0">
                <a:solidFill>
                  <a:srgbClr val="00008B"/>
                </a:solidFill>
              </a:rPr>
              <a:t>MCL</a:t>
            </a:r>
          </a:p>
          <a:p>
            <a:endParaRPr lang="en-US" altLang="ko-KR" sz="3600" kern="0" dirty="0">
              <a:solidFill>
                <a:srgbClr val="00008B"/>
              </a:solidFill>
            </a:endParaRPr>
          </a:p>
          <a:p>
            <a:endParaRPr lang="en-US" altLang="ko-KR" sz="3600" kern="0" dirty="0" smtClean="0">
              <a:solidFill>
                <a:srgbClr val="00008B"/>
              </a:solidFill>
            </a:endParaRPr>
          </a:p>
          <a:p>
            <a:r>
              <a:rPr lang="en-US" altLang="ko-KR" sz="3600" kern="0" dirty="0" smtClean="0">
                <a:solidFill>
                  <a:srgbClr val="FF0000"/>
                </a:solidFill>
              </a:rPr>
              <a:t>What to do?</a:t>
            </a:r>
            <a:endParaRPr lang="ko-KR" altLang="en-US" sz="3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1 : Occupancy </a:t>
            </a:r>
            <a:r>
              <a:rPr lang="en-US" altLang="ko-KR" dirty="0" err="1" smtClean="0"/>
              <a:t>Gridmap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066800"/>
            <a:ext cx="9375328" cy="5334000"/>
          </a:xfrm>
        </p:spPr>
        <p:txBody>
          <a:bodyPr/>
          <a:lstStyle/>
          <a:p>
            <a:r>
              <a:rPr lang="en-US" altLang="ko-KR" dirty="0" smtClean="0"/>
              <a:t>It’s simple. Make occupancy </a:t>
            </a:r>
            <a:r>
              <a:rPr lang="en-US" altLang="ko-KR" dirty="0" err="1" smtClean="0"/>
              <a:t>gridmap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Refer to video mapgen.mp4</a:t>
            </a:r>
          </a:p>
          <a:p>
            <a:r>
              <a:rPr lang="en-US" altLang="ko-KR" dirty="0" smtClean="0"/>
              <a:t>You have to make the image like gridmap.png</a:t>
            </a:r>
          </a:p>
          <a:p>
            <a:pPr lvl="1"/>
            <a:r>
              <a:rPr lang="en-US" altLang="ko-KR" dirty="0" smtClean="0"/>
              <a:t>Do not have to save image. Just show me the video is enough.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You have to edit the source code</a:t>
            </a:r>
          </a:p>
          <a:p>
            <a:pPr lvl="1"/>
            <a:r>
              <a:rPr lang="en-US" altLang="ko-KR" dirty="0" smtClean="0"/>
              <a:t>r</a:t>
            </a:r>
            <a:r>
              <a:rPr lang="en-US" altLang="ko-KR" dirty="0" smtClean="0"/>
              <a:t>e510_slam/</a:t>
            </a:r>
            <a:r>
              <a:rPr lang="en-US" altLang="ko-KR" dirty="0" err="1" smtClean="0"/>
              <a:t>rs_mapgen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/mapgen.cpp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You have to use the </a:t>
            </a:r>
            <a:r>
              <a:rPr lang="en-US" altLang="ko-KR" dirty="0" err="1" smtClean="0"/>
              <a:t>rosbag</a:t>
            </a:r>
            <a:r>
              <a:rPr lang="en-US" altLang="ko-KR" dirty="0" smtClean="0"/>
              <a:t> file</a:t>
            </a:r>
          </a:p>
          <a:p>
            <a:pPr lvl="1"/>
            <a:r>
              <a:rPr lang="ko-KR" altLang="en-US" dirty="0"/>
              <a:t>지도제작</a:t>
            </a:r>
            <a:r>
              <a:rPr lang="en-US" altLang="ko-KR" dirty="0"/>
              <a:t>.</a:t>
            </a:r>
            <a:r>
              <a:rPr lang="en-US" altLang="ko-KR" dirty="0" smtClean="0"/>
              <a:t>bag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You can run the program by..</a:t>
            </a:r>
          </a:p>
          <a:p>
            <a:pPr lvl="1"/>
            <a:r>
              <a:rPr lang="en-US" altLang="ko-KR" dirty="0" err="1" smtClean="0"/>
              <a:t>rosrun</a:t>
            </a:r>
            <a:r>
              <a:rPr lang="en-US" altLang="ko-KR" dirty="0" smtClean="0"/>
              <a:t> re510_slam </a:t>
            </a:r>
            <a:r>
              <a:rPr lang="en-US" altLang="ko-KR" dirty="0" err="1" smtClean="0"/>
              <a:t>rs_mapgen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rosbag</a:t>
            </a:r>
            <a:r>
              <a:rPr lang="en-US" altLang="ko-KR" dirty="0" smtClean="0"/>
              <a:t> play </a:t>
            </a:r>
            <a:r>
              <a:rPr lang="en-US" altLang="ko-KR" dirty="0" err="1" smtClean="0"/>
              <a:t>dir_of</a:t>
            </a:r>
            <a:r>
              <a:rPr lang="en-US" altLang="ko-KR" dirty="0" smtClean="0"/>
              <a:t>_</a:t>
            </a:r>
            <a:r>
              <a:rPr lang="ko-KR" altLang="en-US" dirty="0" smtClean="0"/>
              <a:t>지도제작</a:t>
            </a:r>
            <a:r>
              <a:rPr lang="en-US" altLang="ko-KR" dirty="0" smtClean="0"/>
              <a:t>.bag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1257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2 : MCL(particle filter)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066800"/>
            <a:ext cx="9375328" cy="5334000"/>
          </a:xfrm>
        </p:spPr>
        <p:txBody>
          <a:bodyPr/>
          <a:lstStyle/>
          <a:p>
            <a:r>
              <a:rPr lang="en-US" altLang="ko-KR" dirty="0" smtClean="0"/>
              <a:t>Predict where the robot is!</a:t>
            </a:r>
          </a:p>
          <a:p>
            <a:r>
              <a:rPr lang="en-US" altLang="ko-KR" dirty="0" smtClean="0"/>
              <a:t>Refer to video mcl.mp4</a:t>
            </a:r>
          </a:p>
          <a:p>
            <a:r>
              <a:rPr lang="en-US" altLang="ko-KR" dirty="0" smtClean="0"/>
              <a:t>Do not have to evaluate. Just show me the video is enough.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You have to edit the source code</a:t>
            </a:r>
          </a:p>
          <a:p>
            <a:pPr lvl="1"/>
            <a:r>
              <a:rPr lang="en-US" altLang="ko-KR" dirty="0" smtClean="0"/>
              <a:t>r</a:t>
            </a:r>
            <a:r>
              <a:rPr lang="en-US" altLang="ko-KR" dirty="0" smtClean="0"/>
              <a:t>e510_slam/</a:t>
            </a:r>
            <a:r>
              <a:rPr lang="en-US" altLang="ko-KR" dirty="0" err="1" smtClean="0"/>
              <a:t>rs_mcl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/mcl.cpp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You have to use the </a:t>
            </a:r>
            <a:r>
              <a:rPr lang="en-US" altLang="ko-KR" dirty="0" err="1" smtClean="0"/>
              <a:t>rosbag</a:t>
            </a:r>
            <a:r>
              <a:rPr lang="en-US" altLang="ko-KR" dirty="0" smtClean="0"/>
              <a:t> file</a:t>
            </a:r>
          </a:p>
          <a:p>
            <a:pPr lvl="1"/>
            <a:r>
              <a:rPr lang="ko-KR" altLang="en-US" dirty="0" smtClean="0"/>
              <a:t>위치인식</a:t>
            </a:r>
            <a:r>
              <a:rPr lang="en-US" altLang="ko-KR" dirty="0" smtClean="0"/>
              <a:t>.bag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You can run the program by..</a:t>
            </a:r>
          </a:p>
          <a:p>
            <a:pPr lvl="1"/>
            <a:r>
              <a:rPr lang="en-US" altLang="ko-KR" dirty="0" err="1" smtClean="0"/>
              <a:t>rosrun</a:t>
            </a:r>
            <a:r>
              <a:rPr lang="en-US" altLang="ko-KR" dirty="0" smtClean="0"/>
              <a:t> re510_slam </a:t>
            </a:r>
            <a:r>
              <a:rPr lang="en-US" altLang="ko-KR" dirty="0" err="1" smtClean="0"/>
              <a:t>rs_mcl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rosbag</a:t>
            </a:r>
            <a:r>
              <a:rPr lang="en-US" altLang="ko-KR" dirty="0" smtClean="0"/>
              <a:t> play </a:t>
            </a:r>
            <a:r>
              <a:rPr lang="en-US" altLang="ko-KR" dirty="0" err="1" smtClean="0"/>
              <a:t>dir_of</a:t>
            </a:r>
            <a:r>
              <a:rPr lang="en-US" altLang="ko-KR" dirty="0" smtClean="0"/>
              <a:t>_</a:t>
            </a:r>
            <a:r>
              <a:rPr lang="ko-KR" altLang="en-US" dirty="0" smtClean="0"/>
              <a:t>위치인식</a:t>
            </a:r>
            <a:r>
              <a:rPr lang="en-US" altLang="ko-KR" dirty="0" smtClean="0"/>
              <a:t>.bag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7698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066800"/>
            <a:ext cx="9375328" cy="5334000"/>
          </a:xfrm>
        </p:spPr>
        <p:txBody>
          <a:bodyPr/>
          <a:lstStyle/>
          <a:p>
            <a:r>
              <a:rPr lang="en-US" altLang="ko-KR" dirty="0" smtClean="0"/>
              <a:t>gridmap.png is generated map using completed </a:t>
            </a:r>
            <a:r>
              <a:rPr lang="en-US" altLang="ko-KR" dirty="0" err="1" smtClean="0"/>
              <a:t>mapgen</a:t>
            </a:r>
            <a:r>
              <a:rPr lang="en-US" altLang="ko-KR" dirty="0" smtClean="0"/>
              <a:t> code.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erodedGridmap.png is modified from gridmap.png  for MCL.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In tool folder, there are some useful tools.</a:t>
            </a:r>
          </a:p>
          <a:p>
            <a:pPr lvl="1"/>
            <a:r>
              <a:rPr lang="en-US" altLang="ko-KR" dirty="0" smtClean="0"/>
              <a:t>Maybe you don’t have to use in this lab, but you can use it your project!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For MCL, </a:t>
            </a:r>
            <a:r>
              <a:rPr lang="en-US" altLang="ko-KR" dirty="0"/>
              <a:t>because </a:t>
            </a:r>
            <a:r>
              <a:rPr lang="en-US" altLang="ko-KR" dirty="0" smtClean="0"/>
              <a:t>the </a:t>
            </a:r>
            <a:r>
              <a:rPr lang="en-US" altLang="ko-KR" dirty="0"/>
              <a:t>environment is too square and the sensor is not good and the results may be bad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Just show me the prediction – correction – resampling works well.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112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066800"/>
            <a:ext cx="9375328" cy="5334000"/>
          </a:xfrm>
        </p:spPr>
        <p:txBody>
          <a:bodyPr/>
          <a:lstStyle/>
          <a:p>
            <a:r>
              <a:rPr lang="en-US" altLang="ko-KR" dirty="0" smtClean="0"/>
              <a:t>Due : 4/14(Sun) 23:59.</a:t>
            </a:r>
          </a:p>
          <a:p>
            <a:r>
              <a:rPr lang="en-US" altLang="ko-KR" dirty="0" smtClean="0"/>
              <a:t>Late submission will get lower score.</a:t>
            </a:r>
          </a:p>
          <a:p>
            <a:r>
              <a:rPr lang="en-US" altLang="ko-KR" dirty="0" smtClean="0"/>
              <a:t>E-mail </a:t>
            </a:r>
            <a:r>
              <a:rPr lang="en-US" altLang="ko-KR" smtClean="0"/>
              <a:t>: sswan55@kaist.ac.kr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Submit the.. </a:t>
            </a:r>
            <a:endParaRPr lang="en-US" altLang="ko-KR" dirty="0"/>
          </a:p>
          <a:p>
            <a:pPr lvl="1"/>
            <a:r>
              <a:rPr lang="en-US" altLang="ko-KR" dirty="0" smtClean="0"/>
              <a:t>Paper up to 3 pages.</a:t>
            </a:r>
          </a:p>
          <a:p>
            <a:pPr lvl="2"/>
            <a:r>
              <a:rPr lang="en-US" altLang="ko-KR" dirty="0" smtClean="0"/>
              <a:t>Include the principle of the </a:t>
            </a:r>
            <a:r>
              <a:rPr lang="en-US" altLang="ko-KR" dirty="0" err="1" smtClean="0"/>
              <a:t>mapgen</a:t>
            </a:r>
            <a:r>
              <a:rPr lang="en-US" altLang="ko-KR" dirty="0" smtClean="0"/>
              <a:t> and mcl(roughly).</a:t>
            </a:r>
          </a:p>
          <a:p>
            <a:pPr lvl="2"/>
            <a:r>
              <a:rPr lang="en-US" altLang="ko-KR" dirty="0"/>
              <a:t>Include the explanation of the code you wrote.</a:t>
            </a:r>
          </a:p>
          <a:p>
            <a:pPr lvl="2"/>
            <a:r>
              <a:rPr lang="en-US" altLang="ko-KR" dirty="0" smtClean="0"/>
              <a:t>Do not include the ‘Background’. It already lectured by me..</a:t>
            </a:r>
          </a:p>
          <a:p>
            <a:pPr lvl="1"/>
            <a:r>
              <a:rPr lang="en-US" altLang="ko-KR" dirty="0" smtClean="0"/>
              <a:t>Video</a:t>
            </a:r>
          </a:p>
          <a:p>
            <a:pPr lvl="2"/>
            <a:r>
              <a:rPr lang="en-US" altLang="ko-KR" dirty="0" err="1" smtClean="0"/>
              <a:t>Mapgen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MCL</a:t>
            </a:r>
          </a:p>
          <a:p>
            <a:pPr lvl="1"/>
            <a:r>
              <a:rPr lang="en-US" altLang="ko-KR" dirty="0" smtClean="0"/>
              <a:t>Source code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2039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 </a:t>
            </a:r>
            <a:r>
              <a:rPr lang="en-US" altLang="ko-KR" dirty="0" smtClean="0"/>
              <a:t>: Codebook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066800"/>
            <a:ext cx="9375328" cy="5334000"/>
          </a:xfrm>
        </p:spPr>
        <p:txBody>
          <a:bodyPr/>
          <a:lstStyle/>
          <a:p>
            <a:r>
              <a:rPr lang="en-US" altLang="ko-KR" dirty="0" smtClean="0"/>
              <a:t>Opencv</a:t>
            </a:r>
          </a:p>
          <a:p>
            <a:pPr lvl="1"/>
            <a:r>
              <a:rPr lang="en-US" altLang="ko-KR" b="1" dirty="0" smtClean="0"/>
              <a:t>IMAGE READ </a:t>
            </a:r>
            <a:r>
              <a:rPr lang="en-US" altLang="ko-KR" dirty="0" smtClean="0"/>
              <a:t>: cv::Mat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= 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(filename, CV_LOAD_IMAGE_GRAYSCALE);</a:t>
            </a:r>
          </a:p>
          <a:p>
            <a:pPr lvl="1"/>
            <a:r>
              <a:rPr lang="en-US" altLang="ko-KR" b="1" dirty="0" smtClean="0"/>
              <a:t>PIXEL ACCESS </a:t>
            </a:r>
            <a:r>
              <a:rPr lang="en-US" altLang="ko-KR" dirty="0" smtClean="0"/>
              <a:t>: char </a:t>
            </a:r>
            <a:r>
              <a:rPr lang="en-US" altLang="ko-KR" dirty="0"/>
              <a:t>value = img_map.at&lt;char&gt;(</a:t>
            </a:r>
            <a:r>
              <a:rPr lang="en-US" altLang="ko-KR" dirty="0" err="1"/>
              <a:t>y,x</a:t>
            </a:r>
            <a:r>
              <a:rPr lang="en-US" altLang="ko-KR" dirty="0" smtClean="0"/>
              <a:t>);   </a:t>
            </a:r>
            <a:r>
              <a:rPr lang="en-US" altLang="ko-KR" dirty="0" smtClean="0">
                <a:solidFill>
                  <a:srgbClr val="00B050"/>
                </a:solidFill>
              </a:rPr>
              <a:t>( cv::mat </a:t>
            </a:r>
            <a:r>
              <a:rPr lang="en-US" altLang="ko-KR" dirty="0" err="1" smtClean="0">
                <a:solidFill>
                  <a:srgbClr val="00B050"/>
                </a:solidFill>
              </a:rPr>
              <a:t>img_map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lvl="1"/>
            <a:r>
              <a:rPr lang="en-US" altLang="ko-KR" b="1" dirty="0" smtClean="0"/>
              <a:t>IMAGE SHOW</a:t>
            </a:r>
            <a:r>
              <a:rPr lang="en-US" altLang="ko-KR" dirty="0" smtClean="0"/>
              <a:t> : cv::</a:t>
            </a:r>
            <a:r>
              <a:rPr lang="en-US" altLang="ko-KR" dirty="0" err="1" smtClean="0"/>
              <a:t>imshow</a:t>
            </a:r>
            <a:r>
              <a:rPr lang="en-US" altLang="ko-KR" dirty="0" smtClean="0"/>
              <a:t>(“window name”,</a:t>
            </a:r>
            <a:r>
              <a:rPr lang="en-US" altLang="ko-KR" dirty="0" err="1" smtClean="0"/>
              <a:t>img_map</a:t>
            </a:r>
            <a:r>
              <a:rPr lang="en-US" altLang="ko-KR" dirty="0" smtClean="0"/>
              <a:t>); 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( cv::mat </a:t>
            </a:r>
            <a:r>
              <a:rPr lang="en-US" altLang="ko-KR" dirty="0" err="1">
                <a:solidFill>
                  <a:srgbClr val="00B050"/>
                </a:solidFill>
              </a:rPr>
              <a:t>img_map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altLang="ko-KR" dirty="0"/>
              <a:t>https://docs.opencv.org/2.4/modules/core/doc/drawing_functions.html</a:t>
            </a:r>
          </a:p>
          <a:p>
            <a:pPr lvl="1"/>
            <a:r>
              <a:rPr lang="en-US" altLang="ko-KR" dirty="0" smtClean="0"/>
              <a:t>Coordinate of image is different from normal coordinate 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And other useful things.. Like Gaussian blur</a:t>
            </a:r>
          </a:p>
          <a:p>
            <a:pPr lvl="1"/>
            <a:endParaRPr lang="en-US" altLang="ko-KR" sz="1400" dirty="0" smtClean="0"/>
          </a:p>
        </p:txBody>
      </p:sp>
      <p:pic>
        <p:nvPicPr>
          <p:cNvPr id="1026" name="Picture 2" descr="opencv coordinat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85" y="3708709"/>
            <a:ext cx="2520280" cy="25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9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 </a:t>
            </a:r>
            <a:r>
              <a:rPr lang="en-US" altLang="ko-KR" dirty="0" smtClean="0"/>
              <a:t>: ROS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066800"/>
            <a:ext cx="9375328" cy="5334000"/>
          </a:xfrm>
        </p:spPr>
        <p:txBody>
          <a:bodyPr/>
          <a:lstStyle/>
          <a:p>
            <a:r>
              <a:rPr lang="en-US" altLang="ko-KR" dirty="0" smtClean="0"/>
              <a:t>ROS</a:t>
            </a:r>
          </a:p>
          <a:p>
            <a:pPr lvl="1"/>
            <a:r>
              <a:rPr lang="en-US" altLang="ko-KR" dirty="0" smtClean="0"/>
              <a:t>Refer to LAB#1</a:t>
            </a:r>
          </a:p>
          <a:p>
            <a:pPr lvl="1"/>
            <a:r>
              <a:rPr lang="en-US" altLang="ko-KR" dirty="0" smtClean="0"/>
              <a:t>This lab assume that you already install ROS in your desktop.</a:t>
            </a:r>
          </a:p>
          <a:p>
            <a:pPr lvl="1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wiki.ros.org/ROS/Tutorials/WritingPublisherSubscriber%28c%2B%2B%29</a:t>
            </a:r>
            <a:r>
              <a:rPr lang="en-US" altLang="ko-KR" dirty="0" smtClean="0"/>
              <a:t>      (Publisher Subscriber tutorial)</a:t>
            </a:r>
          </a:p>
          <a:p>
            <a:pPr lvl="1"/>
            <a:r>
              <a:rPr lang="en-US" altLang="ko-KR" dirty="0" smtClean="0"/>
              <a:t>Useful IDE</a:t>
            </a:r>
          </a:p>
          <a:p>
            <a:pPr lvl="2"/>
            <a:r>
              <a:rPr lang="en-US" altLang="ko-KR" dirty="0">
                <a:hlinkClick r:id="rId3"/>
              </a:rPr>
              <a:t>https://ros-industrial.github.io/ros_qtc_plugin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creator ros)</a:t>
            </a:r>
          </a:p>
          <a:p>
            <a:pPr lvl="2"/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wiki.ros.org/IDEs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335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5TGp_realestate_light">
  <a:themeElements>
    <a:clrScheme name="s2 3">
      <a:dk1>
        <a:srgbClr val="000000"/>
      </a:dk1>
      <a:lt1>
        <a:srgbClr val="F5F5F5"/>
      </a:lt1>
      <a:dk2>
        <a:srgbClr val="3D337A"/>
      </a:dk2>
      <a:lt2>
        <a:srgbClr val="A8C6E2"/>
      </a:lt2>
      <a:accent1>
        <a:srgbClr val="50A2D4"/>
      </a:accent1>
      <a:accent2>
        <a:srgbClr val="82BA6E"/>
      </a:accent2>
      <a:accent3>
        <a:srgbClr val="F9F9F9"/>
      </a:accent3>
      <a:accent4>
        <a:srgbClr val="000000"/>
      </a:accent4>
      <a:accent5>
        <a:srgbClr val="B3CEE6"/>
      </a:accent5>
      <a:accent6>
        <a:srgbClr val="75A863"/>
      </a:accent6>
      <a:hlink>
        <a:srgbClr val="D1B747"/>
      </a:hlink>
      <a:folHlink>
        <a:srgbClr val="93ACDD"/>
      </a:folHlink>
    </a:clrScheme>
    <a:fontScheme name="사용자 지정 3">
      <a:majorFont>
        <a:latin typeface="Constantia"/>
        <a:ea typeface="맑은 고딕"/>
        <a:cs typeface=""/>
      </a:majorFont>
      <a:minorFont>
        <a:latin typeface="Constanti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latin typeface="+mn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Constantia" pitchFamily="18" charset="0"/>
          </a:defRPr>
        </a:defPPr>
      </a:lstStyle>
    </a:txDef>
  </a:objectDefaults>
  <a:extraClrSchemeLst>
    <a:extraClrScheme>
      <a:clrScheme name="s2 1">
        <a:dk1>
          <a:srgbClr val="000000"/>
        </a:dk1>
        <a:lt1>
          <a:srgbClr val="F3F3E9"/>
        </a:lt1>
        <a:dk2>
          <a:srgbClr val="063A6A"/>
        </a:dk2>
        <a:lt2>
          <a:srgbClr val="C9C089"/>
        </a:lt2>
        <a:accent1>
          <a:srgbClr val="8EC072"/>
        </a:accent1>
        <a:accent2>
          <a:srgbClr val="3AA9B8"/>
        </a:accent2>
        <a:accent3>
          <a:srgbClr val="F8F8F2"/>
        </a:accent3>
        <a:accent4>
          <a:srgbClr val="000000"/>
        </a:accent4>
        <a:accent5>
          <a:srgbClr val="C6DCBC"/>
        </a:accent5>
        <a:accent6>
          <a:srgbClr val="3499A6"/>
        </a:accent6>
        <a:hlink>
          <a:srgbClr val="D68B40"/>
        </a:hlink>
        <a:folHlink>
          <a:srgbClr val="BBC5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8CA1BA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7E91A8"/>
        </a:accent6>
        <a:hlink>
          <a:srgbClr val="E8AA66"/>
        </a:hlink>
        <a:folHlink>
          <a:srgbClr val="00A8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5F5F5"/>
        </a:lt1>
        <a:dk2>
          <a:srgbClr val="3D337A"/>
        </a:dk2>
        <a:lt2>
          <a:srgbClr val="A8C6E2"/>
        </a:lt2>
        <a:accent1>
          <a:srgbClr val="50A2D4"/>
        </a:accent1>
        <a:accent2>
          <a:srgbClr val="82BA6E"/>
        </a:accent2>
        <a:accent3>
          <a:srgbClr val="F9F9F9"/>
        </a:accent3>
        <a:accent4>
          <a:srgbClr val="000000"/>
        </a:accent4>
        <a:accent5>
          <a:srgbClr val="B3CEE6"/>
        </a:accent5>
        <a:accent6>
          <a:srgbClr val="75A863"/>
        </a:accent6>
        <a:hlink>
          <a:srgbClr val="D1B747"/>
        </a:hlink>
        <a:folHlink>
          <a:srgbClr val="93AC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20040</TotalTime>
  <Words>416</Words>
  <Application>Microsoft Office PowerPoint</Application>
  <PresentationFormat>A4 용지(210x297mm)</PresentationFormat>
  <Paragraphs>96</Paragraphs>
  <Slides>7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  <vt:variant>
        <vt:lpstr>재구성한 쇼</vt:lpstr>
      </vt:variant>
      <vt:variant>
        <vt:i4>6</vt:i4>
      </vt:variant>
    </vt:vector>
  </HeadingPairs>
  <TitlesOfParts>
    <vt:vector size="19" baseType="lpstr">
      <vt:lpstr>굴림</vt:lpstr>
      <vt:lpstr>맑은 고딕</vt:lpstr>
      <vt:lpstr>Arial</vt:lpstr>
      <vt:lpstr>Constantia</vt:lpstr>
      <vt:lpstr>Wingdings</vt:lpstr>
      <vt:lpstr>305TGp_realestate_light</vt:lpstr>
      <vt:lpstr>PowerPoint 프레젠테이션</vt:lpstr>
      <vt:lpstr>TASK 1 : Occupancy Gridmap</vt:lpstr>
      <vt:lpstr>TASK 2 : MCL(particle filter)</vt:lpstr>
      <vt:lpstr>Readme</vt:lpstr>
      <vt:lpstr>Submit</vt:lpstr>
      <vt:lpstr>Tip : Codebook</vt:lpstr>
      <vt:lpstr>Tip : ROS</vt:lpstr>
      <vt:lpstr>Robot Navigation</vt:lpstr>
      <vt:lpstr>Kinematics</vt:lpstr>
      <vt:lpstr>Axiomatic</vt:lpstr>
      <vt:lpstr>ViSP_Diagram</vt:lpstr>
      <vt:lpstr>Hauzen_Diagram</vt:lpstr>
      <vt:lpstr>Kalman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beacon을 이용한 로봇용 실내 위치 인식 기술  중간 보고회</dc:title>
  <dc:creator>user</dc:creator>
  <cp:lastModifiedBy>SONG SEUNGWON</cp:lastModifiedBy>
  <cp:revision>1824</cp:revision>
  <cp:lastPrinted>2013-12-11T06:28:51Z</cp:lastPrinted>
  <dcterms:created xsi:type="dcterms:W3CDTF">2009-12-23T07:35:20Z</dcterms:created>
  <dcterms:modified xsi:type="dcterms:W3CDTF">2019-03-27T13:00:34Z</dcterms:modified>
</cp:coreProperties>
</file>