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9" r:id="rId3"/>
    <p:sldId id="290" r:id="rId4"/>
    <p:sldId id="282" r:id="rId5"/>
    <p:sldId id="306" r:id="rId6"/>
    <p:sldId id="307" r:id="rId7"/>
    <p:sldId id="308" r:id="rId8"/>
    <p:sldId id="309" r:id="rId9"/>
    <p:sldId id="310" r:id="rId10"/>
    <p:sldId id="311" r:id="rId11"/>
    <p:sldId id="288" r:id="rId12"/>
    <p:sldId id="284" r:id="rId13"/>
    <p:sldId id="286" r:id="rId14"/>
    <p:sldId id="289" r:id="rId15"/>
    <p:sldId id="291" r:id="rId16"/>
    <p:sldId id="261" r:id="rId17"/>
    <p:sldId id="312" r:id="rId18"/>
    <p:sldId id="295" r:id="rId19"/>
    <p:sldId id="313" r:id="rId20"/>
    <p:sldId id="314" r:id="rId21"/>
    <p:sldId id="315" r:id="rId22"/>
    <p:sldId id="316" r:id="rId23"/>
    <p:sldId id="317" r:id="rId24"/>
    <p:sldId id="298" r:id="rId25"/>
    <p:sldId id="299" r:id="rId26"/>
    <p:sldId id="302" r:id="rId27"/>
    <p:sldId id="303" r:id="rId28"/>
    <p:sldId id="304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8" autoAdjust="0"/>
  </p:normalViewPr>
  <p:slideViewPr>
    <p:cSldViewPr>
      <p:cViewPr>
        <p:scale>
          <a:sx n="80" d="100"/>
          <a:sy n="80" d="100"/>
        </p:scale>
        <p:origin x="-192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5/13/15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9358" y="2590800"/>
            <a:ext cx="8241241" cy="18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/>
              <a:t>Classification and Regression Trees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prone towards high-variance.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focus on the CART algorithm.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place to start understanding decision trees is to look at one of them. The diagram below shows a decision tree trained on the titanic data set.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4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 are made up of interconnected nodes, which act as a series of questions / test conditions (e.g., is the passenger male or female?)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21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 nodes show the output metric, in this case the percentage of titanic survivors for a given combination of variables.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82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which variables to include on the tree?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where variables should be located on the tree?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when to stop the tree?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This raises questions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553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54806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816702" y="25993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15701" r="43896" b="60942"/>
          <a:stretch/>
        </p:blipFill>
        <p:spPr bwMode="auto">
          <a:xfrm>
            <a:off x="3400300" y="36661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15908" r="44502" b="60736"/>
          <a:stretch/>
        </p:blipFill>
        <p:spPr bwMode="auto">
          <a:xfrm>
            <a:off x="6019800" y="4809199"/>
            <a:ext cx="2307498" cy="1820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1235075"/>
            <a:ext cx="786384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variables and split options are evaluated to determine which split will provide the greatest separation between classes.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Algorithm, Introduced</a:t>
            </a:r>
            <a:endParaRPr lang="en-US" sz="4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0300" y="2492514"/>
            <a:ext cx="282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split option would you select?</a:t>
            </a:r>
          </a:p>
        </p:txBody>
      </p:sp>
    </p:spTree>
    <p:extLst>
      <p:ext uri="{BB962C8B-B14F-4D97-AF65-F5344CB8AC3E}">
        <p14:creationId xmlns:p14="http://schemas.microsoft.com/office/powerpoint/2010/main" val="82891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816702" y="25993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15701" r="43896" b="60942"/>
          <a:stretch/>
        </p:blipFill>
        <p:spPr bwMode="auto">
          <a:xfrm>
            <a:off x="3400300" y="36661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15908" r="44502" b="60736"/>
          <a:stretch/>
        </p:blipFill>
        <p:spPr bwMode="auto">
          <a:xfrm>
            <a:off x="6019800" y="4809199"/>
            <a:ext cx="2307498" cy="1820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1235075"/>
            <a:ext cx="786384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variables and split options are evaluated to determine which split will provide the greatest separation between classes.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Algorithm, Introduced</a:t>
            </a:r>
            <a:endParaRPr lang="en-US" sz="4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9800" y="363253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determine the best split analytically?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0300" y="2492514"/>
            <a:ext cx="282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split option would you select?</a:t>
            </a:r>
          </a:p>
        </p:txBody>
      </p:sp>
    </p:spTree>
    <p:extLst>
      <p:ext uri="{BB962C8B-B14F-4D97-AF65-F5344CB8AC3E}">
        <p14:creationId xmlns:p14="http://schemas.microsoft.com/office/powerpoint/2010/main" val="12122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423339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each split until some stop criteria is met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18173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45579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282673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provide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49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provide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Understanding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works is foundational to understanding how more complex, and widely-used models work, such as random forests and boosted trees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49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provide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Understanding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works is foundational to understanding how more complex, and widely-used models work, such as random forests and boosted trees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spcBef>
                <a:spcPts val="18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tends to perform worse than more sophisticated modeling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techniques due to 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their </a:t>
            </a: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instability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54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54806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096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prone towards high-variance.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S Consulting On-screen XS WHT_R1.5_032508 16">
    <a:dk1>
      <a:srgbClr val="000000"/>
    </a:dk1>
    <a:lt1>
      <a:srgbClr val="FFFFFF"/>
    </a:lt1>
    <a:dk2>
      <a:srgbClr val="4066B2"/>
    </a:dk2>
    <a:lt2>
      <a:srgbClr val="000066"/>
    </a:lt2>
    <a:accent1>
      <a:srgbClr val="003399"/>
    </a:accent1>
    <a:accent2>
      <a:srgbClr val="8099CC"/>
    </a:accent2>
    <a:accent3>
      <a:srgbClr val="FFFFFF"/>
    </a:accent3>
    <a:accent4>
      <a:srgbClr val="000000"/>
    </a:accent4>
    <a:accent5>
      <a:srgbClr val="AAADCA"/>
    </a:accent5>
    <a:accent6>
      <a:srgbClr val="738AB9"/>
    </a:accent6>
    <a:hlink>
      <a:srgbClr val="80CCCC"/>
    </a:hlink>
    <a:folHlink>
      <a:srgbClr val="4066B2"/>
    </a:folHlink>
  </a:clrScheme>
</a:themeOverride>
</file>

<file path=ppt/theme/themeOverride2.xml><?xml version="1.0" encoding="utf-8"?>
<a:themeOverride xmlns:a="http://schemas.openxmlformats.org/drawingml/2006/main">
  <a:clrScheme name="US Consulting On-screen XS WHT_R1.5_032508 16">
    <a:dk1>
      <a:srgbClr val="000000"/>
    </a:dk1>
    <a:lt1>
      <a:srgbClr val="FFFFFF"/>
    </a:lt1>
    <a:dk2>
      <a:srgbClr val="4066B2"/>
    </a:dk2>
    <a:lt2>
      <a:srgbClr val="000066"/>
    </a:lt2>
    <a:accent1>
      <a:srgbClr val="003399"/>
    </a:accent1>
    <a:accent2>
      <a:srgbClr val="8099CC"/>
    </a:accent2>
    <a:accent3>
      <a:srgbClr val="FFFFFF"/>
    </a:accent3>
    <a:accent4>
      <a:srgbClr val="000000"/>
    </a:accent4>
    <a:accent5>
      <a:srgbClr val="AAADCA"/>
    </a:accent5>
    <a:accent6>
      <a:srgbClr val="738AB9"/>
    </a:accent6>
    <a:hlink>
      <a:srgbClr val="80CCCC"/>
    </a:hlink>
    <a:folHlink>
      <a:srgbClr val="4066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1107</Words>
  <Application>Microsoft Macintosh PowerPoint</Application>
  <PresentationFormat>On-screen Show (4:3)</PresentationFormat>
  <Paragraphs>156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US Consulting On-screen XS WHT_R1.5V_0612</vt:lpstr>
      <vt:lpstr>PowerPoint Presentation</vt:lpstr>
      <vt:lpstr>Objectives</vt:lpstr>
      <vt:lpstr>Objectives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Description</vt:lpstr>
      <vt:lpstr>Description</vt:lpstr>
      <vt:lpstr>Description</vt:lpstr>
      <vt:lpstr>This raises questions</vt:lpstr>
      <vt:lpstr>Objectives</vt:lpstr>
      <vt:lpstr>The Algorithm, Introduced</vt:lpstr>
      <vt:lpstr>The Algorithm, Introduced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Objectives</vt:lpstr>
      <vt:lpstr>Objectives</vt:lpstr>
      <vt:lpstr>Meta-Evaluation</vt:lpstr>
      <vt:lpstr>Meta-Evaluation</vt:lpstr>
      <vt:lpstr>Meta-Evaluation</vt:lpstr>
      <vt:lpstr>Meta-Evaluation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Sinan Ozdemir</cp:lastModifiedBy>
  <cp:revision>116</cp:revision>
  <dcterms:created xsi:type="dcterms:W3CDTF">2014-07-10T15:55:45Z</dcterms:created>
  <dcterms:modified xsi:type="dcterms:W3CDTF">2015-05-13T21:28:44Z</dcterms:modified>
</cp:coreProperties>
</file>