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</p:sldMasterIdLst>
  <p:notesMasterIdLst>
    <p:notesMasterId r:id="rId29"/>
  </p:notesMasterIdLst>
  <p:sldIdLst>
    <p:sldId id="258" r:id="rId4"/>
    <p:sldId id="353" r:id="rId5"/>
    <p:sldId id="426" r:id="rId6"/>
    <p:sldId id="455" r:id="rId7"/>
    <p:sldId id="584" r:id="rId8"/>
    <p:sldId id="585" r:id="rId9"/>
    <p:sldId id="567" r:id="rId10"/>
    <p:sldId id="428" r:id="rId11"/>
    <p:sldId id="429" r:id="rId12"/>
    <p:sldId id="435" r:id="rId13"/>
    <p:sldId id="579" r:id="rId14"/>
    <p:sldId id="580" r:id="rId15"/>
    <p:sldId id="581" r:id="rId16"/>
    <p:sldId id="582" r:id="rId17"/>
    <p:sldId id="583" r:id="rId18"/>
    <p:sldId id="444" r:id="rId19"/>
    <p:sldId id="436" r:id="rId20"/>
    <p:sldId id="437" r:id="rId21"/>
    <p:sldId id="569" r:id="rId22"/>
    <p:sldId id="570" r:id="rId23"/>
    <p:sldId id="571" r:id="rId24"/>
    <p:sldId id="572" r:id="rId25"/>
    <p:sldId id="573" r:id="rId26"/>
    <p:sldId id="575" r:id="rId27"/>
    <p:sldId id="576" r:id="rId2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60" autoAdjust="0"/>
  </p:normalViewPr>
  <p:slideViewPr>
    <p:cSldViewPr>
      <p:cViewPr>
        <p:scale>
          <a:sx n="100" d="100"/>
          <a:sy n="100" d="100"/>
        </p:scale>
        <p:origin x="-960" y="-52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899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37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smtClean="0"/>
              <a:t>Class </a:t>
            </a:r>
            <a:r>
              <a:rPr lang="en-US" sz="6000" smtClean="0"/>
              <a:t>2: </a:t>
            </a:r>
            <a:r>
              <a:rPr lang="en-US" sz="6000" dirty="0" smtClean="0"/>
              <a:t>Linear regression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14337" y="571500"/>
            <a:ext cx="2362200" cy="3048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</a:t>
            </a:r>
            <a:r>
              <a:rPr lang="en-US" sz="3000" dirty="0" smtClean="0">
                <a:latin typeface="PFDinTextCompPro-Light"/>
                <a:cs typeface="PFDinTextCompPro-Light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PFDinTextCompPro-Italic"/>
              </a:rPr>
              <a:t>y = </a:t>
            </a:r>
            <a:r>
              <a:rPr lang="en-US" sz="2800" i="1" dirty="0">
                <a:latin typeface="Symbol" charset="2"/>
                <a:cs typeface="PFDinTextCompPro-Italic"/>
              </a:rPr>
              <a:t>b</a:t>
            </a:r>
            <a:r>
              <a:rPr lang="en-US" sz="28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8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i="1" spc="300" dirty="0">
                <a:cs typeface="PFDinTextCompPro-Italic"/>
              </a:rPr>
              <a:t>x</a:t>
            </a:r>
            <a:r>
              <a:rPr lang="en-US" sz="28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2800" dirty="0" smtClean="0">
                <a:latin typeface="PFDinTextCompPro-Italic"/>
                <a:cs typeface="PFDinTextCompPro-Italic"/>
              </a:rPr>
              <a:t>A:   </a:t>
            </a:r>
            <a:r>
              <a:rPr lang="en-US" sz="2800" i="1" dirty="0" smtClean="0">
                <a:latin typeface="+mn-lt"/>
                <a:cs typeface="News706 Bd BT"/>
              </a:rPr>
              <a:t>y</a:t>
            </a:r>
            <a:r>
              <a:rPr lang="en-US" sz="2800" dirty="0" smtClean="0">
                <a:latin typeface="+mn-lt"/>
                <a:cs typeface="News706 Bd BT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= </a:t>
            </a:r>
            <a:r>
              <a:rPr lang="en-US" sz="28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28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28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800" i="1" dirty="0" smtClean="0">
                <a:latin typeface="+mn-lt"/>
                <a:cs typeface="News706 Bd BT"/>
              </a:rPr>
              <a:t>x</a:t>
            </a:r>
            <a:r>
              <a:rPr lang="en-US" sz="2800" dirty="0" smtClean="0">
                <a:latin typeface="PFDinTextCompPro-Italic"/>
                <a:cs typeface="PFDinTextCompPro-Italic"/>
              </a:rPr>
              <a:t> = </a:t>
            </a:r>
            <a:r>
              <a:rPr lang="en-US" sz="28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28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2800" i="1" dirty="0" smtClean="0">
                <a:latin typeface="Symbol" charset="2"/>
                <a:cs typeface="PFDinTextCompPro-Italic"/>
              </a:rPr>
              <a:t>b</a:t>
            </a:r>
            <a:r>
              <a:rPr lang="en-US" sz="28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2800" dirty="0" smtClean="0">
                <a:latin typeface="PFDinTextCompPro-Light"/>
                <a:cs typeface="PFDinTextCompPro-Light"/>
              </a:rPr>
              <a:t> </a:t>
            </a:r>
            <a:r>
              <a:rPr lang="en-US" sz="2800" dirty="0" smtClean="0">
                <a:latin typeface="PFDinTextCompPro-Light"/>
                <a:cs typeface="PFDinTextCompPro-Light"/>
              </a:rPr>
              <a:t>= </a:t>
            </a:r>
            <a:r>
              <a:rPr lang="en-US" sz="28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2800" dirty="0" smtClean="0">
                <a:latin typeface="PFDinTextCompPro-Italic"/>
                <a:cs typeface="PFDinTextCompPro-Italic"/>
              </a:rPr>
              <a:t>(where the line crosses the y-</a:t>
            </a:r>
            <a:r>
              <a:rPr lang="en-US" sz="2800" dirty="0" smtClean="0">
                <a:latin typeface="PFDinTextCompPro-Italic"/>
                <a:cs typeface="PFDinTextCompPro-Italic"/>
              </a:rPr>
              <a:t>axis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800" i="1" dirty="0" smtClean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8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= </a:t>
            </a:r>
            <a:r>
              <a:rPr lang="en-US" sz="28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2800" dirty="0" smtClean="0">
                <a:latin typeface="PFDinTextCompPro-Italic"/>
                <a:cs typeface="PFDinTextCompPro-Italic"/>
              </a:rPr>
              <a:t> (the model parameter)      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4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26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600" i="1" dirty="0" smtClean="0">
                <a:latin typeface="+mn-lt"/>
                <a:cs typeface="PFDinTextCompPro-Italic"/>
              </a:rPr>
              <a:t>y = </a:t>
            </a:r>
            <a:r>
              <a:rPr lang="en-US" sz="2600" i="1" dirty="0">
                <a:latin typeface="Symbol" charset="2"/>
                <a:cs typeface="PFDinTextCompPro-Italic"/>
              </a:rPr>
              <a:t>b</a:t>
            </a:r>
            <a:r>
              <a:rPr lang="en-US" sz="26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600" i="1" dirty="0">
                <a:cs typeface="PFDinTextCompPro-Italic"/>
              </a:rPr>
              <a:t> + </a:t>
            </a:r>
            <a:r>
              <a:rPr lang="en-US" sz="2600" i="1" dirty="0">
                <a:latin typeface="Symbol" charset="2"/>
                <a:cs typeface="Symbol" charset="2"/>
              </a:rPr>
              <a:t>b </a:t>
            </a:r>
            <a:r>
              <a:rPr lang="en-US" sz="2600" i="1" baseline="-25000" dirty="0">
                <a:latin typeface="Symbol" charset="2"/>
                <a:cs typeface="Symbol" charset="2"/>
              </a:rPr>
              <a:t>1</a:t>
            </a:r>
            <a:r>
              <a:rPr lang="en-US" sz="2600" i="1" spc="300" dirty="0">
                <a:cs typeface="PFDinTextCompPro-Italic"/>
              </a:rPr>
              <a:t>x</a:t>
            </a:r>
            <a:r>
              <a:rPr lang="en-US" sz="2600" i="1" dirty="0" smtClean="0">
                <a:latin typeface="+mn-lt"/>
                <a:cs typeface="PFDinTextCompPro-Italic"/>
              </a:rPr>
              <a:t> + </a:t>
            </a:r>
            <a:r>
              <a:rPr lang="en-US" sz="26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2600" dirty="0" smtClean="0">
                <a:latin typeface="PFDinTextCompPro-Italic"/>
                <a:cs typeface="PFDinTextCompPro-Italic"/>
              </a:rPr>
              <a:t>A:   </a:t>
            </a:r>
            <a:r>
              <a:rPr lang="en-US" sz="2600" i="1" dirty="0" smtClean="0">
                <a:latin typeface="+mn-lt"/>
                <a:cs typeface="News706 Bd BT"/>
              </a:rPr>
              <a:t>y</a:t>
            </a:r>
            <a:r>
              <a:rPr lang="en-US" sz="2600" dirty="0" smtClean="0">
                <a:latin typeface="+mn-lt"/>
                <a:cs typeface="News706 Bd BT"/>
              </a:rPr>
              <a:t> </a:t>
            </a:r>
            <a:r>
              <a:rPr lang="en-US" sz="2600" dirty="0" smtClean="0">
                <a:latin typeface="PFDinTextCompPro-Italic"/>
                <a:cs typeface="PFDinTextCompPro-Italic"/>
              </a:rPr>
              <a:t>= </a:t>
            </a:r>
            <a:r>
              <a:rPr lang="en-US" sz="26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26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26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600" i="1" dirty="0" smtClean="0">
                <a:latin typeface="+mn-lt"/>
                <a:cs typeface="News706 Bd BT"/>
              </a:rPr>
              <a:t>x</a:t>
            </a:r>
            <a:r>
              <a:rPr lang="en-US" sz="2600" dirty="0" smtClean="0">
                <a:latin typeface="PFDinTextCompPro-Italic"/>
                <a:cs typeface="PFDinTextCompPro-Italic"/>
              </a:rPr>
              <a:t> = </a:t>
            </a:r>
            <a:r>
              <a:rPr lang="en-US" sz="26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26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2600" i="1" dirty="0" smtClean="0">
                <a:latin typeface="Symbol" charset="2"/>
                <a:cs typeface="PFDinTextCompPro-Italic"/>
              </a:rPr>
              <a:t>b</a:t>
            </a:r>
            <a:r>
              <a:rPr lang="en-US" sz="26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2600" dirty="0" smtClean="0">
                <a:latin typeface="PFDinTextCompPro-Light"/>
                <a:cs typeface="PFDinTextCompPro-Light"/>
              </a:rPr>
              <a:t> </a:t>
            </a:r>
            <a:r>
              <a:rPr lang="en-US" sz="2600" dirty="0" smtClean="0">
                <a:latin typeface="PFDinTextCompPro-Light"/>
                <a:cs typeface="PFDinTextCompPro-Light"/>
              </a:rPr>
              <a:t>= </a:t>
            </a:r>
            <a:r>
              <a:rPr lang="en-US" sz="26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2600" dirty="0" smtClean="0">
                <a:latin typeface="PFDinTextCompPro-Italic"/>
                <a:cs typeface="PFDinTextCompPro-Italic"/>
              </a:rPr>
              <a:t>(where the line crosses the y-</a:t>
            </a:r>
            <a:r>
              <a:rPr lang="en-US" sz="2600" dirty="0" smtClean="0">
                <a:latin typeface="PFDinTextCompPro-Italic"/>
                <a:cs typeface="PFDinTextCompPro-Italic"/>
              </a:rPr>
              <a:t>axis</a:t>
            </a:r>
            <a:endParaRPr lang="en-US" sz="26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600" i="1" dirty="0" smtClean="0">
                <a:latin typeface="Symbol" charset="2"/>
                <a:cs typeface="Symbol" charset="2"/>
              </a:rPr>
              <a:t>b</a:t>
            </a:r>
            <a:r>
              <a:rPr lang="en-US" sz="26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600" dirty="0" smtClean="0">
                <a:latin typeface="PFDinTextCompPro-Italic"/>
                <a:cs typeface="PFDinTextCompPro-Italic"/>
              </a:rPr>
              <a:t> </a:t>
            </a:r>
            <a:r>
              <a:rPr lang="en-US" sz="2600" dirty="0" smtClean="0">
                <a:latin typeface="PFDinTextCompPro-Italic"/>
                <a:cs typeface="PFDinTextCompPro-Italic"/>
              </a:rPr>
              <a:t>= </a:t>
            </a:r>
            <a:r>
              <a:rPr lang="en-US" sz="26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2600" dirty="0" smtClean="0">
                <a:latin typeface="PFDinTextCompPro-Italic"/>
                <a:cs typeface="PFDinTextCompPro-Italic"/>
              </a:rPr>
              <a:t> (the model parameter)      </a:t>
            </a:r>
            <a:endParaRPr lang="en-US" sz="26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600" i="1" dirty="0" smtClean="0">
                <a:latin typeface="Symbol" charset="2"/>
                <a:cs typeface="Symbol" charset="2"/>
              </a:rPr>
              <a:t>e</a:t>
            </a:r>
            <a:r>
              <a:rPr lang="en-US" sz="2600" dirty="0" smtClean="0">
                <a:latin typeface="PFDinTextCompPro-Italic"/>
                <a:cs typeface="PFDinTextCompPro-Italic"/>
              </a:rPr>
              <a:t> </a:t>
            </a:r>
            <a:r>
              <a:rPr lang="en-US" sz="2600" dirty="0" smtClean="0">
                <a:latin typeface="PFDinTextCompPro-Italic"/>
                <a:cs typeface="PFDinTextCompPro-Italic"/>
              </a:rPr>
              <a:t>= </a:t>
            </a:r>
            <a:r>
              <a:rPr lang="en-US" sz="26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2600" dirty="0" smtClean="0">
                <a:latin typeface="PFDinTextCompPro-Italic"/>
                <a:cs typeface="PFDinTextCompPro-Italic"/>
              </a:rPr>
              <a:t> (the error)</a:t>
            </a:r>
            <a:endParaRPr lang="en-US" sz="26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93605" y="27813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922294" y="4610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497390" y="38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49790" y="4038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25990" y="37259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54590" y="36542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990" y="3806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831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35590" y="3425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4879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64190" y="33494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87945" y="32766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40345" y="34290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16545" y="32004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5838" y="34973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35833" y="30423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233" y="3194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64433" y="29661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16833" y="2813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97081" y="288544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194" y="46482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2290" y="3053912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297201" y="2781300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Left Brace 34"/>
          <p:cNvSpPr/>
          <p:nvPr/>
        </p:nvSpPr>
        <p:spPr bwMode="auto">
          <a:xfrm>
            <a:off x="2951317" y="4114800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66107" y="4150738"/>
            <a:ext cx="365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Symbol" charset="2"/>
              </a:rPr>
              <a:t>b</a:t>
            </a:r>
            <a:r>
              <a:rPr lang="en-US" sz="1600" i="1" baseline="-25000" dirty="0" smtClean="0">
                <a:latin typeface="Symbol" charset="2"/>
              </a:rPr>
              <a:t>0</a:t>
            </a:r>
            <a:endParaRPr lang="en-US" sz="3600" baseline="-25000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4674894" y="3405992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649790" y="3937265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Rectangle 43"/>
          <p:cNvSpPr/>
          <p:nvPr/>
        </p:nvSpPr>
        <p:spPr>
          <a:xfrm>
            <a:off x="5387399" y="3493699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</a:t>
            </a:r>
            <a:r>
              <a:rPr lang="en-US" sz="1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1800" i="1" dirty="0" smtClean="0">
                <a:latin typeface="Symbol" charset="2"/>
                <a:cs typeface="Symbol" charset="2"/>
              </a:rPr>
              <a:t>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7183" y="388620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2257" y="355274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18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93681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829674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CATEGORICAL VARIABLES</a:t>
            </a:r>
            <a:endParaRPr lang="en-US" sz="6600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0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	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categorical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VARIABLES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CATEGORIAL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0617"/>
              </p:ext>
            </p:extLst>
          </p:nvPr>
        </p:nvGraphicFramePr>
        <p:xfrm>
          <a:off x="1176337" y="27051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762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Create a k-1 binary (“dummy”) variables.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28894"/>
              </p:ext>
            </p:extLst>
          </p:nvPr>
        </p:nvGraphicFramePr>
        <p:xfrm>
          <a:off x="1176337" y="27051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47399"/>
              </p:ext>
            </p:extLst>
          </p:nvPr>
        </p:nvGraphicFramePr>
        <p:xfrm>
          <a:off x="4376737" y="27051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8317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7612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9137" y="4950023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107525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1942622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65262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</p:txBody>
      </p:sp>
    </p:spTree>
    <p:extLst>
      <p:ext uri="{BB962C8B-B14F-4D97-AF65-F5344CB8AC3E}">
        <p14:creationId xmlns:p14="http://schemas.microsoft.com/office/powerpoint/2010/main" val="298701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7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27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  <a:p>
            <a:pPr algn="l"/>
            <a:endParaRPr lang="en-US" sz="27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700" dirty="0">
                <a:latin typeface="PFDinTextCompPro-Italic"/>
                <a:cs typeface="PFDinTextCompPro-Italic"/>
              </a:rPr>
              <a:t>Q: </a:t>
            </a:r>
            <a:r>
              <a:rPr lang="en-US" sz="2700" dirty="0" smtClean="0">
                <a:latin typeface="PFDinTextCompPro-Italic"/>
                <a:cs typeface="PFDinTextCompPro-Italic"/>
              </a:rPr>
              <a:t>What does this mean?</a:t>
            </a:r>
            <a:endParaRPr lang="en-US" sz="27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700" dirty="0">
                <a:latin typeface="PFDinTextCompPro-Italic"/>
                <a:cs typeface="PFDinTextCompPro-Italic"/>
              </a:rPr>
              <a:t>A: </a:t>
            </a:r>
            <a:r>
              <a:rPr lang="en-US" sz="2700" dirty="0" smtClean="0">
                <a:latin typeface="PFDinTextCompPro-Italic"/>
                <a:cs typeface="PFDinTextCompPro-Italic"/>
              </a:rPr>
              <a:t>Categories that can be ranked (i.e., strongly disagree, disagree, neutral, agree, strongly agree) can be represented as 1, 2, 3, 4, 5.</a:t>
            </a:r>
            <a:endParaRPr lang="en-US" sz="27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36466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motivation for learning about linear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widely </a:t>
            </a:r>
            <a:r>
              <a:rPr lang="en-US" sz="3000" dirty="0">
                <a:latin typeface="PFDinTextCompPro-Italic"/>
                <a:cs typeface="PFDinTextCompPro-Italic"/>
              </a:rPr>
              <a:t>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runs fast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easy to use (not a lot of tuning required)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highly interpretable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basis for many other </a:t>
            </a:r>
            <a:r>
              <a:rPr lang="en-US" sz="3000" dirty="0" smtClean="0">
                <a:latin typeface="PFDinTextCompPro-Italic"/>
                <a:cs typeface="PFDinTextCompPro-Italic"/>
              </a:rPr>
              <a:t>methods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Types of Machine Learning </a:t>
            </a:r>
            <a:r>
              <a:rPr lang="en-US" dirty="0" smtClean="0"/>
              <a:t>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157537" y="11049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continuous 	  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0" y="1943100"/>
            <a:ext cx="8470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????               ?????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 smtClean="0">
                <a:latin typeface="PFDinTextCompPro-Italic"/>
                <a:cs typeface="PFDinTextCompPro-Italic"/>
              </a:rPr>
              <a:t>  </a:t>
            </a:r>
            <a:r>
              <a:rPr lang="en-US" sz="3200" i="1" dirty="0">
                <a:latin typeface="PFDinTextCompPro-Italic"/>
                <a:cs typeface="PFDinTextCompPro-Italic"/>
              </a:rPr>
              <a:t> </a:t>
            </a:r>
            <a:r>
              <a:rPr lang="en-US" sz="32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200" dirty="0" smtClean="0">
                <a:latin typeface="PFDinTextCompPro-Italic"/>
                <a:cs typeface="PFDinTextCompPro-Italic"/>
              </a:rPr>
              <a:t>?</a:t>
            </a:r>
            <a:r>
              <a:rPr lang="en-US" sz="3200" dirty="0">
                <a:latin typeface="PFDinTextCompPro-Italic"/>
                <a:cs typeface="PFDinTextCompPro-Italic"/>
              </a:rPr>
              <a:t>???        </a:t>
            </a:r>
            <a:r>
              <a:rPr lang="en-US" sz="3200" dirty="0" smtClean="0">
                <a:latin typeface="PFDinTextCompPro-Italic"/>
                <a:cs typeface="PFDinTextCompPro-Italic"/>
              </a:rPr>
              <a:t>              </a:t>
            </a:r>
            <a:r>
              <a:rPr lang="en-US" sz="3200" dirty="0">
                <a:latin typeface="PFDinTextCompPro-Italic"/>
                <a:cs typeface="PFDinTextCompPro-Italic"/>
              </a:rPr>
              <a:t>?????</a:t>
            </a:r>
            <a:endParaRPr lang="en-US" sz="32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582892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Types of Machine Learning </a:t>
            </a:r>
            <a:r>
              <a:rPr lang="en-US" dirty="0" smtClean="0"/>
              <a:t>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157537" y="11049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continuous 	  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0" y="1943100"/>
            <a:ext cx="9353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>
                <a:latin typeface="PFDinTextCompPro-Italic"/>
                <a:cs typeface="PFDinTextCompPro-Italic"/>
              </a:rPr>
              <a:t> </a:t>
            </a:r>
            <a:r>
              <a:rPr lang="en-US" sz="4000" dirty="0" smtClean="0">
                <a:latin typeface="PFDinTextCompPro-Italic"/>
                <a:cs typeface="PFDinTextCompPro-Italic"/>
              </a:rPr>
              <a:t>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 smtClean="0">
                <a:latin typeface="PFDinTextCompPro-Italic"/>
                <a:cs typeface="PFDinTextCompPro-Italic"/>
              </a:rPr>
              <a:t> 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           </a:t>
            </a:r>
            <a:r>
              <a:rPr lang="en-US" sz="4000" dirty="0" smtClean="0">
                <a:latin typeface="PFDinTextCompPro-Italic"/>
                <a:cs typeface="PFDinTextCompPro-Italic"/>
              </a:rPr>
              <a:t>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714500"/>
            <a:ext cx="3636125" cy="1473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86137" y="3009900"/>
            <a:ext cx="1767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PFDinTextCompPro-Italic"/>
                <a:cs typeface="PFDinTextCompPro-Italic"/>
              </a:rPr>
              <a:t>reduction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6209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</a:t>
            </a:r>
            <a:r>
              <a:rPr lang="en-US" sz="3000" dirty="0" smtClean="0">
                <a:latin typeface="PFDinTextCompPro-Italic"/>
                <a:cs typeface="PFDinTextCompPro-Italic"/>
              </a:rPr>
              <a:t>a continuous response variable.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10572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</a:t>
            </a:r>
            <a:r>
              <a:rPr lang="en-US" sz="3000" dirty="0">
                <a:latin typeface="PFDinTextCompPro-Italic"/>
                <a:cs typeface="PFDinTextCompPro-Italic"/>
              </a:rPr>
              <a:t>functional relationship between input &amp;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491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>
                <a:latin typeface="PFDinTextCompPro-Italic"/>
                <a:cs typeface="PFDinTextCompPro-Italic"/>
              </a:rPr>
              <a:t>A functional relationship between input &amp;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y </a:t>
            </a:r>
            <a:r>
              <a:rPr lang="en-US" sz="2500" i="1" dirty="0" smtClean="0">
                <a:latin typeface="+mn-lt"/>
                <a:cs typeface="PFDinTextCompPro-Italic"/>
              </a:rPr>
              <a:t>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FFFFFF"/>
    </a:lt1>
    <a:dk2>
      <a:srgbClr val="000000"/>
    </a:dk2>
    <a:lt2>
      <a:srgbClr val="000000"/>
    </a:lt2>
    <a:accent1>
      <a:srgbClr val="FFFFD6"/>
    </a:accent1>
    <a:accent2>
      <a:srgbClr val="333399"/>
    </a:accent2>
    <a:accent3>
      <a:srgbClr val="AAAAAA"/>
    </a:accent3>
    <a:accent4>
      <a:srgbClr val="DADADA"/>
    </a:accent4>
    <a:accent5>
      <a:srgbClr val="FFFFE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18496</TotalTime>
  <Pages>0</Pages>
  <Words>1168</Words>
  <Characters>0</Characters>
  <Application>Microsoft Macintosh PowerPoint</Application>
  <PresentationFormat>Custom</PresentationFormat>
  <Lines>0</Lines>
  <Paragraphs>227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GA_Instructor_Template_Deck</vt:lpstr>
      <vt:lpstr>Agenda</vt:lpstr>
      <vt:lpstr>1_GA_Instructor_Template_Deck</vt:lpstr>
      <vt:lpstr> DATA SCIENCE Class 2: Linear regression</vt:lpstr>
      <vt:lpstr> 0.    BASIC FORM II.    categorical VARIABLES</vt:lpstr>
      <vt:lpstr>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829</cp:revision>
  <dcterms:modified xsi:type="dcterms:W3CDTF">2015-04-22T14:23:05Z</dcterms:modified>
</cp:coreProperties>
</file>