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5"/>
  </p:notesMasterIdLst>
  <p:sldIdLst>
    <p:sldId id="473" r:id="rId3"/>
    <p:sldId id="434" r:id="rId4"/>
    <p:sldId id="435" r:id="rId5"/>
    <p:sldId id="475" r:id="rId6"/>
    <p:sldId id="474" r:id="rId7"/>
    <p:sldId id="440" r:id="rId8"/>
    <p:sldId id="436" r:id="rId9"/>
    <p:sldId id="402" r:id="rId10"/>
    <p:sldId id="406" r:id="rId11"/>
    <p:sldId id="408" r:id="rId12"/>
    <p:sldId id="409" r:id="rId13"/>
    <p:sldId id="479" r:id="rId14"/>
    <p:sldId id="480" r:id="rId15"/>
    <p:sldId id="481" r:id="rId16"/>
    <p:sldId id="411" r:id="rId17"/>
    <p:sldId id="445" r:id="rId18"/>
    <p:sldId id="454" r:id="rId19"/>
    <p:sldId id="460" r:id="rId20"/>
    <p:sldId id="503" r:id="rId21"/>
    <p:sldId id="466" r:id="rId22"/>
    <p:sldId id="504" r:id="rId23"/>
    <p:sldId id="339" r:id="rId2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736" y="-20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Model Evaluation Procedures</a:t>
            </a:r>
            <a:endParaRPr lang="en-US" sz="5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4337" y="571500"/>
            <a:ext cx="22098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91230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91230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91230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model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b="1" dirty="0">
                <a:latin typeface="PFDinTextCompPro-Italic"/>
                <a:cs typeface="PFDinTextCompPro-Italic"/>
              </a:rPr>
              <a:t>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9123036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dataset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</a:t>
            </a:r>
            <a:r>
              <a:rPr lang="en-US" sz="2500" dirty="0" smtClean="0">
                <a:latin typeface="PFDinTextCompPro-Italic"/>
                <a:cs typeface="PFDinTextCompPro-Italic"/>
              </a:rPr>
              <a:t>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 best 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b="1" dirty="0">
                <a:latin typeface="PFDinTextCompPro-Italic"/>
                <a:cs typeface="PFDinTextCompPro-Italic"/>
              </a:rPr>
              <a:t>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        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4537" y="1562100"/>
            <a:ext cx="36353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PFDinTextCompPro-Italic"/>
                <a:cs typeface="PFDinTextCompPro-Italic"/>
              </a:rPr>
              <a:t>7)  make </a:t>
            </a:r>
            <a:r>
              <a:rPr lang="en-US" sz="2500" dirty="0" smtClean="0">
                <a:latin typeface="PFDinTextCompPro-Italic"/>
                <a:cs typeface="PFDinTextCompPro-Italic"/>
              </a:rPr>
              <a:t>predictions </a:t>
            </a:r>
            <a:r>
              <a:rPr lang="en-US" sz="2500" dirty="0">
                <a:latin typeface="PFDinTextCompPro-Italic"/>
                <a:cs typeface="PFDinTextCompPro-Italic"/>
              </a:rPr>
              <a:t>on new data</a:t>
            </a:r>
          </a:p>
          <a:p>
            <a:endParaRPr lang="en-US" sz="2500" dirty="0"/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956546" y="2476500"/>
            <a:ext cx="1463675" cy="1752980"/>
            <a:chOff x="175" y="774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" y="774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4"/>
            <p:cNvSpPr>
              <a:spLocks/>
            </p:cNvSpPr>
            <p:nvPr/>
          </p:nvSpPr>
          <p:spPr bwMode="auto">
            <a:xfrm>
              <a:off x="175" y="774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2" name="Rectangle 25"/>
            <p:cNvSpPr>
              <a:spLocks/>
            </p:cNvSpPr>
            <p:nvPr/>
          </p:nvSpPr>
          <p:spPr bwMode="auto">
            <a:xfrm>
              <a:off x="242" y="908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of sample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don’t know the labels for these OOS records!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61291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27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700" dirty="0" smtClean="0">
                <a:latin typeface="PFDinTextCompPro-Italic"/>
                <a:cs typeface="PFDinTextCompPro-Italic"/>
              </a:rPr>
              <a:t>Q: How well does test set error predict OOS accuracy?</a:t>
            </a:r>
          </a:p>
          <a:p>
            <a:pPr algn="l"/>
            <a:endParaRPr lang="en-US" sz="27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7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7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7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7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7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7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27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68731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K-fold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K equal partitions.</a:t>
            </a:r>
          </a:p>
          <a:p>
            <a:pPr marL="457200" indent="-457200" algn="l">
              <a:buAutoNum type="arabicParenR" startAt="2"/>
            </a:pPr>
            <a:r>
              <a:rPr lang="en-US" sz="2500" dirty="0" smtClean="0">
                <a:latin typeface="PFDinTextCompPro-Italic"/>
                <a:cs typeface="PFDinTextCompPro-Italic"/>
              </a:rPr>
              <a:t>Use </a:t>
            </a:r>
            <a:r>
              <a:rPr lang="en-US" sz="2500" dirty="0" smtClean="0">
                <a:latin typeface="PFDinTextCompPro-Italic"/>
                <a:cs typeface="PFDinTextCompPro-Italic"/>
              </a:rPr>
              <a:t>partition 1 as test set &amp; union of other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partitions </a:t>
            </a:r>
            <a:r>
              <a:rPr lang="en-US" sz="2500" dirty="0" smtClean="0">
                <a:latin typeface="PFDinTextCompPro-Italic"/>
                <a:cs typeface="PFDinTextCompPro-Italic"/>
              </a:rPr>
              <a:t>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Calculate test set error.</a:t>
            </a:r>
          </a:p>
          <a:p>
            <a:pPr marL="457200" indent="-457200" algn="l">
              <a:buAutoNum type="arabicParenR" startAt="4"/>
            </a:pPr>
            <a:r>
              <a:rPr lang="en-US" sz="2500" dirty="0" smtClean="0">
                <a:latin typeface="PFDinTextCompPro-Italic"/>
                <a:cs typeface="PFDinTextCompPro-Italic"/>
              </a:rPr>
              <a:t>Repeat </a:t>
            </a:r>
            <a:r>
              <a:rPr lang="en-US" sz="2500" dirty="0" smtClean="0">
                <a:latin typeface="PFDinTextCompPro-Italic"/>
                <a:cs typeface="PFDinTextCompPro-Italic"/>
              </a:rPr>
              <a:t>steps 2-3 using a different partition as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the </a:t>
            </a:r>
            <a:r>
              <a:rPr lang="en-US" sz="2500" dirty="0" smtClean="0">
                <a:latin typeface="PFDinTextCompPro-Italic"/>
                <a:cs typeface="PFDinTextCompPro-Italic"/>
              </a:rPr>
              <a:t>test set at each iteration.</a:t>
            </a:r>
          </a:p>
          <a:p>
            <a:pPr marL="457200" indent="-457200" algn="l">
              <a:buAutoNum type="arabicParenR" startAt="5"/>
            </a:pPr>
            <a:r>
              <a:rPr lang="en-US" sz="2500" dirty="0" smtClean="0">
                <a:latin typeface="PFDinTextCompPro-Italic"/>
                <a:cs typeface="PFDinTextCompPro-Italic"/>
              </a:rPr>
              <a:t>Take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average test set error as the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estimate </a:t>
            </a:r>
            <a:r>
              <a:rPr lang="en-US" sz="2500" dirty="0" smtClean="0">
                <a:latin typeface="PFDinTextCompPro-Italic"/>
                <a:cs typeface="PFDinTextCompPro-Italic"/>
              </a:rPr>
              <a:t>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9903811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K-fold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</a:t>
            </a:r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training </a:t>
            </a:r>
            <a:r>
              <a:rPr lang="en-US" sz="2500" dirty="0">
                <a:latin typeface="PFDinTextCompPro-Italic"/>
                <a:cs typeface="PFDinTextCompPro-Italic"/>
              </a:rPr>
              <a:t>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</a:t>
            </a:r>
            <a:r>
              <a:rPr lang="en-US" sz="2500" dirty="0" smtClean="0">
                <a:latin typeface="PFDinTextCompPro-Italic"/>
                <a:cs typeface="PFDinTextCompPro-Italic"/>
              </a:rPr>
              <a:t>between efficiency </a:t>
            </a:r>
            <a:r>
              <a:rPr lang="en-US" sz="2500" dirty="0">
                <a:latin typeface="PFDinTextCompPro-Italic"/>
                <a:cs typeface="PFDinTextCompPro-Italic"/>
              </a:rPr>
              <a:t>and </a:t>
            </a:r>
            <a:r>
              <a:rPr lang="en-US" sz="2500" dirty="0" smtClean="0">
                <a:latin typeface="PFDinTextCompPro-Italic"/>
                <a:cs typeface="PFDinTextCompPro-Italic"/>
              </a:rPr>
              <a:t>computational expense</a:t>
            </a:r>
            <a:r>
              <a:rPr lang="en-US" sz="25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</a:t>
            </a:r>
            <a:r>
              <a:rPr lang="en-US" sz="2500" dirty="0" smtClean="0">
                <a:latin typeface="PFDinTextCompPro-Italic"/>
                <a:cs typeface="PFDinTextCompPro-Italic"/>
              </a:rPr>
              <a:t>than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parameter tuning and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5537" y="36957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 panose="02000506020000020004" pitchFamily="2" charset="0"/>
              </a:rPr>
              <a:t>Model selection using cross-validation:</a:t>
            </a:r>
          </a:p>
          <a:p>
            <a:r>
              <a:rPr lang="en-US" sz="2000" dirty="0" smtClean="0">
                <a:latin typeface="PFDinTextCompPro-Italic" panose="02000506020000020004" pitchFamily="2" charset="0"/>
              </a:rPr>
              <a:t>lowest predicted OOS error at degree = 2</a:t>
            </a:r>
            <a:endParaRPr lang="en-US" sz="2000" dirty="0">
              <a:latin typeface="PFDinTextCompPro-Italic" panose="02000506020000020004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28700"/>
            <a:ext cx="3800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4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99562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91337" y="35433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" y="4899274"/>
            <a:ext cx="6102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http://theclevermachine.wordpress.com/2013/04/21/model-selection-underfitting-overfitting-and-the-bias-variance-tradeoff</a:t>
            </a:r>
            <a:r>
              <a:rPr lang="en-US" sz="800" smtClean="0">
                <a:latin typeface="+mn-lt"/>
              </a:rPr>
              <a:t>/</a:t>
            </a:r>
            <a:endParaRPr lang="en-US" dirty="0"/>
          </a:p>
        </p:txBody>
      </p:sp>
      <p:pic>
        <p:nvPicPr>
          <p:cNvPr id="1026" name="Picture 2" descr="http://theclevermachine.files.wordpress.com/2013/04/bias-variance-train-test-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104900"/>
            <a:ext cx="35052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clevermachine.files.wordpress.com/2013/04/bias-variance-trade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97" y="1104899"/>
            <a:ext cx="3517164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802364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Q: </a:t>
            </a:r>
            <a:r>
              <a:rPr lang="en-US" sz="24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4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4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4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4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4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4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4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A: Training error is not a good estimate of 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 smtClean="0">
                <a:latin typeface="PFDinTextCompPro-Italic"/>
                <a:cs typeface="PFDinTextCompPro-Italic"/>
              </a:rPr>
              <a:t>accuracy </a:t>
            </a:r>
            <a:r>
              <a:rPr lang="en-US" sz="2400" dirty="0" smtClean="0">
                <a:latin typeface="PFDinTextCompPro-Italic"/>
                <a:cs typeface="PFDinTextCompPro-Italic"/>
              </a:rPr>
              <a:t>beyond training data.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3137" y="2977606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53137" y="2945368"/>
            <a:ext cx="104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13518</TotalTime>
  <Pages>0</Pages>
  <Words>973</Words>
  <Characters>0</Characters>
  <Application>Microsoft Macintosh PowerPoint</Application>
  <PresentationFormat>Custom</PresentationFormat>
  <Lines>0</Lines>
  <Paragraphs>220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GA_Instructor_Template_Deck</vt:lpstr>
      <vt:lpstr>Agenda</vt:lpstr>
      <vt:lpstr>DATA SCIENCE Model Evaluation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1751</cp:revision>
  <cp:lastPrinted>2013-03-28T23:13:53Z</cp:lastPrinted>
  <dcterms:modified xsi:type="dcterms:W3CDTF">2015-05-06T18:12:13Z</dcterms:modified>
</cp:coreProperties>
</file>