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28"/>
  </p:notesMasterIdLst>
  <p:sldIdLst>
    <p:sldId id="382" r:id="rId3"/>
    <p:sldId id="340" r:id="rId4"/>
    <p:sldId id="326" r:id="rId5"/>
    <p:sldId id="344" r:id="rId6"/>
    <p:sldId id="415" r:id="rId7"/>
    <p:sldId id="418" r:id="rId8"/>
    <p:sldId id="419" r:id="rId9"/>
    <p:sldId id="436" r:id="rId10"/>
    <p:sldId id="355" r:id="rId11"/>
    <p:sldId id="438" r:id="rId12"/>
    <p:sldId id="421" r:id="rId13"/>
    <p:sldId id="423" r:id="rId14"/>
    <p:sldId id="439" r:id="rId15"/>
    <p:sldId id="425" r:id="rId16"/>
    <p:sldId id="426" r:id="rId17"/>
    <p:sldId id="428" r:id="rId18"/>
    <p:sldId id="427" r:id="rId19"/>
    <p:sldId id="394" r:id="rId20"/>
    <p:sldId id="386" r:id="rId21"/>
    <p:sldId id="393" r:id="rId22"/>
    <p:sldId id="402" r:id="rId23"/>
    <p:sldId id="396" r:id="rId24"/>
    <p:sldId id="397" r:id="rId25"/>
    <p:sldId id="399" r:id="rId26"/>
    <p:sldId id="435" r:id="rId27"/>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32" autoAdjust="0"/>
  </p:normalViewPr>
  <p:slideViewPr>
    <p:cSldViewPr>
      <p:cViewPr>
        <p:scale>
          <a:sx n="120" d="100"/>
          <a:sy n="120" d="100"/>
        </p:scale>
        <p:origin x="-400" y="-96"/>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4/22/15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14</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17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18</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158773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jpe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3009900"/>
            <a:ext cx="8469313" cy="1600200"/>
          </a:xfrm>
        </p:spPr>
        <p:txBody>
          <a:bodyPr/>
          <a:lstStyle/>
          <a:p>
            <a:pPr>
              <a:defRPr/>
            </a:pPr>
            <a:r>
              <a:rPr lang="en-US" sz="9000" dirty="0" smtClean="0"/>
              <a:t>DATA SCIENCE</a:t>
            </a:r>
            <a:br>
              <a:rPr lang="en-US" sz="9000" dirty="0" smtClean="0"/>
            </a:br>
            <a:r>
              <a:rPr lang="en-US" sz="5000" dirty="0" smtClean="0"/>
              <a:t>Class 2: machine </a:t>
            </a:r>
            <a:r>
              <a:rPr lang="en-US" sz="5000" dirty="0" smtClean="0"/>
              <a:t>learning AND KNN</a:t>
            </a:r>
            <a:endParaRPr lang="en-US" sz="5000" dirty="0"/>
          </a:p>
        </p:txBody>
      </p:sp>
      <p:sp>
        <p:nvSpPr>
          <p:cNvPr id="4" name="Rectangle 3"/>
          <p:cNvSpPr/>
          <p:nvPr/>
        </p:nvSpPr>
        <p:spPr bwMode="auto">
          <a:xfrm>
            <a:off x="414337" y="571500"/>
            <a:ext cx="2209800" cy="228600"/>
          </a:xfrm>
          <a:prstGeom prst="rect">
            <a:avLst/>
          </a:prstGeom>
          <a:solidFill>
            <a:schemeClr val="bg1"/>
          </a:solidFill>
          <a:ln w="254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25726565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Categories of 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10</a:t>
            </a:fld>
            <a:endParaRPr lang="en-US"/>
          </a:p>
        </p:txBody>
      </p:sp>
      <p:sp>
        <p:nvSpPr>
          <p:cNvPr id="5" name="Rectangle 4"/>
          <p:cNvSpPr/>
          <p:nvPr/>
        </p:nvSpPr>
        <p:spPr>
          <a:xfrm>
            <a:off x="642937" y="1164372"/>
            <a:ext cx="8001000" cy="2862322"/>
          </a:xfrm>
          <a:prstGeom prst="rect">
            <a:avLst/>
          </a:prstGeom>
        </p:spPr>
        <p:txBody>
          <a:bodyPr wrap="square">
            <a:spAutoFit/>
          </a:bodyPr>
          <a:lstStyle/>
          <a:p>
            <a:pPr algn="l"/>
            <a:r>
              <a:rPr lang="en-US" sz="2000" smtClean="0"/>
              <a:t>There are two categories of supervised learning:</a:t>
            </a:r>
          </a:p>
          <a:p>
            <a:pPr algn="l"/>
            <a:endParaRPr lang="en-US" sz="2000" smtClean="0"/>
          </a:p>
          <a:p>
            <a:pPr algn="l"/>
            <a:r>
              <a:rPr lang="en-US" sz="2000" b="1" smtClean="0"/>
              <a:t>Regression</a:t>
            </a:r>
            <a:endParaRPr lang="en-US" sz="2000"/>
          </a:p>
          <a:p>
            <a:pPr marL="341313" indent="-341313" algn="l">
              <a:buFont typeface="Arial"/>
              <a:buChar char="•"/>
            </a:pPr>
            <a:r>
              <a:rPr lang="en-US" sz="2000" smtClean="0"/>
              <a:t>Response is continuous</a:t>
            </a:r>
          </a:p>
          <a:p>
            <a:pPr marL="341313" indent="-341313" algn="l">
              <a:buFont typeface="Arial"/>
              <a:buChar char="•"/>
            </a:pPr>
            <a:r>
              <a:rPr lang="en-US" sz="2000" smtClean="0"/>
              <a:t>Examples: price, blood pressure</a:t>
            </a:r>
          </a:p>
          <a:p>
            <a:pPr algn="l"/>
            <a:endParaRPr lang="en-US" sz="2000" smtClean="0"/>
          </a:p>
          <a:p>
            <a:pPr algn="l"/>
            <a:r>
              <a:rPr lang="en-US" sz="2000" b="1" smtClean="0"/>
              <a:t>Classification</a:t>
            </a:r>
          </a:p>
          <a:p>
            <a:pPr marL="342900" indent="-342900" algn="l">
              <a:buFont typeface="Arial" panose="020B0604020202020204" pitchFamily="34" charset="0"/>
              <a:buChar char="•"/>
            </a:pPr>
            <a:r>
              <a:rPr lang="en-US" sz="2000" smtClean="0"/>
              <a:t>Response is categorical (values in a finite, unordered set)</a:t>
            </a:r>
          </a:p>
          <a:p>
            <a:pPr marL="342900" indent="-342900" algn="l">
              <a:buFont typeface="Arial" panose="020B0604020202020204" pitchFamily="34" charset="0"/>
              <a:buChar char="•"/>
            </a:pPr>
            <a:r>
              <a:rPr lang="en-US" sz="2000"/>
              <a:t>Examples: spam/ham, digit 0-9, cancer class of tissue sample</a:t>
            </a:r>
            <a:endParaRPr lang="en-US" sz="2000" smtClean="0"/>
          </a:p>
        </p:txBody>
      </p:sp>
    </p:spTree>
    <p:extLst>
      <p:ext uri="{BB962C8B-B14F-4D97-AF65-F5344CB8AC3E}">
        <p14:creationId xmlns:p14="http://schemas.microsoft.com/office/powerpoint/2010/main" val="260000370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Regression Example</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11</a:t>
            </a:fld>
            <a:endParaRPr lang="en-US"/>
          </a:p>
        </p:txBody>
      </p:sp>
      <p:sp>
        <p:nvSpPr>
          <p:cNvPr id="5" name="Rectangle 4"/>
          <p:cNvSpPr/>
          <p:nvPr/>
        </p:nvSpPr>
        <p:spPr>
          <a:xfrm>
            <a:off x="642937" y="1028700"/>
            <a:ext cx="8001000" cy="400110"/>
          </a:xfrm>
          <a:prstGeom prst="rect">
            <a:avLst/>
          </a:prstGeom>
        </p:spPr>
        <p:txBody>
          <a:bodyPr wrap="square">
            <a:spAutoFit/>
          </a:bodyPr>
          <a:lstStyle/>
          <a:p>
            <a:pPr algn="l"/>
            <a:r>
              <a:rPr lang="en-US" sz="2000" smtClean="0"/>
              <a:t>Predict salary using demographic data</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37" y="1714500"/>
            <a:ext cx="6324600" cy="2671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023937" y="4305300"/>
            <a:ext cx="6629400" cy="307777"/>
          </a:xfrm>
          <a:prstGeom prst="rect">
            <a:avLst/>
          </a:prstGeom>
          <a:noFill/>
        </p:spPr>
        <p:txBody>
          <a:bodyPr wrap="square" rtlCol="0">
            <a:spAutoFit/>
          </a:bodyPr>
          <a:lstStyle/>
          <a:p>
            <a:r>
              <a:rPr lang="en-US" sz="1400" smtClean="0"/>
              <a:t>Income survey data for males from the central Atlantic region of the USA in 2009</a:t>
            </a:r>
            <a:endParaRPr lang="en-US" sz="1400"/>
          </a:p>
        </p:txBody>
      </p:sp>
      <p:sp>
        <p:nvSpPr>
          <p:cNvPr id="9" name="TextBox 8"/>
          <p:cNvSpPr txBox="1"/>
          <p:nvPr/>
        </p:nvSpPr>
        <p:spPr>
          <a:xfrm>
            <a:off x="1100137" y="4775656"/>
            <a:ext cx="6629400" cy="215444"/>
          </a:xfrm>
          <a:prstGeom prst="rect">
            <a:avLst/>
          </a:prstGeom>
          <a:noFill/>
        </p:spPr>
        <p:txBody>
          <a:bodyPr wrap="square" rtlCol="0">
            <a:spAutoFit/>
          </a:bodyPr>
          <a:lstStyle/>
          <a:p>
            <a:pPr algn="l"/>
            <a:r>
              <a:rPr lang="en-US" sz="800"/>
              <a:t>Source: https://class.stanford.edu/c4x/HumanitiesScience/StatLearning/asset/introduction.pdf</a:t>
            </a:r>
          </a:p>
        </p:txBody>
      </p:sp>
    </p:spTree>
    <p:extLst>
      <p:ext uri="{BB962C8B-B14F-4D97-AF65-F5344CB8AC3E}">
        <p14:creationId xmlns:p14="http://schemas.microsoft.com/office/powerpoint/2010/main" val="5881505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Classification Example</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12</a:t>
            </a:fld>
            <a:endParaRPr lang="en-US"/>
          </a:p>
        </p:txBody>
      </p:sp>
      <p:sp>
        <p:nvSpPr>
          <p:cNvPr id="5" name="Rectangle 4"/>
          <p:cNvSpPr/>
          <p:nvPr/>
        </p:nvSpPr>
        <p:spPr>
          <a:xfrm>
            <a:off x="642937" y="1164372"/>
            <a:ext cx="8001000" cy="400110"/>
          </a:xfrm>
          <a:prstGeom prst="rect">
            <a:avLst/>
          </a:prstGeom>
        </p:spPr>
        <p:txBody>
          <a:bodyPr wrap="square">
            <a:spAutoFit/>
          </a:bodyPr>
          <a:lstStyle/>
          <a:p>
            <a:pPr algn="l"/>
            <a:r>
              <a:rPr lang="en-US" sz="2000" smtClean="0"/>
              <a:t>Identify the numbers in a handwritten zip code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825" y="1638300"/>
            <a:ext cx="4710112" cy="2894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328737" y="4686300"/>
            <a:ext cx="4495800" cy="215444"/>
          </a:xfrm>
          <a:prstGeom prst="rect">
            <a:avLst/>
          </a:prstGeom>
          <a:noFill/>
        </p:spPr>
        <p:txBody>
          <a:bodyPr wrap="square" rtlCol="0">
            <a:spAutoFit/>
          </a:bodyPr>
          <a:lstStyle/>
          <a:p>
            <a:pPr algn="l"/>
            <a:r>
              <a:rPr lang="en-US" sz="800"/>
              <a:t>Source: https://class.stanford.edu/c4x/HumanitiesScience/StatLearning/asset/introduction.pdf</a:t>
            </a:r>
          </a:p>
        </p:txBody>
      </p:sp>
    </p:spTree>
    <p:extLst>
      <p:ext uri="{BB962C8B-B14F-4D97-AF65-F5344CB8AC3E}">
        <p14:creationId xmlns:p14="http://schemas.microsoft.com/office/powerpoint/2010/main" val="40724112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526832"/>
            <a:ext cx="7772400" cy="457200"/>
          </a:xfrm>
        </p:spPr>
        <p:txBody>
          <a:bodyPr/>
          <a:lstStyle/>
          <a:p>
            <a:pPr eaLnBrk="1" hangingPunct="1">
              <a:lnSpc>
                <a:spcPts val="2448"/>
              </a:lnSpc>
              <a:defRPr/>
            </a:pPr>
            <a:r>
              <a:rPr lang="en-US" smtClean="0"/>
              <a:t>Regression or Classification?</a:t>
            </a:r>
            <a:endParaRPr lang="en-US" dirty="0" smtClean="0"/>
          </a:p>
        </p:txBody>
      </p:sp>
      <p:pic>
        <p:nvPicPr>
          <p:cNvPr id="2" name="Picture 1"/>
          <p:cNvPicPr>
            <a:picLocks noChangeAspect="1"/>
          </p:cNvPicPr>
          <p:nvPr/>
        </p:nvPicPr>
        <p:blipFill>
          <a:blip r:embed="rId3"/>
          <a:stretch>
            <a:fillRect/>
          </a:stretch>
        </p:blipFill>
        <p:spPr>
          <a:xfrm>
            <a:off x="3517900" y="2590800"/>
            <a:ext cx="2311400" cy="76200"/>
          </a:xfrm>
          <a:prstGeom prst="rect">
            <a:avLst/>
          </a:prstGeom>
        </p:spPr>
      </p:pic>
      <p:sp>
        <p:nvSpPr>
          <p:cNvPr id="6" name="Slide Number Placeholder 3"/>
          <p:cNvSpPr>
            <a:spLocks noGrp="1"/>
          </p:cNvSpPr>
          <p:nvPr>
            <p:ph type="sldNum" sz="quarter" idx="13"/>
          </p:nvPr>
        </p:nvSpPr>
        <p:spPr>
          <a:xfrm>
            <a:off x="8650288" y="565150"/>
            <a:ext cx="254000" cy="311150"/>
          </a:xfrm>
        </p:spPr>
        <p:txBody>
          <a:bodyPr/>
          <a:lstStyle/>
          <a:p>
            <a:pPr>
              <a:defRPr/>
            </a:pPr>
            <a:fld id="{BD5AD749-DAD1-6A4A-A2AA-CB20EAD0AEB7}" type="slidenum">
              <a:rPr lang="en-US"/>
              <a:pPr>
                <a:defRPr/>
              </a:pPr>
              <a:t>13</a:t>
            </a:fld>
            <a:endParaRPr lang="en-US" dirty="0"/>
          </a:p>
        </p:txBody>
      </p:sp>
      <p:sp>
        <p:nvSpPr>
          <p:cNvPr id="9" name="Subtitle 2"/>
          <p:cNvSpPr>
            <a:spLocks noGrp="1"/>
          </p:cNvSpPr>
          <p:nvPr>
            <p:ph type="subTitle" idx="1"/>
          </p:nvPr>
        </p:nvSpPr>
        <p:spPr bwMode="auto">
          <a:xfrm>
            <a:off x="414337" y="1181100"/>
            <a:ext cx="8305800" cy="3581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32914" rIns="65828" bIns="32914" numCol="1" anchor="t" anchorCtr="0" compatLnSpc="1">
            <a:prstTxWarp prst="textNoShape">
              <a:avLst/>
            </a:prstTxWarp>
          </a:bodyPr>
          <a:lstStyle/>
          <a:p>
            <a:pPr marL="0" indent="0">
              <a:lnSpc>
                <a:spcPct val="100000"/>
              </a:lnSpc>
              <a:buNone/>
            </a:pPr>
            <a:endParaRPr lang="en-US" b="1" dirty="0">
              <a:sym typeface="Gill Sans" charset="0"/>
            </a:endParaRPr>
          </a:p>
          <a:p>
            <a:pPr marL="0" indent="0">
              <a:lnSpc>
                <a:spcPct val="100000"/>
              </a:lnSpc>
              <a:buNone/>
            </a:pPr>
            <a:endParaRPr lang="en-US" b="1" dirty="0">
              <a:sym typeface="Gill Sans" charset="0"/>
            </a:endParaRPr>
          </a:p>
          <a:p>
            <a:pPr marL="0" indent="0">
              <a:lnSpc>
                <a:spcPct val="100000"/>
              </a:lnSpc>
              <a:buNone/>
            </a:pPr>
            <a:endParaRPr lang="en-US" b="1" dirty="0">
              <a:sym typeface="Gill Sans" charset="0"/>
            </a:endParaRPr>
          </a:p>
        </p:txBody>
      </p:sp>
      <p:sp>
        <p:nvSpPr>
          <p:cNvPr id="7" name="Subtitle 2"/>
          <p:cNvSpPr txBox="1">
            <a:spLocks/>
          </p:cNvSpPr>
          <p:nvPr/>
        </p:nvSpPr>
        <p:spPr bwMode="auto">
          <a:xfrm>
            <a:off x="566736" y="1104901"/>
            <a:ext cx="5872668" cy="2057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32914" rIns="65828" bIns="32914" numCol="1" anchor="t" anchorCtr="0" compatLnSpc="1">
            <a:prstTxWarp prst="textNoShape">
              <a:avLst/>
            </a:prstTxWarp>
          </a:bodyPr>
          <a:lstStyle>
            <a:lvl1pPr marL="174625" indent="-174625" algn="l" rtl="0" eaLnBrk="0" fontAlgn="base" hangingPunct="0">
              <a:lnSpc>
                <a:spcPts val="2450"/>
              </a:lnSpc>
              <a:spcBef>
                <a:spcPct val="0"/>
              </a:spcBef>
              <a:spcAft>
                <a:spcPct val="0"/>
              </a:spcAft>
              <a:buSzPct val="69000"/>
              <a:buFont typeface="Lucida Grande"/>
              <a:buChar char="‣"/>
              <a:defRPr sz="2000" baseline="0">
                <a:solidFill>
                  <a:schemeClr val="tx1"/>
                </a:solidFill>
                <a:latin typeface="+mn-lt"/>
                <a:ea typeface="+mn-ea"/>
                <a:cs typeface="+mn-cs"/>
                <a:sym typeface="News706 BT" charset="0"/>
              </a:defRPr>
            </a:lvl1pPr>
            <a:lvl2pPr marL="329138"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2pPr>
            <a:lvl3pPr marL="658277"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3pPr>
            <a:lvl4pPr marL="987415"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4pPr>
            <a:lvl5pPr marL="1316553" indent="0" algn="ctr" rtl="0" eaLnBrk="0" fontAlgn="base" hangingPunct="0">
              <a:lnSpc>
                <a:spcPts val="2450"/>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5pPr>
            <a:lvl6pPr marL="1645691"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6pPr>
            <a:lvl7pPr marL="1974830"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7pPr>
            <a:lvl8pPr marL="2303968"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8pPr>
            <a:lvl9pPr marL="2633106" indent="0" algn="ctr" rtl="0" fontAlgn="base">
              <a:lnSpc>
                <a:spcPts val="2448"/>
              </a:lnSpc>
              <a:spcBef>
                <a:spcPct val="0"/>
              </a:spcBef>
              <a:spcAft>
                <a:spcPct val="0"/>
              </a:spcAft>
              <a:buSzPct val="69000"/>
              <a:buFont typeface="Lucida Grande" charset="0"/>
              <a:buNone/>
              <a:defRPr sz="2000">
                <a:solidFill>
                  <a:schemeClr val="tx1"/>
                </a:solidFill>
                <a:latin typeface="+mn-lt"/>
                <a:ea typeface="+mn-ea"/>
                <a:cs typeface="+mn-cs"/>
                <a:sym typeface="News706 BT" charset="0"/>
              </a:defRPr>
            </a:lvl9pPr>
          </a:lstStyle>
          <a:p>
            <a:pPr marL="0" indent="0">
              <a:lnSpc>
                <a:spcPct val="100000"/>
              </a:lnSpc>
              <a:buFont typeface="Lucida Grande"/>
              <a:buNone/>
            </a:pPr>
            <a:r>
              <a:rPr lang="en-US" b="1" kern="0" dirty="0" smtClean="0"/>
              <a:t>Problem:</a:t>
            </a:r>
            <a:r>
              <a:rPr lang="en-US" kern="0" dirty="0" smtClean="0"/>
              <a:t> Children born prematurely are at high risk of developing infections, many of which are not detected until after the baby is sick</a:t>
            </a:r>
          </a:p>
          <a:p>
            <a:pPr marL="0" indent="0">
              <a:lnSpc>
                <a:spcPct val="100000"/>
              </a:lnSpc>
              <a:buFont typeface="Lucida Grande"/>
              <a:buNone/>
            </a:pPr>
            <a:endParaRPr lang="en-US" kern="0" dirty="0"/>
          </a:p>
          <a:p>
            <a:pPr marL="0" indent="0">
              <a:lnSpc>
                <a:spcPct val="100000"/>
              </a:lnSpc>
              <a:buFont typeface="Lucida Grande"/>
              <a:buNone/>
            </a:pPr>
            <a:r>
              <a:rPr lang="en-US" b="1" kern="0" dirty="0" smtClean="0"/>
              <a:t>Goal: </a:t>
            </a:r>
            <a:r>
              <a:rPr lang="en-US" kern="0" dirty="0" smtClean="0"/>
              <a:t>Detect subtle patterns in the data that predicts infection before it occurs</a:t>
            </a:r>
          </a:p>
        </p:txBody>
      </p:sp>
      <p:sp>
        <p:nvSpPr>
          <p:cNvPr id="3" name="Rectangle 2"/>
          <p:cNvSpPr/>
          <p:nvPr/>
        </p:nvSpPr>
        <p:spPr>
          <a:xfrm>
            <a:off x="566736" y="3086100"/>
            <a:ext cx="8167853" cy="70788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32914" rIns="65828" bIns="32914" numCol="1" anchor="t" anchorCtr="0" compatLnSpc="1">
            <a:prstTxWarp prst="textNoShape">
              <a:avLst/>
            </a:prstTxWarp>
          </a:bodyPr>
          <a:lstStyle/>
          <a:p>
            <a:pPr algn="l" eaLnBrk="0" hangingPunct="0">
              <a:buSzPct val="69000"/>
            </a:pPr>
            <a:r>
              <a:rPr lang="en-US" sz="2000" b="1" kern="0" dirty="0"/>
              <a:t>Data: </a:t>
            </a:r>
            <a:r>
              <a:rPr lang="en-US" sz="2000" kern="0" dirty="0"/>
              <a:t>16 vital signs such as heart rate, respiration rate, blood pressure, etc…</a:t>
            </a:r>
          </a:p>
          <a:p>
            <a:pPr algn="l" eaLnBrk="0" hangingPunct="0">
              <a:buSzPct val="69000"/>
              <a:buFont typeface="Lucida Grande"/>
              <a:buNone/>
            </a:pPr>
            <a:endParaRPr lang="en-US" sz="2000" b="1" kern="0" dirty="0" smtClean="0">
              <a:solidFill>
                <a:schemeClr val="tx1"/>
              </a:solidFill>
              <a:latin typeface="+mn-lt"/>
              <a:ea typeface="+mn-ea"/>
              <a:cs typeface="+mn-cs"/>
            </a:endParaRPr>
          </a:p>
          <a:p>
            <a:pPr algn="l" eaLnBrk="0" hangingPunct="0">
              <a:buSzPct val="69000"/>
              <a:buFont typeface="Lucida Grande"/>
              <a:buNone/>
            </a:pPr>
            <a:r>
              <a:rPr lang="en-US" sz="2000" b="1" kern="0" dirty="0" smtClean="0">
                <a:solidFill>
                  <a:schemeClr val="tx1"/>
                </a:solidFill>
                <a:latin typeface="+mn-lt"/>
                <a:ea typeface="+mn-ea"/>
                <a:cs typeface="+mn-cs"/>
              </a:rPr>
              <a:t>Impact</a:t>
            </a:r>
            <a:r>
              <a:rPr lang="en-US" sz="2000" b="1" kern="0" dirty="0">
                <a:solidFill>
                  <a:schemeClr val="tx1"/>
                </a:solidFill>
                <a:latin typeface="+mn-lt"/>
                <a:ea typeface="+mn-ea"/>
                <a:cs typeface="+mn-cs"/>
              </a:rPr>
              <a:t>: </a:t>
            </a:r>
            <a:r>
              <a:rPr lang="en-US" sz="2000" kern="0" dirty="0">
                <a:solidFill>
                  <a:schemeClr val="tx1"/>
                </a:solidFill>
                <a:latin typeface="+mn-lt"/>
                <a:ea typeface="+mn-ea"/>
                <a:cs typeface="+mn-cs"/>
              </a:rPr>
              <a:t>Model </a:t>
            </a:r>
            <a:r>
              <a:rPr lang="en-US" sz="2000" kern="0" dirty="0" smtClean="0">
                <a:solidFill>
                  <a:schemeClr val="tx1"/>
                </a:solidFill>
                <a:latin typeface="+mn-lt"/>
                <a:ea typeface="+mn-ea"/>
                <a:cs typeface="+mn-cs"/>
              </a:rPr>
              <a:t>is able </a:t>
            </a:r>
            <a:r>
              <a:rPr lang="en-US" sz="2000" kern="0" dirty="0">
                <a:solidFill>
                  <a:schemeClr val="tx1"/>
                </a:solidFill>
                <a:latin typeface="+mn-lt"/>
                <a:ea typeface="+mn-ea"/>
                <a:cs typeface="+mn-cs"/>
              </a:rPr>
              <a:t>to predict the onset of infection 24 hours before the traditional symptoms of infection appear</a:t>
            </a:r>
          </a:p>
        </p:txBody>
      </p:sp>
      <p:sp>
        <p:nvSpPr>
          <p:cNvPr id="5" name="Rectangle 4"/>
          <p:cNvSpPr/>
          <p:nvPr/>
        </p:nvSpPr>
        <p:spPr>
          <a:xfrm>
            <a:off x="490537" y="4788058"/>
            <a:ext cx="7165433" cy="400110"/>
          </a:xfrm>
          <a:prstGeom prst="rect">
            <a:avLst/>
          </a:prstGeom>
        </p:spPr>
        <p:txBody>
          <a:bodyPr wrap="square">
            <a:spAutoFit/>
          </a:bodyPr>
          <a:lstStyle/>
          <a:p>
            <a:pPr algn="l"/>
            <a:r>
              <a:rPr lang="en-US" sz="1000" b="1" dirty="0" smtClean="0"/>
              <a:t>Image</a:t>
            </a:r>
            <a:r>
              <a:rPr lang="en-US" sz="1000" dirty="0" smtClean="0"/>
              <a:t>: http</a:t>
            </a:r>
            <a:r>
              <a:rPr lang="en-US" sz="1000" dirty="0"/>
              <a:t>://</a:t>
            </a:r>
            <a:r>
              <a:rPr lang="en-US" sz="1000" dirty="0" smtClean="0"/>
              <a:t>www.babycaretips4u.com/wp-content/uploads/2014/03/premature-baby.jpg</a:t>
            </a:r>
          </a:p>
          <a:p>
            <a:pPr algn="l"/>
            <a:r>
              <a:rPr lang="en-US" sz="1000" b="1" dirty="0" smtClean="0"/>
              <a:t>Case Study</a:t>
            </a:r>
            <a:r>
              <a:rPr lang="en-US" sz="1000" dirty="0" smtClean="0"/>
              <a:t>: http</a:t>
            </a:r>
            <a:r>
              <a:rPr lang="en-US" sz="1000" dirty="0"/>
              <a:t>://</a:t>
            </a:r>
            <a:r>
              <a:rPr lang="en-US" sz="1000" dirty="0" smtClean="0"/>
              <a:t>www.amazon.com/Big-Data-Revolution-Transform-Think/dp/0544002695</a:t>
            </a:r>
            <a:endParaRPr lang="en-US" sz="1000" dirty="0"/>
          </a:p>
        </p:txBody>
      </p:sp>
      <p:pic>
        <p:nvPicPr>
          <p:cNvPr id="3078" name="Picture 6" descr="http://www.babycaretips4u.com/wp-content/uploads/2014/03/premature-bab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9404" y="1181100"/>
            <a:ext cx="2433133" cy="178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0923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238500"/>
            <a:ext cx="8601074" cy="1828800"/>
          </a:xfrm>
        </p:spPr>
        <p:txBody>
          <a:bodyPr/>
          <a:lstStyle/>
          <a:p>
            <a:pPr>
              <a:defRPr/>
            </a:pPr>
            <a:r>
              <a:rPr lang="en-US" sz="7500" smtClean="0"/>
              <a:t>III. UNSupervised Learning</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a:latin typeface="PFDinTextCompPro-Bold" charset="0"/>
                <a:ea typeface="ヒラギノ角ゴ ProN W3" charset="0"/>
                <a:cs typeface="ヒラギノ角ゴ ProN W3" charset="0"/>
              </a:rPr>
              <a:t>MACHINE LEARNING AND KNN</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11783662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Supervised Vs. Unsupervised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15</a:t>
            </a:fld>
            <a:endParaRPr lang="en-US"/>
          </a:p>
        </p:txBody>
      </p:sp>
      <p:sp>
        <p:nvSpPr>
          <p:cNvPr id="5" name="Rectangle 4"/>
          <p:cNvSpPr/>
          <p:nvPr/>
        </p:nvSpPr>
        <p:spPr>
          <a:xfrm>
            <a:off x="642937" y="1028700"/>
            <a:ext cx="8001000" cy="3477875"/>
          </a:xfrm>
          <a:prstGeom prst="rect">
            <a:avLst/>
          </a:prstGeom>
        </p:spPr>
        <p:txBody>
          <a:bodyPr wrap="square">
            <a:spAutoFit/>
          </a:bodyPr>
          <a:lstStyle/>
          <a:p>
            <a:pPr algn="l"/>
            <a:r>
              <a:rPr lang="en-US" sz="2000" b="1" smtClean="0"/>
              <a:t>Supervised learning</a:t>
            </a:r>
            <a:r>
              <a:rPr lang="en-US" sz="2000" smtClean="0"/>
              <a:t> has clear objectives:</a:t>
            </a:r>
          </a:p>
          <a:p>
            <a:pPr marL="285750" indent="-285750" algn="l">
              <a:buFont typeface="Arial"/>
              <a:buChar char="•"/>
            </a:pPr>
            <a:r>
              <a:rPr lang="en-US" sz="2000"/>
              <a:t>Accurately predict unseen test cases</a:t>
            </a:r>
          </a:p>
          <a:p>
            <a:pPr marL="285750" indent="-285750" algn="l">
              <a:buFont typeface="Arial"/>
              <a:buChar char="•"/>
            </a:pPr>
            <a:r>
              <a:rPr lang="en-US" sz="2000"/>
              <a:t>Understand which </a:t>
            </a:r>
            <a:r>
              <a:rPr lang="en-US" sz="2000" smtClean="0"/>
              <a:t>features </a:t>
            </a:r>
            <a:r>
              <a:rPr lang="en-US" sz="2000"/>
              <a:t>affect the response, and how</a:t>
            </a:r>
          </a:p>
          <a:p>
            <a:pPr algn="l"/>
            <a:endParaRPr lang="en-US" sz="2000" smtClean="0"/>
          </a:p>
          <a:p>
            <a:pPr algn="l"/>
            <a:r>
              <a:rPr lang="en-US" sz="2000" smtClean="0"/>
              <a:t>You can evaluate how well you are doing!</a:t>
            </a:r>
          </a:p>
          <a:p>
            <a:pPr algn="l"/>
            <a:endParaRPr lang="en-US" sz="2000"/>
          </a:p>
          <a:p>
            <a:pPr algn="l"/>
            <a:r>
              <a:rPr lang="en-US" sz="2000" b="1"/>
              <a:t>Unsupervised learning</a:t>
            </a:r>
            <a:r>
              <a:rPr lang="en-US" sz="2000"/>
              <a:t> has fuzzy objectives:</a:t>
            </a:r>
          </a:p>
          <a:p>
            <a:pPr marL="285750" indent="-285750" algn="l">
              <a:buFont typeface="Arial"/>
              <a:buChar char="•"/>
            </a:pPr>
            <a:r>
              <a:rPr lang="en-US" sz="2000"/>
              <a:t>Find groups of observations that behave similarly</a:t>
            </a:r>
          </a:p>
          <a:p>
            <a:pPr marL="285750" indent="-285750" algn="l">
              <a:buFont typeface="Arial"/>
              <a:buChar char="•"/>
            </a:pPr>
            <a:r>
              <a:rPr lang="en-US" sz="2000"/>
              <a:t>Find features that behave similarly</a:t>
            </a:r>
          </a:p>
          <a:p>
            <a:pPr algn="l"/>
            <a:endParaRPr lang="en-US" sz="2000"/>
          </a:p>
          <a:p>
            <a:pPr algn="l"/>
            <a:r>
              <a:rPr lang="en-US" sz="2000"/>
              <a:t>It’s difficult to evaluate how well you are doing</a:t>
            </a:r>
            <a:r>
              <a:rPr lang="en-US" sz="2000" smtClean="0"/>
              <a:t>!</a:t>
            </a:r>
            <a:endParaRPr lang="en-US" sz="2000"/>
          </a:p>
        </p:txBody>
      </p:sp>
    </p:spTree>
    <p:extLst>
      <p:ext uri="{BB962C8B-B14F-4D97-AF65-F5344CB8AC3E}">
        <p14:creationId xmlns:p14="http://schemas.microsoft.com/office/powerpoint/2010/main" val="428260146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Clustering Example</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16</a:t>
            </a:fld>
            <a:endParaRPr lang="en-US"/>
          </a:p>
        </p:txBody>
      </p:sp>
      <p:sp>
        <p:nvSpPr>
          <p:cNvPr id="5" name="Rectangle 4"/>
          <p:cNvSpPr/>
          <p:nvPr/>
        </p:nvSpPr>
        <p:spPr>
          <a:xfrm>
            <a:off x="642937" y="930414"/>
            <a:ext cx="8001000" cy="707886"/>
          </a:xfrm>
          <a:prstGeom prst="rect">
            <a:avLst/>
          </a:prstGeom>
        </p:spPr>
        <p:txBody>
          <a:bodyPr wrap="square">
            <a:spAutoFit/>
          </a:bodyPr>
          <a:lstStyle/>
          <a:p>
            <a:pPr algn="l"/>
            <a:r>
              <a:rPr lang="en-US" sz="2000" smtClean="0"/>
              <a:t>Classify </a:t>
            </a:r>
            <a:r>
              <a:rPr lang="en-US" sz="2000"/>
              <a:t>US residential neighborhoods into 67 unique segments based on demographic and socioeconomic </a:t>
            </a:r>
            <a:r>
              <a:rPr lang="en-US" sz="2000" smtClean="0"/>
              <a:t>characteristics</a:t>
            </a:r>
          </a:p>
        </p:txBody>
      </p:sp>
      <p:sp>
        <p:nvSpPr>
          <p:cNvPr id="2" name="TextBox 1"/>
          <p:cNvSpPr txBox="1"/>
          <p:nvPr/>
        </p:nvSpPr>
        <p:spPr>
          <a:xfrm>
            <a:off x="5214937" y="1856244"/>
            <a:ext cx="3581400" cy="2677656"/>
          </a:xfrm>
          <a:prstGeom prst="rect">
            <a:avLst/>
          </a:prstGeom>
          <a:noFill/>
        </p:spPr>
        <p:txBody>
          <a:bodyPr wrap="square" rtlCol="0">
            <a:spAutoFit/>
          </a:bodyPr>
          <a:lstStyle/>
          <a:p>
            <a:pPr algn="l"/>
            <a:r>
              <a:rPr lang="en-US" sz="1400" smtClean="0"/>
              <a:t>Metro Renters:</a:t>
            </a:r>
          </a:p>
          <a:p>
            <a:pPr algn="l"/>
            <a:endParaRPr lang="en-US" sz="1400"/>
          </a:p>
          <a:p>
            <a:pPr algn="l"/>
            <a:r>
              <a:rPr lang="en-US" sz="1400" smtClean="0"/>
              <a:t>Young, mobile, educated, or still in school, we live alone or with a roommate in rented apartments or condos in the center of the city. Long hours and hard work don’t deter us; we’re willing to take risks to get to the top of our professions… We buy groceries at Whole Foods and Trader Joe’s and shop for clothes at Banana Republic, Nordstrom, and Gap. We practice yoga, go skiing, and attend Pilates sessions.</a:t>
            </a:r>
            <a:endParaRPr lang="en-US" sz="1400"/>
          </a:p>
        </p:txBody>
      </p:sp>
      <p:sp>
        <p:nvSpPr>
          <p:cNvPr id="9" name="TextBox 8"/>
          <p:cNvSpPr txBox="1"/>
          <p:nvPr/>
        </p:nvSpPr>
        <p:spPr>
          <a:xfrm>
            <a:off x="5214937" y="4775656"/>
            <a:ext cx="3810000" cy="215444"/>
          </a:xfrm>
          <a:prstGeom prst="rect">
            <a:avLst/>
          </a:prstGeom>
          <a:noFill/>
        </p:spPr>
        <p:txBody>
          <a:bodyPr wrap="square" rtlCol="0">
            <a:spAutoFit/>
          </a:bodyPr>
          <a:lstStyle/>
          <a:p>
            <a:pPr algn="l"/>
            <a:r>
              <a:rPr lang="en-US" sz="800"/>
              <a:t>Source: http://www.esri.com/landing-pages/tapestry/</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347" y="1638299"/>
            <a:ext cx="4267200" cy="3431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82930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Clustering Example</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17</a:t>
            </a:fld>
            <a:endParaRPr lang="en-US"/>
          </a:p>
        </p:txBody>
      </p:sp>
      <p:sp>
        <p:nvSpPr>
          <p:cNvPr id="5" name="Rectangle 4"/>
          <p:cNvSpPr/>
          <p:nvPr/>
        </p:nvSpPr>
        <p:spPr>
          <a:xfrm>
            <a:off x="642937" y="930414"/>
            <a:ext cx="8001000" cy="707886"/>
          </a:xfrm>
          <a:prstGeom prst="rect">
            <a:avLst/>
          </a:prstGeom>
        </p:spPr>
        <p:txBody>
          <a:bodyPr wrap="square">
            <a:spAutoFit/>
          </a:bodyPr>
          <a:lstStyle/>
          <a:p>
            <a:pPr algn="l"/>
            <a:r>
              <a:rPr lang="en-US" sz="2000"/>
              <a:t>Classify a tissue sample into one of several cancer classes, based on </a:t>
            </a:r>
            <a:r>
              <a:rPr lang="en-US" sz="2000" smtClean="0"/>
              <a:t>gene expression data</a:t>
            </a:r>
          </a:p>
        </p:txBody>
      </p:sp>
      <p:sp>
        <p:nvSpPr>
          <p:cNvPr id="2" name="TextBox 1"/>
          <p:cNvSpPr txBox="1"/>
          <p:nvPr/>
        </p:nvSpPr>
        <p:spPr>
          <a:xfrm>
            <a:off x="4376737" y="1627644"/>
            <a:ext cx="4495800" cy="2554545"/>
          </a:xfrm>
          <a:prstGeom prst="rect">
            <a:avLst/>
          </a:prstGeom>
          <a:noFill/>
        </p:spPr>
        <p:txBody>
          <a:bodyPr wrap="square" rtlCol="0">
            <a:spAutoFit/>
          </a:bodyPr>
          <a:lstStyle/>
          <a:p>
            <a:pPr marL="285750" indent="-285750" algn="l">
              <a:buFont typeface="Arial" panose="020B0604020202020204" pitchFamily="34" charset="0"/>
              <a:buChar char="•"/>
            </a:pPr>
            <a:r>
              <a:rPr lang="en-US" sz="1600" smtClean="0"/>
              <a:t>Each </a:t>
            </a:r>
            <a:r>
              <a:rPr lang="en-US" sz="1600"/>
              <a:t>column is a woman with breast cancer (n=88)</a:t>
            </a:r>
          </a:p>
          <a:p>
            <a:pPr marL="285750" indent="-285750" algn="l">
              <a:buFont typeface="Arial" panose="020B0604020202020204" pitchFamily="34" charset="0"/>
              <a:buChar char="•"/>
            </a:pPr>
            <a:r>
              <a:rPr lang="en-US" sz="1600" smtClean="0"/>
              <a:t>Each row is a gene (p=8000)</a:t>
            </a:r>
          </a:p>
          <a:p>
            <a:pPr marL="285750" indent="-285750" algn="l">
              <a:buFont typeface="Arial" panose="020B0604020202020204" pitchFamily="34" charset="0"/>
              <a:buChar char="•"/>
            </a:pPr>
            <a:r>
              <a:rPr lang="en-US" sz="1600" smtClean="0"/>
              <a:t>Color represents level of gene expression</a:t>
            </a:r>
          </a:p>
          <a:p>
            <a:pPr algn="l"/>
            <a:endParaRPr lang="en-US" sz="1600" smtClean="0"/>
          </a:p>
          <a:p>
            <a:pPr algn="l"/>
            <a:r>
              <a:rPr lang="en-US" sz="1600" u="sng" smtClean="0"/>
              <a:t>Goal</a:t>
            </a:r>
            <a:r>
              <a:rPr lang="en-US" sz="1600" smtClean="0"/>
              <a:t>: Locate subcategories of breast cancer showing different gene expressions</a:t>
            </a:r>
          </a:p>
          <a:p>
            <a:pPr algn="l"/>
            <a:endParaRPr lang="en-US" sz="1600" smtClean="0"/>
          </a:p>
          <a:p>
            <a:pPr algn="l"/>
            <a:r>
              <a:rPr lang="en-US" sz="1600" u="sng" smtClean="0"/>
              <a:t>Technique</a:t>
            </a:r>
            <a:r>
              <a:rPr lang="en-US" sz="1600" smtClean="0"/>
              <a:t>: Hierarchical clustering applied to the columns, resulting in six sub-groups of patients</a:t>
            </a:r>
            <a:endParaRPr lang="en-US" sz="1600"/>
          </a:p>
        </p:txBody>
      </p:sp>
      <p:sp>
        <p:nvSpPr>
          <p:cNvPr id="9" name="TextBox 8"/>
          <p:cNvSpPr txBox="1"/>
          <p:nvPr/>
        </p:nvSpPr>
        <p:spPr>
          <a:xfrm>
            <a:off x="4529137" y="4775656"/>
            <a:ext cx="4495800" cy="215444"/>
          </a:xfrm>
          <a:prstGeom prst="rect">
            <a:avLst/>
          </a:prstGeom>
          <a:noFill/>
        </p:spPr>
        <p:txBody>
          <a:bodyPr wrap="square" rtlCol="0">
            <a:spAutoFit/>
          </a:bodyPr>
          <a:lstStyle/>
          <a:p>
            <a:pPr algn="l"/>
            <a:r>
              <a:rPr lang="en-US" sz="800"/>
              <a:t>Source: https://class.stanford.edu/c4x/HumanitiesScience/StatLearning/asset/introduction.pdf</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37" y="1646307"/>
            <a:ext cx="3200400"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77094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314700"/>
            <a:ext cx="8426450" cy="1752600"/>
          </a:xfrm>
        </p:spPr>
        <p:txBody>
          <a:bodyPr/>
          <a:lstStyle/>
          <a:p>
            <a:pPr>
              <a:defRPr/>
            </a:pPr>
            <a:r>
              <a:rPr lang="en-US" sz="7500" smtClean="0"/>
              <a:t>IV. Classification with</a:t>
            </a:r>
            <a:br>
              <a:rPr lang="en-US" sz="7500" smtClean="0"/>
            </a:br>
            <a:r>
              <a:rPr lang="en-US" sz="7500" smtClean="0"/>
              <a:t>K-Nearest Neighbors</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a:latin typeface="PFDinTextCompPro-Bold" charset="0"/>
                <a:ea typeface="ヒラギノ角ゴ ProN W3" charset="0"/>
                <a:cs typeface="ヒラギノ角ゴ ProN W3" charset="0"/>
              </a:rPr>
              <a:t>MACHINE LEARNING AND KNN</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22699837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Types of Machine Learning </a:t>
            </a:r>
            <a:r>
              <a:rPr lang="en-US" dirty="0" smtClean="0"/>
              <a:t>problems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19</a:t>
            </a:fld>
            <a:endParaRPr lang="en-US"/>
          </a:p>
        </p:txBody>
      </p:sp>
      <p:cxnSp>
        <p:nvCxnSpPr>
          <p:cNvPr id="3" name="Straight Connector 2"/>
          <p:cNvCxnSpPr/>
          <p:nvPr/>
        </p:nvCxnSpPr>
        <p:spPr bwMode="auto">
          <a:xfrm>
            <a:off x="3233737" y="1485900"/>
            <a:ext cx="0" cy="21336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a:off x="642937" y="1866900"/>
            <a:ext cx="82296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 name="TextBox 8"/>
          <p:cNvSpPr txBox="1"/>
          <p:nvPr/>
        </p:nvSpPr>
        <p:spPr>
          <a:xfrm>
            <a:off x="3157537" y="1104900"/>
            <a:ext cx="6324600" cy="707886"/>
          </a:xfrm>
          <a:prstGeom prst="rect">
            <a:avLst/>
          </a:prstGeom>
          <a:noFill/>
        </p:spPr>
        <p:txBody>
          <a:bodyPr wrap="square" rtlCol="0">
            <a:spAutoFit/>
          </a:bodyPr>
          <a:lstStyle/>
          <a:p>
            <a:pPr algn="l"/>
            <a:r>
              <a:rPr lang="en-US" sz="4000" dirty="0" smtClean="0">
                <a:latin typeface="PFDinTextCompPro-MediumItalic"/>
                <a:cs typeface="PFDinTextCompPro-MediumItalic"/>
              </a:rPr>
              <a:t> continuous 	   categorical</a:t>
            </a:r>
          </a:p>
        </p:txBody>
      </p:sp>
      <p:sp>
        <p:nvSpPr>
          <p:cNvPr id="7" name="TextBox 6"/>
          <p:cNvSpPr txBox="1"/>
          <p:nvPr/>
        </p:nvSpPr>
        <p:spPr>
          <a:xfrm>
            <a:off x="3860" y="1943100"/>
            <a:ext cx="9353137" cy="1323439"/>
          </a:xfrm>
          <a:prstGeom prst="rect">
            <a:avLst/>
          </a:prstGeom>
          <a:noFill/>
        </p:spPr>
        <p:txBody>
          <a:bodyPr wrap="none" rtlCol="0">
            <a:spAutoFit/>
          </a:bodyPr>
          <a:lstStyle/>
          <a:p>
            <a:pPr algn="l"/>
            <a:r>
              <a:rPr lang="en-US" sz="4000" dirty="0" smtClean="0">
                <a:latin typeface="PFDinTextCompPro-MediumItalic"/>
                <a:cs typeface="PFDinTextCompPro-MediumItalic"/>
              </a:rPr>
              <a:t>  supervised</a:t>
            </a:r>
            <a:r>
              <a:rPr lang="en-US" sz="4000" i="1" dirty="0" smtClean="0">
                <a:latin typeface="PFDinTextCompPro-Italic"/>
                <a:cs typeface="PFDinTextCompPro-Italic"/>
              </a:rPr>
              <a:t>	</a:t>
            </a:r>
            <a:r>
              <a:rPr lang="en-US" sz="4000" i="1" dirty="0">
                <a:latin typeface="PFDinTextCompPro-Italic"/>
                <a:cs typeface="PFDinTextCompPro-Italic"/>
              </a:rPr>
              <a:t> </a:t>
            </a:r>
            <a:r>
              <a:rPr lang="en-US" sz="4000" i="1" dirty="0" smtClean="0">
                <a:latin typeface="PFDinTextCompPro-Italic"/>
                <a:cs typeface="PFDinTextCompPro-Italic"/>
              </a:rPr>
              <a:t>    </a:t>
            </a:r>
            <a:r>
              <a:rPr lang="en-US" sz="4000" dirty="0" smtClean="0">
                <a:latin typeface="PFDinTextCompPro-Italic"/>
                <a:cs typeface="PFDinTextCompPro-Italic"/>
              </a:rPr>
              <a:t>regression</a:t>
            </a:r>
            <a:r>
              <a:rPr lang="en-US" sz="4000" dirty="0">
                <a:latin typeface="PFDinTextCompPro-Italic"/>
                <a:cs typeface="PFDinTextCompPro-Italic"/>
              </a:rPr>
              <a:t> </a:t>
            </a:r>
            <a:r>
              <a:rPr lang="en-US" sz="4000" dirty="0" smtClean="0">
                <a:latin typeface="PFDinTextCompPro-Italic"/>
                <a:cs typeface="PFDinTextCompPro-Italic"/>
              </a:rPr>
              <a:t> classification</a:t>
            </a:r>
            <a:endParaRPr lang="en-US" sz="4000" i="1" dirty="0" smtClean="0">
              <a:latin typeface="PFDinTextCompPro-Italic"/>
              <a:cs typeface="PFDinTextCompPro-Italic"/>
            </a:endParaRPr>
          </a:p>
          <a:p>
            <a:pPr algn="l"/>
            <a:r>
              <a:rPr lang="en-US" sz="4000" dirty="0" smtClean="0">
                <a:latin typeface="PFDinTextCompPro-MediumItalic"/>
                <a:cs typeface="PFDinTextCompPro-MediumItalic"/>
              </a:rPr>
              <a:t>unsupervised</a:t>
            </a:r>
            <a:r>
              <a:rPr lang="en-US" sz="4000" dirty="0" smtClean="0">
                <a:latin typeface="PFDinTextCompPro-Italic"/>
                <a:cs typeface="PFDinTextCompPro-Italic"/>
              </a:rPr>
              <a:t>  </a:t>
            </a:r>
            <a:r>
              <a:rPr lang="en-US" sz="3000" dirty="0" smtClean="0">
                <a:latin typeface="PFDinTextCompPro-Italic"/>
                <a:cs typeface="PFDinTextCompPro-Italic"/>
              </a:rPr>
              <a:t>dimension            </a:t>
            </a:r>
            <a:r>
              <a:rPr lang="en-US" sz="4000" dirty="0" smtClean="0">
                <a:latin typeface="PFDinTextCompPro-Italic"/>
                <a:cs typeface="PFDinTextCompPro-Italic"/>
              </a:rPr>
              <a:t>clustering</a:t>
            </a:r>
            <a:endParaRPr lang="en-US" sz="4000" i="1" dirty="0"/>
          </a:p>
        </p:txBody>
      </p:sp>
      <p:pic>
        <p:nvPicPr>
          <p:cNvPr id="10" name="Picture 9"/>
          <p:cNvPicPr>
            <a:picLocks noChangeAspect="1"/>
          </p:cNvPicPr>
          <p:nvPr/>
        </p:nvPicPr>
        <p:blipFill>
          <a:blip r:embed="rId3"/>
          <a:stretch>
            <a:fillRect/>
          </a:stretch>
        </p:blipFill>
        <p:spPr>
          <a:xfrm>
            <a:off x="5745850" y="1714500"/>
            <a:ext cx="3636125" cy="1473200"/>
          </a:xfrm>
          <a:prstGeom prst="rect">
            <a:avLst/>
          </a:prstGeom>
        </p:spPr>
      </p:pic>
      <p:sp>
        <p:nvSpPr>
          <p:cNvPr id="2" name="Rectangle 1"/>
          <p:cNvSpPr/>
          <p:nvPr/>
        </p:nvSpPr>
        <p:spPr>
          <a:xfrm>
            <a:off x="3386137" y="3009900"/>
            <a:ext cx="1767318" cy="553998"/>
          </a:xfrm>
          <a:prstGeom prst="rect">
            <a:avLst/>
          </a:prstGeom>
        </p:spPr>
        <p:txBody>
          <a:bodyPr wrap="none">
            <a:spAutoFit/>
          </a:bodyPr>
          <a:lstStyle/>
          <a:p>
            <a:r>
              <a:rPr lang="en-US" sz="3000" dirty="0">
                <a:latin typeface="PFDinTextCompPro-Italic"/>
                <a:cs typeface="PFDinTextCompPro-Italic"/>
              </a:rPr>
              <a:t>reduction </a:t>
            </a:r>
            <a:endParaRPr lang="en-US" sz="3000" dirty="0"/>
          </a:p>
        </p:txBody>
      </p:sp>
    </p:spTree>
    <p:extLst>
      <p:ext uri="{BB962C8B-B14F-4D97-AF65-F5344CB8AC3E}">
        <p14:creationId xmlns:p14="http://schemas.microsoft.com/office/powerpoint/2010/main" val="28560568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3000" smtClean="0">
                <a:latin typeface="PFDinTextCompPro-Bold" charset="0"/>
                <a:ea typeface="ヒラギノ角ゴ ProN W6" charset="0"/>
                <a:cs typeface="ヒラギノ角ゴ ProN W6" charset="0"/>
              </a:rPr>
              <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I</a:t>
            </a:r>
            <a:r>
              <a:rPr lang="en-US" sz="3000" dirty="0" smtClean="0">
                <a:latin typeface="PFDinTextCompPro-Bold" charset="0"/>
                <a:ea typeface="ヒラギノ角ゴ ProN W6" charset="0"/>
                <a:cs typeface="ヒラギノ角ゴ ProN W6" charset="0"/>
              </a:rPr>
              <a:t>. what is machine learning?</a:t>
            </a:r>
            <a:br>
              <a:rPr lang="en-US" sz="3000" dirty="0" smtClean="0">
                <a:latin typeface="PFDinTextCompPro-Bold" charset="0"/>
                <a:ea typeface="ヒラギノ角ゴ ProN W6" charset="0"/>
                <a:cs typeface="ヒラギノ角ゴ ProN W6" charset="0"/>
              </a:rPr>
            </a:br>
            <a:r>
              <a:rPr lang="en-US" sz="3000" dirty="0" err="1" smtClean="0">
                <a:latin typeface="PFDinTextCompPro-Bold" charset="0"/>
                <a:ea typeface="ヒラギノ角ゴ ProN W6" charset="0"/>
                <a:cs typeface="ヒラギノ角ゴ ProN W6" charset="0"/>
              </a:rPr>
              <a:t>iI</a:t>
            </a:r>
            <a:r>
              <a:rPr lang="en-US" sz="3000" smtClean="0">
                <a:latin typeface="PFDinTextCompPro-Bold" charset="0"/>
                <a:ea typeface="ヒラギノ角ゴ ProN W6" charset="0"/>
                <a:cs typeface="ヒラギノ角ゴ ProN W6" charset="0"/>
              </a:rPr>
              <a:t>. Supervised Learning</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III. Unsupervised Learning</a:t>
            </a:r>
            <a:br>
              <a:rPr lang="en-US" sz="3000" smtClean="0">
                <a:latin typeface="PFDinTextCompPro-Bold" charset="0"/>
                <a:ea typeface="ヒラギノ角ゴ ProN W6" charset="0"/>
                <a:cs typeface="ヒラギノ角ゴ ProN W6" charset="0"/>
              </a:rPr>
            </a:br>
            <a:r>
              <a:rPr lang="en-US" sz="3000" smtClean="0">
                <a:latin typeface="PFDinTextCompPro-Bold" charset="0"/>
                <a:ea typeface="ヒラギノ角ゴ ProN W6" charset="0"/>
                <a:cs typeface="ヒラギノ角ゴ ProN W6" charset="0"/>
              </a:rPr>
              <a:t>IV. </a:t>
            </a:r>
            <a:r>
              <a:rPr lang="en-US" sz="3000" dirty="0" smtClean="0">
                <a:latin typeface="PFDinTextCompPro-Bold" charset="0"/>
                <a:ea typeface="ヒラギノ角ゴ ProN W6" charset="0"/>
                <a:cs typeface="ヒラギノ角ゴ ProN W6" charset="0"/>
              </a:rPr>
              <a:t>Classification </a:t>
            </a:r>
            <a:r>
              <a:rPr lang="en-US" sz="3000" smtClean="0">
                <a:latin typeface="PFDinTextCompPro-Bold" charset="0"/>
                <a:ea typeface="ヒラギノ角ゴ ProN W6" charset="0"/>
                <a:cs typeface="ヒラギノ角ゴ ProN W6" charset="0"/>
              </a:rPr>
              <a:t>with K-Nearest </a:t>
            </a:r>
            <a:r>
              <a:rPr lang="en-US" sz="3000" dirty="0" smtClean="0">
                <a:latin typeface="PFDinTextCompPro-Bold" charset="0"/>
                <a:ea typeface="ヒラギノ角ゴ ProN W6" charset="0"/>
                <a:cs typeface="ヒラギノ角ゴ ProN W6" charset="0"/>
              </a:rPr>
              <a:t>Neighbors</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8208257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a:t>Classification problems</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20</a:t>
            </a:fld>
            <a:endParaRPr lang="en-US"/>
          </a:p>
        </p:txBody>
      </p:sp>
      <p:sp>
        <p:nvSpPr>
          <p:cNvPr id="5" name="TextBox 4"/>
          <p:cNvSpPr txBox="1"/>
          <p:nvPr/>
        </p:nvSpPr>
        <p:spPr>
          <a:xfrm>
            <a:off x="591183" y="1057513"/>
            <a:ext cx="5329023" cy="1015663"/>
          </a:xfrm>
          <a:prstGeom prst="rect">
            <a:avLst/>
          </a:prstGeom>
          <a:noFill/>
        </p:spPr>
        <p:txBody>
          <a:bodyPr wrap="none" rtlCol="0">
            <a:spAutoFit/>
          </a:bodyPr>
          <a:lstStyle/>
          <a:p>
            <a:pPr algn="l"/>
            <a:r>
              <a:rPr lang="en-US" sz="3000" dirty="0" smtClean="0">
                <a:latin typeface="PFDinTextCompPro-Italic"/>
                <a:cs typeface="PFDinTextCompPro-Italic"/>
              </a:rPr>
              <a:t>Q: How does a classification </a:t>
            </a:r>
            <a:r>
              <a:rPr lang="en-US" sz="3000" smtClean="0">
                <a:latin typeface="PFDinTextCompPro-Italic"/>
                <a:cs typeface="PFDinTextCompPro-Italic"/>
              </a:rPr>
              <a:t>problem work?</a:t>
            </a:r>
          </a:p>
          <a:p>
            <a:pPr algn="l"/>
            <a:r>
              <a:rPr lang="en-US" sz="3000" smtClean="0">
                <a:latin typeface="PFDinTextCompPro-Italic"/>
                <a:cs typeface="PFDinTextCompPro-Italic"/>
              </a:rPr>
              <a:t>A: Features </a:t>
            </a:r>
            <a:r>
              <a:rPr lang="en-US" sz="3000" dirty="0" smtClean="0">
                <a:latin typeface="PFDinTextCompPro-Italic"/>
                <a:cs typeface="PFDinTextCompPro-Italic"/>
              </a:rPr>
              <a:t>in, </a:t>
            </a:r>
            <a:r>
              <a:rPr lang="en-US" sz="3000" smtClean="0">
                <a:latin typeface="PFDinTextCompPro-Italic"/>
                <a:cs typeface="PFDinTextCompPro-Italic"/>
              </a:rPr>
              <a:t>predicted response out.</a:t>
            </a:r>
            <a:endParaRPr lang="en-US" sz="3000" dirty="0">
              <a:latin typeface="PFDinTextCompPro-Italic"/>
              <a:cs typeface="PFDinTextCompPro-Italic"/>
            </a:endParaRPr>
          </a:p>
        </p:txBody>
      </p:sp>
      <p:pic>
        <p:nvPicPr>
          <p:cNvPr id="2" name="Picture 1"/>
          <p:cNvPicPr>
            <a:picLocks noChangeAspect="1"/>
          </p:cNvPicPr>
          <p:nvPr/>
        </p:nvPicPr>
        <p:blipFill>
          <a:blip r:embed="rId3"/>
          <a:stretch>
            <a:fillRect/>
          </a:stretch>
        </p:blipFill>
        <p:spPr>
          <a:xfrm>
            <a:off x="947737" y="2390140"/>
            <a:ext cx="6014720" cy="1534160"/>
          </a:xfrm>
          <a:prstGeom prst="rect">
            <a:avLst/>
          </a:prstGeom>
        </p:spPr>
      </p:pic>
      <p:sp>
        <p:nvSpPr>
          <p:cNvPr id="6" name="TextBox 5"/>
          <p:cNvSpPr txBox="1"/>
          <p:nvPr/>
        </p:nvSpPr>
        <p:spPr>
          <a:xfrm>
            <a:off x="734794" y="4686300"/>
            <a:ext cx="3018775" cy="215444"/>
          </a:xfrm>
          <a:prstGeom prst="rect">
            <a:avLst/>
          </a:prstGeom>
          <a:noFill/>
        </p:spPr>
        <p:txBody>
          <a:bodyPr wrap="none" rtlCol="0">
            <a:spAutoFit/>
          </a:bodyPr>
          <a:lstStyle/>
          <a:p>
            <a:r>
              <a:rPr lang="en-US" sz="800" smtClean="0">
                <a:latin typeface="+mn-lt"/>
              </a:rPr>
              <a:t>Source</a:t>
            </a:r>
            <a:r>
              <a:rPr lang="en-US" sz="800" dirty="0" smtClean="0">
                <a:latin typeface="+mn-lt"/>
              </a:rPr>
              <a:t>: http</a:t>
            </a:r>
            <a:r>
              <a:rPr lang="en-US" sz="800" dirty="0">
                <a:latin typeface="+mn-lt"/>
              </a:rPr>
              <a:t>://www-</a:t>
            </a:r>
            <a:r>
              <a:rPr lang="en-US" sz="800" dirty="0" err="1">
                <a:latin typeface="+mn-lt"/>
              </a:rPr>
              <a:t>users.cs.umn.edu</a:t>
            </a:r>
            <a:r>
              <a:rPr lang="en-US" sz="800" dirty="0">
                <a:latin typeface="+mn-lt"/>
              </a:rPr>
              <a:t>/~</a:t>
            </a:r>
            <a:r>
              <a:rPr lang="en-US" sz="800" dirty="0" err="1">
                <a:latin typeface="+mn-lt"/>
              </a:rPr>
              <a:t>kumar</a:t>
            </a:r>
            <a:r>
              <a:rPr lang="en-US" sz="800" dirty="0">
                <a:latin typeface="+mn-lt"/>
              </a:rPr>
              <a:t>/</a:t>
            </a:r>
            <a:r>
              <a:rPr lang="en-US" sz="800" dirty="0" err="1">
                <a:latin typeface="+mn-lt"/>
              </a:rPr>
              <a:t>dmbook</a:t>
            </a:r>
            <a:r>
              <a:rPr lang="en-US" sz="800" dirty="0">
                <a:latin typeface="+mn-lt"/>
              </a:rPr>
              <a:t>/ch4.pdf</a:t>
            </a:r>
          </a:p>
        </p:txBody>
      </p:sp>
    </p:spTree>
    <p:extLst>
      <p:ext uri="{BB962C8B-B14F-4D97-AF65-F5344CB8AC3E}">
        <p14:creationId xmlns:p14="http://schemas.microsoft.com/office/powerpoint/2010/main" val="2599670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Classification with KNN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21</a:t>
            </a:fld>
            <a:endParaRPr lang="en-US"/>
          </a:p>
        </p:txBody>
      </p:sp>
      <p:pic>
        <p:nvPicPr>
          <p:cNvPr id="2" name="Picture 1"/>
          <p:cNvPicPr>
            <a:picLocks noChangeAspect="1"/>
          </p:cNvPicPr>
          <p:nvPr/>
        </p:nvPicPr>
        <p:blipFill>
          <a:blip r:embed="rId3"/>
          <a:stretch>
            <a:fillRect/>
          </a:stretch>
        </p:blipFill>
        <p:spPr>
          <a:xfrm>
            <a:off x="4300537" y="1725789"/>
            <a:ext cx="4572000" cy="3159958"/>
          </a:xfrm>
          <a:prstGeom prst="rect">
            <a:avLst/>
          </a:prstGeom>
        </p:spPr>
      </p:pic>
      <p:sp>
        <p:nvSpPr>
          <p:cNvPr id="6" name="TextBox 5"/>
          <p:cNvSpPr txBox="1"/>
          <p:nvPr/>
        </p:nvSpPr>
        <p:spPr>
          <a:xfrm>
            <a:off x="185737" y="1057513"/>
            <a:ext cx="6824467" cy="1015663"/>
          </a:xfrm>
          <a:prstGeom prst="rect">
            <a:avLst/>
          </a:prstGeom>
          <a:noFill/>
        </p:spPr>
        <p:txBody>
          <a:bodyPr wrap="square" rtlCol="0">
            <a:spAutoFit/>
          </a:bodyPr>
          <a:lstStyle/>
          <a:p>
            <a:pPr algn="l"/>
            <a:r>
              <a:rPr lang="en-US" sz="3000" dirty="0" smtClean="0">
                <a:latin typeface="PFDinTextCompPro-Italic"/>
                <a:cs typeface="PFDinTextCompPro-Italic"/>
              </a:rPr>
              <a:t>Suppose we want to predict the color of the gray dot.</a:t>
            </a:r>
          </a:p>
        </p:txBody>
      </p:sp>
      <p:grpSp>
        <p:nvGrpSpPr>
          <p:cNvPr id="7" name="Group 26"/>
          <p:cNvGrpSpPr>
            <a:grpSpLocks/>
          </p:cNvGrpSpPr>
          <p:nvPr/>
        </p:nvGrpSpPr>
        <p:grpSpPr bwMode="auto">
          <a:xfrm>
            <a:off x="1023937" y="2095500"/>
            <a:ext cx="1463675" cy="1463675"/>
            <a:chOff x="0" y="0"/>
            <a:chExt cx="1280" cy="1280"/>
          </a:xfrm>
        </p:grpSpPr>
        <p:pic>
          <p:nvPicPr>
            <p:cNvPr id="9"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80" cy="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0" name="Rectangle 24"/>
            <p:cNvSpPr>
              <a:spLocks/>
            </p:cNvSpPr>
            <p:nvPr/>
          </p:nvSpPr>
          <p:spPr bwMode="auto">
            <a:xfrm>
              <a:off x="104" y="96"/>
              <a:ext cx="10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75000"/>
                </a:lnSpc>
              </a:pPr>
              <a:r>
                <a:rPr lang="en-US" sz="1300" dirty="0" smtClean="0">
                  <a:solidFill>
                    <a:schemeClr val="tx1"/>
                  </a:solidFill>
                  <a:latin typeface="PFDinTextCompPro-Bold" charset="0"/>
                  <a:ea typeface="ＭＳ Ｐゴシック" charset="0"/>
                  <a:cs typeface="ＭＳ Ｐゴシック" charset="0"/>
                  <a:sym typeface="PFDinTextCompPro-Bold" charset="0"/>
                </a:rPr>
                <a:t>QUESTION:</a:t>
              </a:r>
              <a:endParaRPr lang="en-US" sz="1300" dirty="0">
                <a:solidFill>
                  <a:schemeClr val="tx1"/>
                </a:solidFill>
                <a:latin typeface="PFDinTextCompPro-Bold" charset="0"/>
                <a:ea typeface="ＭＳ Ｐゴシック" charset="0"/>
                <a:cs typeface="ＭＳ Ｐゴシック" charset="0"/>
                <a:sym typeface="PFDinTextCompPro-Bold" charset="0"/>
              </a:endParaRPr>
            </a:p>
          </p:txBody>
        </p:sp>
        <p:sp>
          <p:nvSpPr>
            <p:cNvPr id="11" name="Rectangle 25"/>
            <p:cNvSpPr>
              <a:spLocks/>
            </p:cNvSpPr>
            <p:nvPr/>
          </p:nvSpPr>
          <p:spPr bwMode="auto">
            <a:xfrm>
              <a:off x="104" y="264"/>
              <a:ext cx="1095"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ts val="1150"/>
                </a:lnSpc>
              </a:pPr>
              <a:endParaRPr lang="en-US" sz="900" dirty="0" smtClean="0">
                <a:solidFill>
                  <a:schemeClr val="tx1"/>
                </a:solidFill>
                <a:latin typeface="News706 BT" charset="0"/>
                <a:ea typeface="ＭＳ Ｐゴシック" charset="0"/>
                <a:cs typeface="ＭＳ Ｐゴシック" charset="0"/>
                <a:sym typeface="News706 BT" charset="0"/>
              </a:endParaRPr>
            </a:p>
            <a:p>
              <a:pPr algn="l">
                <a:lnSpc>
                  <a:spcPts val="1150"/>
                </a:lnSpc>
              </a:pPr>
              <a:r>
                <a:rPr lang="en-US" sz="900" dirty="0" smtClean="0">
                  <a:solidFill>
                    <a:schemeClr val="tx1"/>
                  </a:solidFill>
                  <a:latin typeface="News706 BT" charset="0"/>
                  <a:ea typeface="ＭＳ Ｐゴシック" charset="0"/>
                  <a:cs typeface="ＭＳ Ｐゴシック" charset="0"/>
                  <a:sym typeface="News706 BT" charset="0"/>
                </a:rPr>
                <a:t>What are </a:t>
              </a:r>
              <a:r>
                <a:rPr lang="en-US" sz="900" smtClean="0">
                  <a:solidFill>
                    <a:schemeClr val="tx1"/>
                  </a:solidFill>
                  <a:latin typeface="News706 BT" charset="0"/>
                  <a:ea typeface="ＭＳ Ｐゴシック" charset="0"/>
                  <a:cs typeface="ＭＳ Ｐゴシック" charset="0"/>
                  <a:sym typeface="News706 BT" charset="0"/>
                </a:rPr>
                <a:t>the features? What is the response?</a:t>
              </a:r>
              <a:endParaRPr lang="en-US" sz="900" dirty="0" smtClean="0">
                <a:solidFill>
                  <a:schemeClr val="tx1"/>
                </a:solidFill>
                <a:latin typeface="News706 BT" charset="0"/>
                <a:ea typeface="ＭＳ Ｐゴシック" charset="0"/>
                <a:cs typeface="ＭＳ Ｐゴシック" charset="0"/>
                <a:sym typeface="News706 BT" charset="0"/>
              </a:endParaRPr>
            </a:p>
          </p:txBody>
        </p:sp>
      </p:grpSp>
    </p:spTree>
    <p:extLst>
      <p:ext uri="{BB962C8B-B14F-4D97-AF65-F5344CB8AC3E}">
        <p14:creationId xmlns:p14="http://schemas.microsoft.com/office/powerpoint/2010/main" val="83108515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Classification with KNN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22</a:t>
            </a:fld>
            <a:endParaRPr lang="en-US"/>
          </a:p>
        </p:txBody>
      </p:sp>
      <p:pic>
        <p:nvPicPr>
          <p:cNvPr id="2" name="Picture 1"/>
          <p:cNvPicPr>
            <a:picLocks noChangeAspect="1"/>
          </p:cNvPicPr>
          <p:nvPr/>
        </p:nvPicPr>
        <p:blipFill>
          <a:blip r:embed="rId3"/>
          <a:stretch>
            <a:fillRect/>
          </a:stretch>
        </p:blipFill>
        <p:spPr>
          <a:xfrm>
            <a:off x="4300537" y="1725789"/>
            <a:ext cx="4572000" cy="3159958"/>
          </a:xfrm>
          <a:prstGeom prst="rect">
            <a:avLst/>
          </a:prstGeom>
        </p:spPr>
      </p:pic>
      <p:sp>
        <p:nvSpPr>
          <p:cNvPr id="6" name="TextBox 5"/>
          <p:cNvSpPr txBox="1"/>
          <p:nvPr/>
        </p:nvSpPr>
        <p:spPr>
          <a:xfrm>
            <a:off x="109537" y="1057513"/>
            <a:ext cx="6900667" cy="1785104"/>
          </a:xfrm>
          <a:prstGeom prst="rect">
            <a:avLst/>
          </a:prstGeom>
          <a:noFill/>
        </p:spPr>
        <p:txBody>
          <a:bodyPr wrap="square" rtlCol="0">
            <a:spAutoFit/>
          </a:bodyPr>
          <a:lstStyle/>
          <a:p>
            <a:pPr algn="l"/>
            <a:r>
              <a:rPr lang="en-US" sz="3000" dirty="0" smtClean="0">
                <a:latin typeface="PFDinTextCompPro-Italic"/>
                <a:cs typeface="PFDinTextCompPro-Italic"/>
              </a:rPr>
              <a:t>Suppose we want to predict the color of the gray dot.</a:t>
            </a:r>
          </a:p>
          <a:p>
            <a:pPr algn="l"/>
            <a:endParaRPr lang="en-US" sz="2500" dirty="0">
              <a:latin typeface="PFDinTextCompPro-Italic"/>
              <a:cs typeface="PFDinTextCompPro-Italic"/>
            </a:endParaRPr>
          </a:p>
          <a:p>
            <a:pPr algn="l"/>
            <a:r>
              <a:rPr lang="en-US" sz="2500" dirty="0" smtClean="0">
                <a:latin typeface="PFDinTextCompPro-Italic"/>
                <a:cs typeface="PFDinTextCompPro-Italic"/>
              </a:rPr>
              <a:t>1)  Pick a value for k.</a:t>
            </a:r>
          </a:p>
        </p:txBody>
      </p:sp>
      <p:sp>
        <p:nvSpPr>
          <p:cNvPr id="3" name="TextBox 2"/>
          <p:cNvSpPr txBox="1"/>
          <p:nvPr/>
        </p:nvSpPr>
        <p:spPr>
          <a:xfrm>
            <a:off x="4833668" y="3904446"/>
            <a:ext cx="686069" cy="477054"/>
          </a:xfrm>
          <a:prstGeom prst="rect">
            <a:avLst/>
          </a:prstGeom>
          <a:noFill/>
        </p:spPr>
        <p:txBody>
          <a:bodyPr wrap="none" rtlCol="0">
            <a:spAutoFit/>
          </a:bodyPr>
          <a:lstStyle/>
          <a:p>
            <a:r>
              <a:rPr lang="en-US" sz="2500" dirty="0" smtClean="0">
                <a:latin typeface="PFDinTextCompPro-Italic"/>
                <a:cs typeface="PFDinTextCompPro-Italic"/>
              </a:rPr>
              <a:t>k = 3</a:t>
            </a:r>
            <a:endParaRPr lang="en-US" sz="2500" dirty="0"/>
          </a:p>
        </p:txBody>
      </p:sp>
    </p:spTree>
    <p:extLst>
      <p:ext uri="{BB962C8B-B14F-4D97-AF65-F5344CB8AC3E}">
        <p14:creationId xmlns:p14="http://schemas.microsoft.com/office/powerpoint/2010/main" val="40864038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Classification with KNN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23</a:t>
            </a:fld>
            <a:endParaRPr lang="en-US"/>
          </a:p>
        </p:txBody>
      </p:sp>
      <p:pic>
        <p:nvPicPr>
          <p:cNvPr id="2" name="Picture 1"/>
          <p:cNvPicPr>
            <a:picLocks noChangeAspect="1"/>
          </p:cNvPicPr>
          <p:nvPr/>
        </p:nvPicPr>
        <p:blipFill>
          <a:blip r:embed="rId3"/>
          <a:stretch>
            <a:fillRect/>
          </a:stretch>
        </p:blipFill>
        <p:spPr>
          <a:xfrm>
            <a:off x="4300537" y="1725789"/>
            <a:ext cx="4572000" cy="3159958"/>
          </a:xfrm>
          <a:prstGeom prst="rect">
            <a:avLst/>
          </a:prstGeom>
        </p:spPr>
      </p:pic>
      <p:sp>
        <p:nvSpPr>
          <p:cNvPr id="6" name="TextBox 5"/>
          <p:cNvSpPr txBox="1"/>
          <p:nvPr/>
        </p:nvSpPr>
        <p:spPr>
          <a:xfrm>
            <a:off x="185737" y="1057513"/>
            <a:ext cx="6824467" cy="2169825"/>
          </a:xfrm>
          <a:prstGeom prst="rect">
            <a:avLst/>
          </a:prstGeom>
          <a:noFill/>
        </p:spPr>
        <p:txBody>
          <a:bodyPr wrap="square" rtlCol="0">
            <a:spAutoFit/>
          </a:bodyPr>
          <a:lstStyle/>
          <a:p>
            <a:pPr algn="l"/>
            <a:r>
              <a:rPr lang="en-US" sz="3000" dirty="0" smtClean="0">
                <a:latin typeface="PFDinTextCompPro-Italic"/>
                <a:cs typeface="PFDinTextCompPro-Italic"/>
              </a:rPr>
              <a:t>Suppose we want to predict the color of the gray dot.</a:t>
            </a:r>
          </a:p>
          <a:p>
            <a:pPr algn="l"/>
            <a:endParaRPr lang="en-US" sz="2500" dirty="0">
              <a:latin typeface="PFDinTextCompPro-Italic"/>
              <a:cs typeface="PFDinTextCompPro-Italic"/>
            </a:endParaRPr>
          </a:p>
          <a:p>
            <a:pPr algn="l"/>
            <a:r>
              <a:rPr lang="en-US" sz="2500" dirty="0" smtClean="0">
                <a:latin typeface="PFDinTextCompPro-Italic"/>
                <a:cs typeface="PFDinTextCompPro-Italic"/>
              </a:rPr>
              <a:t>1)  Pick a value for k.</a:t>
            </a:r>
          </a:p>
          <a:p>
            <a:pPr algn="l"/>
            <a:r>
              <a:rPr lang="en-US" sz="2500" dirty="0" smtClean="0">
                <a:latin typeface="PFDinTextCompPro-Italic"/>
                <a:cs typeface="PFDinTextCompPro-Italic"/>
              </a:rPr>
              <a:t>2)  Find colors of k nearest neighbors.</a:t>
            </a:r>
          </a:p>
        </p:txBody>
      </p:sp>
      <p:cxnSp>
        <p:nvCxnSpPr>
          <p:cNvPr id="9" name="Straight Arrow Connector 8"/>
          <p:cNvCxnSpPr/>
          <p:nvPr/>
        </p:nvCxnSpPr>
        <p:spPr bwMode="auto">
          <a:xfrm flipH="1">
            <a:off x="5367337" y="3543302"/>
            <a:ext cx="533400" cy="76013"/>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Arrow Connector 9"/>
          <p:cNvCxnSpPr/>
          <p:nvPr/>
        </p:nvCxnSpPr>
        <p:spPr bwMode="auto">
          <a:xfrm flipV="1">
            <a:off x="6062472" y="3086100"/>
            <a:ext cx="86408" cy="304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Arrow Connector 11"/>
          <p:cNvCxnSpPr/>
          <p:nvPr/>
        </p:nvCxnSpPr>
        <p:spPr bwMode="auto">
          <a:xfrm rot="3600000" flipV="1">
            <a:off x="6281928" y="3275916"/>
            <a:ext cx="86408" cy="304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p:cNvSpPr txBox="1"/>
          <p:nvPr/>
        </p:nvSpPr>
        <p:spPr>
          <a:xfrm>
            <a:off x="4833668" y="3904446"/>
            <a:ext cx="686069" cy="477054"/>
          </a:xfrm>
          <a:prstGeom prst="rect">
            <a:avLst/>
          </a:prstGeom>
          <a:noFill/>
        </p:spPr>
        <p:txBody>
          <a:bodyPr wrap="none" rtlCol="0">
            <a:spAutoFit/>
          </a:bodyPr>
          <a:lstStyle/>
          <a:p>
            <a:r>
              <a:rPr lang="en-US" sz="2500" dirty="0" smtClean="0">
                <a:latin typeface="PFDinTextCompPro-Italic"/>
                <a:cs typeface="PFDinTextCompPro-Italic"/>
              </a:rPr>
              <a:t>k = 3</a:t>
            </a:r>
            <a:endParaRPr lang="en-US" sz="2500" dirty="0"/>
          </a:p>
        </p:txBody>
      </p:sp>
    </p:spTree>
    <p:extLst>
      <p:ext uri="{BB962C8B-B14F-4D97-AF65-F5344CB8AC3E}">
        <p14:creationId xmlns:p14="http://schemas.microsoft.com/office/powerpoint/2010/main" val="38842758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Classification with KNN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24</a:t>
            </a:fld>
            <a:endParaRPr lang="en-US"/>
          </a:p>
        </p:txBody>
      </p:sp>
      <p:pic>
        <p:nvPicPr>
          <p:cNvPr id="3" name="Picture 2"/>
          <p:cNvPicPr>
            <a:picLocks noChangeAspect="1"/>
          </p:cNvPicPr>
          <p:nvPr/>
        </p:nvPicPr>
        <p:blipFill>
          <a:blip r:embed="rId3"/>
          <a:stretch>
            <a:fillRect/>
          </a:stretch>
        </p:blipFill>
        <p:spPr>
          <a:xfrm>
            <a:off x="4300537" y="1773936"/>
            <a:ext cx="4493584" cy="3048000"/>
          </a:xfrm>
          <a:prstGeom prst="rect">
            <a:avLst/>
          </a:prstGeom>
        </p:spPr>
      </p:pic>
      <p:sp>
        <p:nvSpPr>
          <p:cNvPr id="6" name="TextBox 5"/>
          <p:cNvSpPr txBox="1"/>
          <p:nvPr/>
        </p:nvSpPr>
        <p:spPr>
          <a:xfrm>
            <a:off x="261937" y="1057513"/>
            <a:ext cx="6748267" cy="2939266"/>
          </a:xfrm>
          <a:prstGeom prst="rect">
            <a:avLst/>
          </a:prstGeom>
          <a:noFill/>
        </p:spPr>
        <p:txBody>
          <a:bodyPr wrap="square" rtlCol="0">
            <a:spAutoFit/>
          </a:bodyPr>
          <a:lstStyle/>
          <a:p>
            <a:pPr algn="l"/>
            <a:r>
              <a:rPr lang="en-US" sz="3000" dirty="0" smtClean="0">
                <a:latin typeface="PFDinTextCompPro-Italic"/>
                <a:cs typeface="PFDinTextCompPro-Italic"/>
              </a:rPr>
              <a:t>Suppose we want to predict the color of the gray dot.</a:t>
            </a:r>
          </a:p>
          <a:p>
            <a:pPr algn="l"/>
            <a:endParaRPr lang="en-US" sz="2500" dirty="0">
              <a:latin typeface="PFDinTextCompPro-Italic"/>
              <a:cs typeface="PFDinTextCompPro-Italic"/>
            </a:endParaRPr>
          </a:p>
          <a:p>
            <a:pPr algn="l"/>
            <a:r>
              <a:rPr lang="en-US" sz="2500" dirty="0" smtClean="0">
                <a:latin typeface="PFDinTextCompPro-Italic"/>
                <a:cs typeface="PFDinTextCompPro-Italic"/>
              </a:rPr>
              <a:t>1)  Pick a value for k.</a:t>
            </a:r>
          </a:p>
          <a:p>
            <a:pPr algn="l"/>
            <a:r>
              <a:rPr lang="en-US" sz="2500" dirty="0" smtClean="0">
                <a:latin typeface="PFDinTextCompPro-Italic"/>
                <a:cs typeface="PFDinTextCompPro-Italic"/>
              </a:rPr>
              <a:t>2)  Find colors of k nearest neighbors.</a:t>
            </a:r>
          </a:p>
          <a:p>
            <a:pPr algn="l"/>
            <a:r>
              <a:rPr lang="en-US" sz="2500" dirty="0" smtClean="0">
                <a:latin typeface="PFDinTextCompPro-Italic"/>
                <a:cs typeface="PFDinTextCompPro-Italic"/>
              </a:rPr>
              <a:t>3)  Assign the most common color</a:t>
            </a:r>
          </a:p>
          <a:p>
            <a:pPr algn="l"/>
            <a:r>
              <a:rPr lang="en-US" sz="2500" dirty="0" smtClean="0">
                <a:latin typeface="PFDinTextCompPro-Italic"/>
                <a:cs typeface="PFDinTextCompPro-Italic"/>
              </a:rPr>
              <a:t>       to the gray dot.</a:t>
            </a:r>
          </a:p>
        </p:txBody>
      </p:sp>
      <p:grpSp>
        <p:nvGrpSpPr>
          <p:cNvPr id="7" name="Group 26"/>
          <p:cNvGrpSpPr>
            <a:grpSpLocks/>
          </p:cNvGrpSpPr>
          <p:nvPr/>
        </p:nvGrpSpPr>
        <p:grpSpPr bwMode="auto">
          <a:xfrm>
            <a:off x="719137" y="3679825"/>
            <a:ext cx="1463675" cy="1463675"/>
            <a:chOff x="0" y="0"/>
            <a:chExt cx="1280" cy="1280"/>
          </a:xfrm>
        </p:grpSpPr>
        <p:pic>
          <p:nvPicPr>
            <p:cNvPr id="9"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80" cy="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0" name="Rectangle 24"/>
            <p:cNvSpPr>
              <a:spLocks/>
            </p:cNvSpPr>
            <p:nvPr/>
          </p:nvSpPr>
          <p:spPr bwMode="auto">
            <a:xfrm>
              <a:off x="104" y="96"/>
              <a:ext cx="10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ct val="75000"/>
                </a:lnSpc>
              </a:pPr>
              <a:r>
                <a:rPr lang="en-US" sz="1300" dirty="0" smtClean="0">
                  <a:solidFill>
                    <a:schemeClr val="tx1"/>
                  </a:solidFill>
                  <a:latin typeface="PFDinTextCompPro-Bold" charset="0"/>
                  <a:ea typeface="ＭＳ Ｐゴシック" charset="0"/>
                  <a:cs typeface="ＭＳ Ｐゴシック" charset="0"/>
                  <a:sym typeface="PFDinTextCompPro-Bold" charset="0"/>
                </a:rPr>
                <a:t>NOTE:</a:t>
              </a:r>
              <a:endParaRPr lang="en-US" sz="1300" dirty="0">
                <a:solidFill>
                  <a:schemeClr val="tx1"/>
                </a:solidFill>
                <a:latin typeface="PFDinTextCompPro-Bold" charset="0"/>
                <a:ea typeface="ＭＳ Ｐゴシック" charset="0"/>
                <a:cs typeface="ＭＳ Ｐゴシック" charset="0"/>
                <a:sym typeface="PFDinTextCompPro-Bold" charset="0"/>
              </a:endParaRPr>
            </a:p>
          </p:txBody>
        </p:sp>
        <p:sp>
          <p:nvSpPr>
            <p:cNvPr id="11" name="Rectangle 25"/>
            <p:cNvSpPr>
              <a:spLocks/>
            </p:cNvSpPr>
            <p:nvPr/>
          </p:nvSpPr>
          <p:spPr bwMode="auto">
            <a:xfrm>
              <a:off x="104" y="264"/>
              <a:ext cx="1056"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l">
                <a:lnSpc>
                  <a:spcPts val="1150"/>
                </a:lnSpc>
              </a:pPr>
              <a:endParaRPr lang="en-US" sz="900" dirty="0" smtClean="0">
                <a:solidFill>
                  <a:schemeClr val="tx1"/>
                </a:solidFill>
                <a:latin typeface="News706 BT" charset="0"/>
                <a:ea typeface="ＭＳ Ｐゴシック" charset="0"/>
                <a:cs typeface="ＭＳ Ｐゴシック" charset="0"/>
                <a:sym typeface="News706 BT" charset="0"/>
              </a:endParaRPr>
            </a:p>
            <a:p>
              <a:pPr algn="l">
                <a:lnSpc>
                  <a:spcPts val="1150"/>
                </a:lnSpc>
              </a:pPr>
              <a:r>
                <a:rPr lang="en-US" sz="900" dirty="0" smtClean="0">
                  <a:solidFill>
                    <a:schemeClr val="tx1"/>
                  </a:solidFill>
                  <a:latin typeface="News706 BT" charset="0"/>
                  <a:ea typeface="ＭＳ Ｐゴシック" charset="0"/>
                  <a:cs typeface="ＭＳ Ｐゴシック" charset="0"/>
                  <a:sym typeface="News706 BT" charset="0"/>
                </a:rPr>
                <a:t>Our definition of “nearest” implicitly uses the </a:t>
              </a:r>
              <a:r>
                <a:rPr lang="en-US" sz="900" i="1" dirty="0" smtClean="0">
                  <a:solidFill>
                    <a:schemeClr val="tx1"/>
                  </a:solidFill>
                  <a:latin typeface="News706 BT" charset="0"/>
                  <a:ea typeface="ＭＳ Ｐゴシック" charset="0"/>
                  <a:cs typeface="ＭＳ Ｐゴシック" charset="0"/>
                  <a:sym typeface="News706 BT" charset="0"/>
                </a:rPr>
                <a:t>Euclidean distance function.</a:t>
              </a:r>
              <a:endParaRPr lang="en-US" sz="900" dirty="0" smtClean="0">
                <a:solidFill>
                  <a:schemeClr val="tx1"/>
                </a:solidFill>
                <a:latin typeface="News706 BT" charset="0"/>
                <a:ea typeface="ＭＳ Ｐゴシック" charset="0"/>
                <a:cs typeface="ＭＳ Ｐゴシック" charset="0"/>
                <a:sym typeface="News706 BT" charset="0"/>
              </a:endParaRPr>
            </a:p>
          </p:txBody>
        </p:sp>
      </p:grpSp>
    </p:spTree>
    <p:extLst>
      <p:ext uri="{BB962C8B-B14F-4D97-AF65-F5344CB8AC3E}">
        <p14:creationId xmlns:p14="http://schemas.microsoft.com/office/powerpoint/2010/main" val="270224953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Classification with KNN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25</a:t>
            </a:fld>
            <a:endParaRPr lang="en-US"/>
          </a:p>
        </p:txBody>
      </p:sp>
      <p:sp>
        <p:nvSpPr>
          <p:cNvPr id="5" name="Rectangle 4"/>
          <p:cNvSpPr/>
          <p:nvPr/>
        </p:nvSpPr>
        <p:spPr>
          <a:xfrm>
            <a:off x="566737" y="1028700"/>
            <a:ext cx="8153400" cy="2862322"/>
          </a:xfrm>
          <a:prstGeom prst="rect">
            <a:avLst/>
          </a:prstGeom>
        </p:spPr>
        <p:txBody>
          <a:bodyPr wrap="square">
            <a:spAutoFit/>
          </a:bodyPr>
          <a:lstStyle/>
          <a:p>
            <a:pPr algn="l"/>
            <a:r>
              <a:rPr lang="en-US" sz="1800" smtClean="0"/>
              <a:t>Advantages of KNN:</a:t>
            </a:r>
          </a:p>
          <a:p>
            <a:pPr marL="285750" indent="-285750" algn="l">
              <a:buFont typeface="Arial"/>
              <a:buChar char="•"/>
            </a:pPr>
            <a:r>
              <a:rPr lang="en-US" sz="1800" smtClean="0"/>
              <a:t>Simple to understand and explain</a:t>
            </a:r>
          </a:p>
          <a:p>
            <a:pPr marL="285750" indent="-285750" algn="l">
              <a:buFont typeface="Arial"/>
              <a:buChar char="•"/>
            </a:pPr>
            <a:r>
              <a:rPr lang="en-US" sz="1800" smtClean="0"/>
              <a:t>Model training is fast</a:t>
            </a:r>
          </a:p>
          <a:p>
            <a:pPr marL="285750" indent="-285750" algn="l">
              <a:buFont typeface="Arial"/>
              <a:buChar char="•"/>
            </a:pPr>
            <a:r>
              <a:rPr lang="en-US" sz="1800" smtClean="0"/>
              <a:t>Can be used for classification and regression!</a:t>
            </a:r>
          </a:p>
          <a:p>
            <a:pPr algn="l"/>
            <a:endParaRPr lang="en-US" sz="1800" smtClean="0"/>
          </a:p>
          <a:p>
            <a:pPr algn="l"/>
            <a:r>
              <a:rPr lang="en-US" sz="1800" smtClean="0"/>
              <a:t>Disadvantages of KNN:</a:t>
            </a:r>
          </a:p>
          <a:p>
            <a:pPr marL="285750" indent="-285750" algn="l">
              <a:buFont typeface="Arial"/>
              <a:buChar char="•"/>
            </a:pPr>
            <a:r>
              <a:rPr lang="en-US" sz="1800"/>
              <a:t>Prediction phase can be slow when n is large</a:t>
            </a:r>
          </a:p>
          <a:p>
            <a:pPr marL="285750" indent="-285750" algn="l">
              <a:buFont typeface="Arial"/>
              <a:buChar char="•"/>
            </a:pPr>
            <a:r>
              <a:rPr lang="en-US" sz="1800" smtClean="0"/>
              <a:t>Sensitive </a:t>
            </a:r>
            <a:r>
              <a:rPr lang="en-US" sz="1800"/>
              <a:t>to irrelevant features</a:t>
            </a:r>
          </a:p>
          <a:p>
            <a:pPr marL="285750" indent="-285750" algn="l">
              <a:buFont typeface="Arial"/>
              <a:buChar char="•"/>
            </a:pPr>
            <a:r>
              <a:rPr lang="en-US" sz="1800" smtClean="0"/>
              <a:t>Accuracy is generally not competitive with the best supervised learning methods</a:t>
            </a:r>
          </a:p>
        </p:txBody>
      </p:sp>
    </p:spTree>
    <p:extLst>
      <p:ext uri="{BB962C8B-B14F-4D97-AF65-F5344CB8AC3E}">
        <p14:creationId xmlns:p14="http://schemas.microsoft.com/office/powerpoint/2010/main" val="39253831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238500"/>
            <a:ext cx="8426450" cy="1828800"/>
          </a:xfrm>
        </p:spPr>
        <p:txBody>
          <a:bodyPr/>
          <a:lstStyle/>
          <a:p>
            <a:pPr>
              <a:defRPr/>
            </a:pPr>
            <a:r>
              <a:rPr lang="en-US" sz="7500" dirty="0" smtClean="0"/>
              <a:t>I. What is machine learning?</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MACHINE LEARNING AND KNN</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12654470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What is machine learning?</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20485" name="Subtitle 2"/>
          <p:cNvSpPr>
            <a:spLocks noGrp="1"/>
          </p:cNvSpPr>
          <p:nvPr>
            <p:ph type="subTitle" idx="1"/>
          </p:nvPr>
        </p:nvSpPr>
        <p:spPr bwMode="auto">
          <a:xfrm>
            <a:off x="566737" y="1181100"/>
            <a:ext cx="8305800" cy="3581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marL="0" indent="0">
              <a:lnSpc>
                <a:spcPct val="100000"/>
              </a:lnSpc>
              <a:buNone/>
            </a:pPr>
            <a:endParaRPr lang="en-US" sz="1400" dirty="0" smtClean="0">
              <a:latin typeface="News706 BT" charset="0"/>
              <a:ea typeface="ヒラギノ角ゴ ProN W3" charset="0"/>
              <a:cs typeface="ヒラギノ角ゴ ProN W3" charset="0"/>
            </a:endParaRPr>
          </a:p>
          <a:p>
            <a:pPr>
              <a:lnSpc>
                <a:spcPct val="100000"/>
              </a:lnSpc>
              <a:buFont typeface="Lucida Grande" charset="0"/>
              <a:buChar char="‣"/>
            </a:pPr>
            <a:endParaRPr lang="en-US" sz="1400" dirty="0">
              <a:latin typeface="News706 BT" charset="0"/>
              <a:ea typeface="ヒラギノ角ゴ ProN W3" charset="0"/>
              <a:cs typeface="ヒラギノ角ゴ ProN W3"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358" y="1790699"/>
            <a:ext cx="5172779" cy="1911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4137" y="1347786"/>
            <a:ext cx="2014019"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35187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What is machine learning?</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 y="1257300"/>
            <a:ext cx="8872537" cy="1454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942" y="3009900"/>
            <a:ext cx="8887531" cy="1377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61937" y="4686300"/>
            <a:ext cx="6629400" cy="215444"/>
          </a:xfrm>
          <a:prstGeom prst="rect">
            <a:avLst/>
          </a:prstGeom>
          <a:noFill/>
        </p:spPr>
        <p:txBody>
          <a:bodyPr wrap="square" rtlCol="0">
            <a:spAutoFit/>
          </a:bodyPr>
          <a:lstStyle/>
          <a:p>
            <a:pPr algn="l"/>
            <a:r>
              <a:rPr lang="en-US" sz="800"/>
              <a:t>Source: http://www.reddit.com/r/MachineLearning/comments/25lnbt/ama_yann_lecun</a:t>
            </a:r>
          </a:p>
        </p:txBody>
      </p:sp>
    </p:spTree>
    <p:extLst>
      <p:ext uri="{BB962C8B-B14F-4D97-AF65-F5344CB8AC3E}">
        <p14:creationId xmlns:p14="http://schemas.microsoft.com/office/powerpoint/2010/main" val="27824497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What is Machine Learning?</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5" name="Rectangle 4"/>
          <p:cNvSpPr/>
          <p:nvPr/>
        </p:nvSpPr>
        <p:spPr>
          <a:xfrm>
            <a:off x="642937" y="1164372"/>
            <a:ext cx="8001000" cy="3477875"/>
          </a:xfrm>
          <a:prstGeom prst="rect">
            <a:avLst/>
          </a:prstGeom>
        </p:spPr>
        <p:txBody>
          <a:bodyPr wrap="square">
            <a:spAutoFit/>
          </a:bodyPr>
          <a:lstStyle/>
          <a:p>
            <a:pPr algn="l"/>
            <a:r>
              <a:rPr lang="en-US" sz="2000" smtClean="0"/>
              <a:t>There are two main categories of machine learning:</a:t>
            </a:r>
          </a:p>
          <a:p>
            <a:pPr algn="l"/>
            <a:endParaRPr lang="en-US" sz="2000" smtClean="0"/>
          </a:p>
          <a:p>
            <a:pPr algn="l"/>
            <a:r>
              <a:rPr lang="en-US" sz="2000" b="1" smtClean="0"/>
              <a:t>Supervised learning</a:t>
            </a:r>
            <a:r>
              <a:rPr lang="en-US" sz="2000" smtClean="0"/>
              <a:t> (aka “predictive modeling”)</a:t>
            </a:r>
            <a:endParaRPr lang="en-US" sz="2000"/>
          </a:p>
          <a:p>
            <a:pPr marL="341313" indent="-341313" algn="l">
              <a:buFont typeface="Arial"/>
              <a:buChar char="•"/>
            </a:pPr>
            <a:r>
              <a:rPr lang="en-US" sz="2000" smtClean="0"/>
              <a:t>Predict an outcome based on data</a:t>
            </a:r>
          </a:p>
          <a:p>
            <a:pPr marL="341313" indent="-341313" algn="l">
              <a:buFont typeface="Arial"/>
              <a:buChar char="•"/>
            </a:pPr>
            <a:r>
              <a:rPr lang="en-US" sz="2000" smtClean="0"/>
              <a:t>Example: predict whether an email is spam or “ham”</a:t>
            </a:r>
          </a:p>
          <a:p>
            <a:pPr marL="341313" indent="-341313" algn="l">
              <a:buFont typeface="Arial"/>
              <a:buChar char="•"/>
            </a:pPr>
            <a:r>
              <a:rPr lang="en-US" sz="2000" smtClean="0"/>
              <a:t>Goal is “generalization”</a:t>
            </a:r>
          </a:p>
          <a:p>
            <a:pPr algn="l"/>
            <a:endParaRPr lang="en-US" sz="2000" smtClean="0"/>
          </a:p>
          <a:p>
            <a:pPr algn="l"/>
            <a:r>
              <a:rPr lang="en-US" sz="2000" b="1" smtClean="0"/>
              <a:t>Unsupervised learning</a:t>
            </a:r>
          </a:p>
          <a:p>
            <a:pPr marL="342900" indent="-342900" algn="l">
              <a:buFont typeface="Arial" panose="020B0604020202020204" pitchFamily="34" charset="0"/>
              <a:buChar char="•"/>
            </a:pPr>
            <a:r>
              <a:rPr lang="en-US" sz="2000" smtClean="0"/>
              <a:t>Extracting structure from data</a:t>
            </a:r>
          </a:p>
          <a:p>
            <a:pPr marL="342900" indent="-342900" algn="l">
              <a:buFont typeface="Arial" panose="020B0604020202020204" pitchFamily="34" charset="0"/>
              <a:buChar char="•"/>
            </a:pPr>
            <a:r>
              <a:rPr lang="en-US" sz="2000" smtClean="0"/>
              <a:t>Example: create segments of voters</a:t>
            </a:r>
          </a:p>
          <a:p>
            <a:pPr marL="342900" indent="-342900" algn="l">
              <a:buFont typeface="Arial" panose="020B0604020202020204" pitchFamily="34" charset="0"/>
              <a:buChar char="•"/>
            </a:pPr>
            <a:r>
              <a:rPr lang="en-US" sz="2000" smtClean="0"/>
              <a:t>Goal is “representation”</a:t>
            </a:r>
          </a:p>
        </p:txBody>
      </p:sp>
    </p:spTree>
    <p:extLst>
      <p:ext uri="{BB962C8B-B14F-4D97-AF65-F5344CB8AC3E}">
        <p14:creationId xmlns:p14="http://schemas.microsoft.com/office/powerpoint/2010/main" val="26446713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Machine Learning Terminology</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pic>
        <p:nvPicPr>
          <p:cNvPr id="6" name="Picture 5"/>
          <p:cNvPicPr>
            <a:picLocks noChangeAspect="1"/>
          </p:cNvPicPr>
          <p:nvPr/>
        </p:nvPicPr>
        <p:blipFill>
          <a:blip r:embed="rId3"/>
          <a:stretch>
            <a:fillRect/>
          </a:stretch>
        </p:blipFill>
        <p:spPr>
          <a:xfrm>
            <a:off x="3386137" y="1110948"/>
            <a:ext cx="4953000" cy="2646706"/>
          </a:xfrm>
          <a:prstGeom prst="rect">
            <a:avLst/>
          </a:prstGeom>
        </p:spPr>
      </p:pic>
      <p:sp>
        <p:nvSpPr>
          <p:cNvPr id="7" name="TextBox 6"/>
          <p:cNvSpPr txBox="1"/>
          <p:nvPr/>
        </p:nvSpPr>
        <p:spPr>
          <a:xfrm rot="16200000">
            <a:off x="4597628" y="2484210"/>
            <a:ext cx="304800" cy="4708981"/>
          </a:xfrm>
          <a:prstGeom prst="rect">
            <a:avLst/>
          </a:prstGeom>
          <a:noFill/>
        </p:spPr>
        <p:txBody>
          <a:bodyPr wrap="square" rtlCol="0">
            <a:spAutoFit/>
          </a:bodyPr>
          <a:lstStyle/>
          <a:p>
            <a:r>
              <a:rPr lang="en-US" sz="30000" dirty="0" smtClean="0">
                <a:solidFill>
                  <a:srgbClr val="0000FF"/>
                </a:solidFill>
                <a:latin typeface="PFDinTextCompPro-Thin"/>
                <a:cs typeface="PFDinTextCompPro-Thin"/>
              </a:rPr>
              <a:t>{</a:t>
            </a:r>
            <a:endParaRPr lang="en-US" sz="30000" dirty="0">
              <a:solidFill>
                <a:srgbClr val="0000FF"/>
              </a:solidFill>
              <a:latin typeface="PFDinTextCompPro-Thin"/>
              <a:cs typeface="PFDinTextCompPro-Thin"/>
            </a:endParaRPr>
          </a:p>
        </p:txBody>
      </p:sp>
      <p:sp>
        <p:nvSpPr>
          <p:cNvPr id="10" name="TextBox 9"/>
          <p:cNvSpPr txBox="1"/>
          <p:nvPr/>
        </p:nvSpPr>
        <p:spPr>
          <a:xfrm>
            <a:off x="3767137" y="4703802"/>
            <a:ext cx="3200400" cy="553998"/>
          </a:xfrm>
          <a:prstGeom prst="rect">
            <a:avLst/>
          </a:prstGeom>
          <a:noFill/>
        </p:spPr>
        <p:txBody>
          <a:bodyPr wrap="square" rtlCol="0">
            <a:spAutoFit/>
          </a:bodyPr>
          <a:lstStyle/>
          <a:p>
            <a:r>
              <a:rPr lang="en-US" sz="3000" dirty="0" smtClean="0">
                <a:solidFill>
                  <a:srgbClr val="0000FF"/>
                </a:solidFill>
                <a:latin typeface="PFDinTextCompPro-Italic"/>
                <a:cs typeface="PFDinTextCompPro-Italic"/>
              </a:rPr>
              <a:t>4 features (p = 4)</a:t>
            </a:r>
          </a:p>
        </p:txBody>
      </p:sp>
      <p:sp>
        <p:nvSpPr>
          <p:cNvPr id="11" name="TextBox 10"/>
          <p:cNvSpPr txBox="1"/>
          <p:nvPr/>
        </p:nvSpPr>
        <p:spPr>
          <a:xfrm rot="10800000">
            <a:off x="2653244" y="1266925"/>
            <a:ext cx="732893" cy="3170099"/>
          </a:xfrm>
          <a:prstGeom prst="rect">
            <a:avLst/>
          </a:prstGeom>
          <a:noFill/>
        </p:spPr>
        <p:txBody>
          <a:bodyPr wrap="none" rtlCol="0">
            <a:spAutoFit/>
          </a:bodyPr>
          <a:lstStyle/>
          <a:p>
            <a:r>
              <a:rPr lang="en-US" sz="20000" smtClean="0">
                <a:solidFill>
                  <a:schemeClr val="accent3">
                    <a:lumMod val="50000"/>
                  </a:schemeClr>
                </a:solidFill>
                <a:latin typeface="PFDinTextCompPro-Thin"/>
                <a:cs typeface="PFDinTextCompPro-Thin"/>
              </a:rPr>
              <a:t>}</a:t>
            </a:r>
            <a:endParaRPr lang="en-US" sz="20000" dirty="0">
              <a:solidFill>
                <a:schemeClr val="accent3">
                  <a:lumMod val="50000"/>
                </a:schemeClr>
              </a:solidFill>
              <a:latin typeface="PFDinTextCompPro-Thin"/>
              <a:cs typeface="PFDinTextCompPro-Thin"/>
            </a:endParaRPr>
          </a:p>
        </p:txBody>
      </p:sp>
      <p:sp>
        <p:nvSpPr>
          <p:cNvPr id="12" name="TextBox 11"/>
          <p:cNvSpPr txBox="1"/>
          <p:nvPr/>
        </p:nvSpPr>
        <p:spPr>
          <a:xfrm>
            <a:off x="185737" y="1409700"/>
            <a:ext cx="2467506" cy="1015663"/>
          </a:xfrm>
          <a:prstGeom prst="rect">
            <a:avLst/>
          </a:prstGeom>
          <a:noFill/>
        </p:spPr>
        <p:txBody>
          <a:bodyPr wrap="square" rtlCol="0">
            <a:spAutoFit/>
          </a:bodyPr>
          <a:lstStyle/>
          <a:p>
            <a:r>
              <a:rPr lang="en-US" sz="3000" dirty="0" smtClean="0">
                <a:solidFill>
                  <a:srgbClr val="CE0035"/>
                </a:solidFill>
                <a:latin typeface="PFDinTextCompPro-Italic"/>
                <a:cs typeface="PFDinTextCompPro-Italic"/>
              </a:rPr>
              <a:t>150 observations</a:t>
            </a:r>
          </a:p>
          <a:p>
            <a:r>
              <a:rPr lang="en-US" sz="3000" i="1" dirty="0" smtClean="0">
                <a:solidFill>
                  <a:srgbClr val="CE0035"/>
                </a:solidFill>
                <a:latin typeface="PFDinTextCompPro-Italic"/>
                <a:cs typeface="PFDinTextCompPro-Italic"/>
              </a:rPr>
              <a:t>(n = 150)</a:t>
            </a:r>
            <a:endParaRPr lang="en-US" sz="2000" i="1" dirty="0">
              <a:solidFill>
                <a:srgbClr val="CE0035"/>
              </a:solidFill>
              <a:latin typeface="PFDinTextCompPro-Italic"/>
              <a:cs typeface="PFDinTextCompPro-Italic"/>
            </a:endParaRPr>
          </a:p>
        </p:txBody>
      </p:sp>
      <p:sp>
        <p:nvSpPr>
          <p:cNvPr id="13" name="TextBox 12"/>
          <p:cNvSpPr txBox="1"/>
          <p:nvPr/>
        </p:nvSpPr>
        <p:spPr>
          <a:xfrm rot="16200000">
            <a:off x="7563118" y="3316747"/>
            <a:ext cx="533399" cy="1323439"/>
          </a:xfrm>
          <a:prstGeom prst="rect">
            <a:avLst/>
          </a:prstGeom>
          <a:noFill/>
        </p:spPr>
        <p:txBody>
          <a:bodyPr wrap="square" rtlCol="0">
            <a:spAutoFit/>
          </a:bodyPr>
          <a:lstStyle/>
          <a:p>
            <a:r>
              <a:rPr lang="en-US" sz="8000" smtClean="0">
                <a:solidFill>
                  <a:srgbClr val="0000FF"/>
                </a:solidFill>
                <a:latin typeface="PFDinTextCompPro-Thin"/>
                <a:cs typeface="PFDinTextCompPro-Thin"/>
              </a:rPr>
              <a:t>{</a:t>
            </a:r>
            <a:endParaRPr lang="en-US" sz="8000" dirty="0">
              <a:solidFill>
                <a:srgbClr val="0000FF"/>
              </a:solidFill>
              <a:latin typeface="PFDinTextCompPro-Thin"/>
              <a:cs typeface="PFDinTextCompPro-Thin"/>
            </a:endParaRPr>
          </a:p>
        </p:txBody>
      </p:sp>
      <p:sp>
        <p:nvSpPr>
          <p:cNvPr id="14" name="TextBox 13"/>
          <p:cNvSpPr txBox="1"/>
          <p:nvPr/>
        </p:nvSpPr>
        <p:spPr>
          <a:xfrm>
            <a:off x="6891337" y="3979902"/>
            <a:ext cx="2057400" cy="553998"/>
          </a:xfrm>
          <a:prstGeom prst="rect">
            <a:avLst/>
          </a:prstGeom>
          <a:noFill/>
        </p:spPr>
        <p:txBody>
          <a:bodyPr wrap="square" rtlCol="0">
            <a:spAutoFit/>
          </a:bodyPr>
          <a:lstStyle/>
          <a:p>
            <a:r>
              <a:rPr lang="en-US" sz="3000" smtClean="0">
                <a:solidFill>
                  <a:srgbClr val="0000FF"/>
                </a:solidFill>
                <a:latin typeface="PFDinTextCompPro-Italic"/>
                <a:cs typeface="PFDinTextCompPro-Italic"/>
              </a:rPr>
              <a:t>response</a:t>
            </a:r>
            <a:endParaRPr lang="en-US" sz="3000" dirty="0" smtClean="0">
              <a:solidFill>
                <a:srgbClr val="0000FF"/>
              </a:solidFill>
              <a:latin typeface="PFDinTextCompPro-Italic"/>
              <a:cs typeface="PFDinTextCompPro-Italic"/>
            </a:endParaRPr>
          </a:p>
        </p:txBody>
      </p:sp>
      <p:sp>
        <p:nvSpPr>
          <p:cNvPr id="15" name="Rectangle 14"/>
          <p:cNvSpPr/>
          <p:nvPr/>
        </p:nvSpPr>
        <p:spPr>
          <a:xfrm>
            <a:off x="175980" y="3282191"/>
            <a:ext cx="2768376" cy="1631216"/>
          </a:xfrm>
          <a:prstGeom prst="rect">
            <a:avLst/>
          </a:prstGeom>
        </p:spPr>
        <p:txBody>
          <a:bodyPr wrap="square">
            <a:spAutoFit/>
          </a:bodyPr>
          <a:lstStyle/>
          <a:p>
            <a:pPr algn="l"/>
            <a:r>
              <a:rPr lang="en-US" sz="2000" dirty="0" smtClean="0"/>
              <a:t>Feature matrix “X” has n rows and p columns</a:t>
            </a:r>
          </a:p>
          <a:p>
            <a:pPr algn="l"/>
            <a:endParaRPr lang="en-US" sz="2000" dirty="0" smtClean="0"/>
          </a:p>
          <a:p>
            <a:pPr algn="l"/>
            <a:r>
              <a:rPr lang="en-US" sz="2000" dirty="0" smtClean="0"/>
              <a:t>Response “y” is a vector with length n</a:t>
            </a:r>
          </a:p>
        </p:txBody>
      </p:sp>
    </p:spTree>
    <p:extLst>
      <p:ext uri="{BB962C8B-B14F-4D97-AF65-F5344CB8AC3E}">
        <p14:creationId xmlns:p14="http://schemas.microsoft.com/office/powerpoint/2010/main" val="153961415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Machine Learning Terminology</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sp>
        <p:nvSpPr>
          <p:cNvPr id="5" name="Rectangle 4"/>
          <p:cNvSpPr/>
          <p:nvPr/>
        </p:nvSpPr>
        <p:spPr>
          <a:xfrm>
            <a:off x="642937" y="1164372"/>
            <a:ext cx="8001000" cy="3477875"/>
          </a:xfrm>
          <a:prstGeom prst="rect">
            <a:avLst/>
          </a:prstGeom>
        </p:spPr>
        <p:txBody>
          <a:bodyPr wrap="square">
            <a:spAutoFit/>
          </a:bodyPr>
          <a:lstStyle/>
          <a:p>
            <a:pPr algn="l"/>
            <a:r>
              <a:rPr lang="en-US" sz="2000" b="1"/>
              <a:t>Observations</a:t>
            </a:r>
            <a:r>
              <a:rPr lang="en-US" sz="2000"/>
              <a:t> are also known as: samples, examples, instances, </a:t>
            </a:r>
            <a:r>
              <a:rPr lang="en-US" sz="2000" smtClean="0"/>
              <a:t>records</a:t>
            </a:r>
          </a:p>
          <a:p>
            <a:pPr algn="l"/>
            <a:endParaRPr lang="en-US" sz="2000"/>
          </a:p>
          <a:p>
            <a:pPr algn="l"/>
            <a:r>
              <a:rPr lang="en-US" sz="2000" b="1" smtClean="0"/>
              <a:t>Features</a:t>
            </a:r>
            <a:r>
              <a:rPr lang="en-US" sz="2000" smtClean="0"/>
              <a:t> are also known as: predictors, independent variables, inputs, regressors, covariates, attributes</a:t>
            </a:r>
            <a:endParaRPr lang="en-US" sz="2000"/>
          </a:p>
          <a:p>
            <a:pPr algn="l"/>
            <a:endParaRPr lang="en-US" sz="2000" b="1" smtClean="0"/>
          </a:p>
          <a:p>
            <a:pPr algn="l"/>
            <a:r>
              <a:rPr lang="en-US" sz="2000" b="1" smtClean="0"/>
              <a:t>Response</a:t>
            </a:r>
            <a:r>
              <a:rPr lang="en-US" sz="2000" smtClean="0"/>
              <a:t> is also known as: outcome, label, target, dependent variable</a:t>
            </a:r>
          </a:p>
          <a:p>
            <a:pPr algn="l"/>
            <a:endParaRPr lang="en-US" sz="2000"/>
          </a:p>
          <a:p>
            <a:pPr algn="l"/>
            <a:r>
              <a:rPr lang="en-US" sz="2000" smtClean="0"/>
              <a:t>Note: </a:t>
            </a:r>
            <a:r>
              <a:rPr lang="en-US" sz="2000" b="1" smtClean="0"/>
              <a:t>Unsupervised learning</a:t>
            </a:r>
            <a:r>
              <a:rPr lang="en-US" sz="2000" smtClean="0"/>
              <a:t> does not have a response, and does not require labeled data!</a:t>
            </a:r>
          </a:p>
        </p:txBody>
      </p:sp>
    </p:spTree>
    <p:extLst>
      <p:ext uri="{BB962C8B-B14F-4D97-AF65-F5344CB8AC3E}">
        <p14:creationId xmlns:p14="http://schemas.microsoft.com/office/powerpoint/2010/main" val="120837905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848100"/>
            <a:ext cx="8426450" cy="1219200"/>
          </a:xfrm>
        </p:spPr>
        <p:txBody>
          <a:bodyPr/>
          <a:lstStyle/>
          <a:p>
            <a:pPr>
              <a:defRPr/>
            </a:pPr>
            <a:r>
              <a:rPr lang="en-US" sz="7500" dirty="0" smtClean="0"/>
              <a:t>II</a:t>
            </a:r>
            <a:r>
              <a:rPr lang="en-US" sz="7500" smtClean="0"/>
              <a:t>. Supervised Learning</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a:latin typeface="PFDinTextCompPro-Bold" charset="0"/>
                <a:ea typeface="ヒラギノ角ゴ ProN W3" charset="0"/>
                <a:cs typeface="ヒラギノ角ゴ ProN W3" charset="0"/>
              </a:rPr>
              <a:t>MACHINE LEARNING AND KNN</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29436256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10599</TotalTime>
  <Pages>0</Pages>
  <Words>1043</Words>
  <Characters>0</Characters>
  <Application>Microsoft Macintosh PowerPoint</Application>
  <PresentationFormat>Custom</PresentationFormat>
  <Lines>0</Lines>
  <Paragraphs>190</Paragraphs>
  <Slides>25</Slides>
  <Notes>25</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GA_Instructor_Template_Deck</vt:lpstr>
      <vt:lpstr>Agenda</vt:lpstr>
      <vt:lpstr>DATA SCIENCE Class 2: machine learning AND KNN</vt:lpstr>
      <vt:lpstr> I. what is machine learning? iI. Supervised Learning III. Unsupervised Learning IV. Classification with K-Nearest Neighbors</vt:lpstr>
      <vt:lpstr>I. What is machine learning?</vt:lpstr>
      <vt:lpstr>PowerPoint Presentation</vt:lpstr>
      <vt:lpstr>PowerPoint Presentation</vt:lpstr>
      <vt:lpstr>PowerPoint Presentation</vt:lpstr>
      <vt:lpstr>PowerPoint Presentation</vt:lpstr>
      <vt:lpstr>PowerPoint Presentation</vt:lpstr>
      <vt:lpstr>II. Supervised Learning</vt:lpstr>
      <vt:lpstr>PowerPoint Presentation</vt:lpstr>
      <vt:lpstr>PowerPoint Presentation</vt:lpstr>
      <vt:lpstr>PowerPoint Presentation</vt:lpstr>
      <vt:lpstr>PowerPoint Presentation</vt:lpstr>
      <vt:lpstr>III. UNSupervised Learning</vt:lpstr>
      <vt:lpstr>PowerPoint Presentation</vt:lpstr>
      <vt:lpstr>PowerPoint Presentation</vt:lpstr>
      <vt:lpstr>PowerPoint Presentation</vt:lpstr>
      <vt:lpstr>IV. Classification with K-Nearest Neighbors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Sinan Ozdemir</cp:lastModifiedBy>
  <cp:revision>1029</cp:revision>
  <dcterms:modified xsi:type="dcterms:W3CDTF">2015-04-22T14:14:01Z</dcterms:modified>
</cp:coreProperties>
</file>