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16"/>
  </p:notesMasterIdLst>
  <p:handoutMasterIdLst>
    <p:handoutMasterId r:id="rId17"/>
  </p:handoutMasterIdLst>
  <p:sldIdLst>
    <p:sldId id="309" r:id="rId2"/>
    <p:sldId id="311" r:id="rId3"/>
    <p:sldId id="312" r:id="rId4"/>
    <p:sldId id="320" r:id="rId5"/>
    <p:sldId id="313" r:id="rId6"/>
    <p:sldId id="314" r:id="rId7"/>
    <p:sldId id="315" r:id="rId8"/>
    <p:sldId id="316" r:id="rId9"/>
    <p:sldId id="318" r:id="rId10"/>
    <p:sldId id="321" r:id="rId11"/>
    <p:sldId id="319" r:id="rId12"/>
    <p:sldId id="317" r:id="rId13"/>
    <p:sldId id="322" r:id="rId14"/>
    <p:sldId id="310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4567" autoAdjust="0"/>
  </p:normalViewPr>
  <p:slideViewPr>
    <p:cSldViewPr snapToGrid="0">
      <p:cViewPr varScale="1">
        <p:scale>
          <a:sx n="62" d="100"/>
          <a:sy n="62" d="100"/>
        </p:scale>
        <p:origin x="-1662" y="-78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5/13/2014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5/13/2014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5/13/2014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5/13/2014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5/13/2014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5/13/2014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213000864\chk3090.bat" TargetMode="External"/><Relationship Id="rId2" Type="http://schemas.openxmlformats.org/officeDocument/2006/relationships/hyperlink" Target="file:///c:\users\213000864\cdcheck.bat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file:///c:\users\213000864\convert.ba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213000864\cdcheck.bat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690" y="1106213"/>
            <a:ext cx="749650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B-Edit Overview</a:t>
            </a:r>
          </a:p>
          <a:p>
            <a:pPr algn="ctr"/>
            <a:endParaRPr lang="en-US" sz="5400" dirty="0" smtClean="0"/>
          </a:p>
          <a:p>
            <a:pPr algn="ctr"/>
            <a:r>
              <a:rPr lang="en-US" sz="2800" i="1" dirty="0" smtClean="0">
                <a:solidFill>
                  <a:schemeClr val="accent2"/>
                </a:solidFill>
              </a:rPr>
              <a:t>Reduces technical complexity to let you focus on functionality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r>
              <a:rPr lang="en-US" sz="2400" dirty="0" smtClean="0"/>
              <a:t>Forrest Bentley 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4040" y="-9079"/>
            <a:ext cx="5439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BEDITWIN Sample Code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8424" y="1016876"/>
            <a:ext cx="889115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//***********************************</a:t>
            </a:r>
            <a:endParaRPr lang="en-US" sz="1600" dirty="0"/>
          </a:p>
          <a:p>
            <a:r>
              <a:rPr lang="en-US" sz="1600" dirty="0" smtClean="0"/>
              <a:t>//* </a:t>
            </a:r>
            <a:r>
              <a:rPr lang="en-US" sz="1600" dirty="0"/>
              <a:t>Window Menu Actions             </a:t>
            </a:r>
          </a:p>
          <a:p>
            <a:r>
              <a:rPr lang="en-US" sz="1600" dirty="0" smtClean="0"/>
              <a:t>//***********************************</a:t>
            </a:r>
            <a:endParaRPr lang="en-US" sz="1600" dirty="0"/>
          </a:p>
          <a:p>
            <a:r>
              <a:rPr lang="en-US" sz="1600" dirty="0" smtClean="0"/>
              <a:t>          string </a:t>
            </a:r>
            <a:r>
              <a:rPr lang="en-US" sz="1600" dirty="0"/>
              <a:t>Test2_System_MSOBJ                 </a:t>
            </a:r>
            <a:r>
              <a:rPr lang="en-US" sz="1600" dirty="0" smtClean="0"/>
              <a:t>                     </a:t>
            </a:r>
            <a:r>
              <a:rPr lang="en-US" sz="1600" dirty="0"/>
              <a:t>= "call !a100_Test2_System_MSOBJ"</a:t>
            </a:r>
          </a:p>
          <a:p>
            <a:endParaRPr lang="en-US" sz="1600" dirty="0"/>
          </a:p>
          <a:p>
            <a:r>
              <a:rPr lang="en-US" sz="1600" dirty="0" smtClean="0"/>
              <a:t>//***********************************</a:t>
            </a:r>
            <a:endParaRPr lang="en-US" sz="1600" dirty="0"/>
          </a:p>
          <a:p>
            <a:r>
              <a:rPr lang="en-US" sz="1600" dirty="0" smtClean="0"/>
              <a:t>//* </a:t>
            </a:r>
            <a:r>
              <a:rPr lang="en-US" sz="1600" dirty="0"/>
              <a:t>Window Button Actions           </a:t>
            </a:r>
          </a:p>
          <a:p>
            <a:r>
              <a:rPr lang="en-US" sz="1600" dirty="0" smtClean="0"/>
              <a:t>//*******************************</a:t>
            </a:r>
            <a:endParaRPr lang="en-US" sz="1600" dirty="0"/>
          </a:p>
          <a:p>
            <a:r>
              <a:rPr lang="en-US" sz="1600" dirty="0" smtClean="0"/>
              <a:t>          string </a:t>
            </a:r>
            <a:r>
              <a:rPr lang="en-US" sz="1600" dirty="0"/>
              <a:t>Test2_System_Cancel_PBOBJ                        = "call !b100_Test2_System_Cancel_PBOBJ</a:t>
            </a:r>
            <a:r>
              <a:rPr lang="en-US" sz="1600" dirty="0" smtClean="0"/>
              <a:t>"</a:t>
            </a:r>
          </a:p>
          <a:p>
            <a:endParaRPr lang="en-US" sz="1600" dirty="0"/>
          </a:p>
          <a:p>
            <a:r>
              <a:rPr lang="en-US" sz="1600" dirty="0"/>
              <a:t>//****************************************</a:t>
            </a:r>
          </a:p>
          <a:p>
            <a:r>
              <a:rPr lang="en-US" sz="1600" dirty="0"/>
              <a:t>//* Test2_System_MSOBJ Processing</a:t>
            </a:r>
          </a:p>
          <a:p>
            <a:r>
              <a:rPr lang="en-US" sz="1600" dirty="0"/>
              <a:t>//****************************************</a:t>
            </a:r>
          </a:p>
          <a:p>
            <a:r>
              <a:rPr lang="en-US" sz="1600" dirty="0"/>
              <a:t>!a100_Test2_System_MSOBJ</a:t>
            </a:r>
          </a:p>
          <a:p>
            <a:r>
              <a:rPr lang="en-US" sz="1600" dirty="0" smtClean="0"/>
              <a:t>          window </a:t>
            </a:r>
            <a:r>
              <a:rPr lang="en-US" sz="1600" dirty="0"/>
              <a:t>pointer wait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window </a:t>
            </a:r>
            <a:r>
              <a:rPr lang="en-US" sz="1600" dirty="0"/>
              <a:t>open Test2_System_WIN shade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        </a:t>
            </a:r>
            <a:r>
              <a:rPr lang="en-US" sz="1600" dirty="0"/>
              <a:t>window center Test2_System_WIN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    </a:t>
            </a:r>
            <a:r>
              <a:rPr lang="en-US" sz="1600" dirty="0"/>
              <a:t>window clear Test2_System_WIN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    </a:t>
            </a:r>
            <a:r>
              <a:rPr lang="en-US" sz="1600" dirty="0"/>
              <a:t>window </a:t>
            </a:r>
            <a:r>
              <a:rPr lang="en-US" sz="1600" dirty="0" err="1"/>
              <a:t>unshade</a:t>
            </a:r>
            <a:r>
              <a:rPr lang="en-US" sz="1600" dirty="0"/>
              <a:t> Test2_System_WIN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    </a:t>
            </a:r>
            <a:r>
              <a:rPr lang="en-US" sz="1600" dirty="0"/>
              <a:t>window pointer arrow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50513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59" y="1712595"/>
            <a:ext cx="3132160" cy="215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44040" y="-9079"/>
            <a:ext cx="5281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BEDITWIN Architecture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78519" y="4030980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Button Name</a:t>
            </a:r>
          </a:p>
          <a:p>
            <a:r>
              <a:rPr lang="en-US" sz="1600" dirty="0" smtClean="0"/>
              <a:t>Builder_3090_OK_PBOBJ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5654040" y="1249680"/>
            <a:ext cx="3215640" cy="5379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5037" y="1300188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BEDITWIN Script</a:t>
            </a:r>
          </a:p>
          <a:p>
            <a:r>
              <a:rPr lang="en-US" sz="1600" dirty="0" err="1" smtClean="0"/>
              <a:t>Builder.BED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33800" y="1249680"/>
            <a:ext cx="1770127" cy="5379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84162" y="1300188"/>
            <a:ext cx="1454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BEDITWIN.EXE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54040" y="1996440"/>
            <a:ext cx="321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98579" y="2324100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</a:t>
            </a:r>
            <a:r>
              <a:rPr lang="en-US" sz="1600" dirty="0" smtClean="0"/>
              <a:t>indow </a:t>
            </a:r>
            <a:r>
              <a:rPr lang="en-US" sz="1600" dirty="0"/>
              <a:t>o</a:t>
            </a:r>
            <a:r>
              <a:rPr lang="en-US" sz="1600" dirty="0" smtClean="0"/>
              <a:t>pen </a:t>
            </a:r>
            <a:r>
              <a:rPr lang="en-US" sz="1600" dirty="0" smtClean="0"/>
              <a:t>Builder_3090_WIN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00439" y="1161837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Window Name</a:t>
            </a:r>
          </a:p>
          <a:p>
            <a:r>
              <a:rPr lang="en-US" sz="1600" dirty="0" smtClean="0"/>
              <a:t>Builder_3090_WIN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02080" y="3635328"/>
            <a:ext cx="0" cy="47244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01943" y="1621090"/>
            <a:ext cx="1166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 Source</a:t>
            </a:r>
          </a:p>
          <a:p>
            <a:r>
              <a:rPr lang="en-US" sz="1600" dirty="0" err="1" smtClean="0"/>
              <a:t>Windows.h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803266" y="2317784"/>
            <a:ext cx="1504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CreateWindow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11" idx="1"/>
            <a:endCxn id="17" idx="3"/>
          </p:cNvCxnSpPr>
          <p:nvPr/>
        </p:nvCxnSpPr>
        <p:spPr>
          <a:xfrm flipH="1" flipV="1">
            <a:off x="5307909" y="2487061"/>
            <a:ext cx="390670" cy="6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</p:cNvCxnSpPr>
          <p:nvPr/>
        </p:nvCxnSpPr>
        <p:spPr>
          <a:xfrm flipH="1">
            <a:off x="3433435" y="2487061"/>
            <a:ext cx="369831" cy="6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3047" y="4145756"/>
            <a:ext cx="31566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tring </a:t>
            </a:r>
            <a:r>
              <a:rPr lang="en-US" sz="1400" dirty="0" smtClean="0"/>
              <a:t>Builder_3090_OK_PBOBJ</a:t>
            </a:r>
          </a:p>
          <a:p>
            <a:r>
              <a:rPr lang="en-US" sz="1400" dirty="0" smtClean="0"/>
              <a:t>= “call !b100_</a:t>
            </a:r>
            <a:r>
              <a:rPr lang="en-US" sz="1400" dirty="0"/>
              <a:t>Builder_3090_OK_PBOBJ</a:t>
            </a:r>
          </a:p>
          <a:p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973534" y="5197792"/>
            <a:ext cx="26356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!b100_Builder_3090_OK_PBOBJ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Window Commands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 flipH="1">
            <a:off x="7291363" y="4610688"/>
            <a:ext cx="1" cy="58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98011" y="3247489"/>
            <a:ext cx="17059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WindowProc</a:t>
            </a:r>
            <a:r>
              <a:rPr lang="en-US" sz="1200" dirty="0" smtClean="0"/>
              <a:t> for</a:t>
            </a:r>
          </a:p>
          <a:p>
            <a:r>
              <a:rPr lang="en-US" sz="1200" dirty="0" smtClean="0"/>
              <a:t>Builder_3090_WIN</a:t>
            </a:r>
          </a:p>
          <a:p>
            <a:endParaRPr lang="en-US" sz="1200" dirty="0" smtClean="0"/>
          </a:p>
          <a:p>
            <a:r>
              <a:rPr lang="en-US" sz="1200" dirty="0" smtClean="0"/>
              <a:t>Message</a:t>
            </a:r>
            <a:endParaRPr lang="en-US" sz="1200" dirty="0"/>
          </a:p>
          <a:p>
            <a:r>
              <a:rPr lang="en-US" sz="1200" dirty="0" smtClean="0"/>
              <a:t>WM_PUSHBUTTON</a:t>
            </a:r>
          </a:p>
          <a:p>
            <a:r>
              <a:rPr lang="en-US" sz="1100" dirty="0"/>
              <a:t>Builder_3090_OK_PBOBJ</a:t>
            </a:r>
          </a:p>
          <a:p>
            <a:endParaRPr lang="en-US" sz="11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684632" y="3543888"/>
            <a:ext cx="21561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79388" y="3635328"/>
            <a:ext cx="5599" cy="23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98545" y="4301095"/>
            <a:ext cx="3465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295450" y="5561141"/>
            <a:ext cx="630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31447" y="5298489"/>
            <a:ext cx="10695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Window </a:t>
            </a:r>
          </a:p>
          <a:p>
            <a:pPr algn="ctr"/>
            <a:r>
              <a:rPr lang="en-US" sz="1400" dirty="0" smtClean="0"/>
              <a:t>Commands</a:t>
            </a:r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070520" y="3924597"/>
            <a:ext cx="1060927" cy="1636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3435" y="553829"/>
            <a:ext cx="232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Startup</a:t>
            </a:r>
          </a:p>
          <a:p>
            <a:pPr algn="ctr"/>
            <a:r>
              <a:rPr lang="en-US" sz="1800" dirty="0" smtClean="0"/>
              <a:t>BEDIT call </a:t>
            </a:r>
            <a:r>
              <a:rPr lang="en-US" sz="1800" dirty="0" err="1" smtClean="0"/>
              <a:t>Builder.bed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3206544" y="847407"/>
            <a:ext cx="2781531" cy="34610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507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3640" y="173801"/>
            <a:ext cx="3871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B-Edit Examples</a:t>
            </a:r>
            <a:endParaRPr lang="en-US" sz="40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81708" y="1479410"/>
            <a:ext cx="9183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Code Checker (Java, C, HTML,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, etc…) (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Batch/Windows</a:t>
            </a:r>
            <a:r>
              <a:rPr lang="en-US" sz="2400" dirty="0" smtClean="0"/>
              <a:t>)</a:t>
            </a:r>
          </a:p>
        </p:txBody>
      </p:sp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81708" y="1911190"/>
            <a:ext cx="7584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3090 Code Checker (COBOL, ADSO) (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Batch/Windows</a:t>
            </a:r>
            <a:r>
              <a:rPr lang="en-US" sz="2400" dirty="0" smtClean="0"/>
              <a:t>)</a:t>
            </a:r>
          </a:p>
        </p:txBody>
      </p:sp>
      <p:sp>
        <p:nvSpPr>
          <p:cNvPr id="5" name="TextBox 4">
            <a:hlinkClick r:id="rId4" action="ppaction://hlinkfile"/>
          </p:cNvPr>
          <p:cNvSpPr txBox="1"/>
          <p:nvPr/>
        </p:nvSpPr>
        <p:spPr>
          <a:xfrm>
            <a:off x="81708" y="2307430"/>
            <a:ext cx="592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 CICS code to DC-COBOL (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Batch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TextBox 5">
            <a:hlinkClick r:id="rId4" action="ppaction://hlinkfile"/>
          </p:cNvPr>
          <p:cNvSpPr txBox="1"/>
          <p:nvPr/>
        </p:nvSpPr>
        <p:spPr>
          <a:xfrm>
            <a:off x="81708" y="2956052"/>
            <a:ext cx="614719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SCABBA Remediation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Cross Site </a:t>
            </a:r>
            <a:r>
              <a:rPr lang="en-US" sz="2400" dirty="0" smtClean="0"/>
              <a:t>Scripting (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Batch</a:t>
            </a:r>
            <a:r>
              <a:rPr lang="en-US" sz="2400" dirty="0" smtClean="0"/>
              <a:t>)</a:t>
            </a:r>
            <a:endParaRPr lang="en-US" sz="24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URL </a:t>
            </a:r>
            <a:r>
              <a:rPr lang="en-US" sz="2400" dirty="0" smtClean="0"/>
              <a:t>Jumping (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Batch</a:t>
            </a:r>
            <a:r>
              <a:rPr lang="en-US" sz="2400" dirty="0" smtClean="0"/>
              <a:t>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/>
              <a:t>JSDoc</a:t>
            </a:r>
            <a:r>
              <a:rPr lang="en-US" sz="2400" dirty="0" smtClean="0"/>
              <a:t> Checker (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Batch</a:t>
            </a:r>
            <a:r>
              <a:rPr lang="en-US" sz="24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HTML Tag Unique Identifier (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Batch</a:t>
            </a:r>
            <a:r>
              <a:rPr lang="en-US" sz="24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Automation Status Analyzer (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Windows</a:t>
            </a:r>
            <a:r>
              <a:rPr lang="en-US" sz="24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Remote Property Maintenance (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Windows</a:t>
            </a:r>
            <a:r>
              <a:rPr lang="en-US" sz="24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Personal Task Tracker (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Windows</a:t>
            </a:r>
            <a:r>
              <a:rPr lang="en-US" sz="2400" dirty="0" smtClean="0"/>
              <a:t>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400" dirty="0" smtClean="0"/>
          </a:p>
        </p:txBody>
      </p:sp>
      <p:sp>
        <p:nvSpPr>
          <p:cNvPr id="7" name="TextBox 6">
            <a:hlinkClick r:id="rId2" action="ppaction://hlinkfile"/>
          </p:cNvPr>
          <p:cNvSpPr txBox="1"/>
          <p:nvPr/>
        </p:nvSpPr>
        <p:spPr>
          <a:xfrm>
            <a:off x="81708" y="1037450"/>
            <a:ext cx="509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B-Edit Analysis System (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Windows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2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8960" y="67121"/>
            <a:ext cx="3079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B-Edit Future</a:t>
            </a:r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47467" y="729287"/>
            <a:ext cx="7166064" cy="53860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Language Enhancements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 to 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HTML/CSS/JS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Oracle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Mainframe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800" b="1" dirty="0" smtClean="0"/>
              <a:t>Utilities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Dragon/</a:t>
            </a:r>
            <a:r>
              <a:rPr lang="en-US" sz="2400" dirty="0" err="1"/>
              <a:t>ViaVoice</a:t>
            </a:r>
            <a:r>
              <a:rPr lang="en-US" sz="2400" dirty="0"/>
              <a:t>/</a:t>
            </a:r>
            <a:r>
              <a:rPr lang="en-US" sz="2400" dirty="0" err="1"/>
              <a:t>Speakonia</a:t>
            </a:r>
            <a:r>
              <a:rPr lang="en-US" sz="2400" dirty="0"/>
              <a:t> </a:t>
            </a:r>
            <a:r>
              <a:rPr lang="en-US" sz="2400" dirty="0" smtClean="0"/>
              <a:t>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Browser Compatibility Fix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Mainframe JCL Viewer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Mainframe Job Inspect Code -&gt; BPEL -&gt; BPM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Code Development/Maintenance English Dialog</a:t>
            </a:r>
            <a:endParaRPr lang="en-US" sz="24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B-Edit, Java, C, etc…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300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1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7560" y="-9079"/>
            <a:ext cx="2268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911237" y="790246"/>
            <a:ext cx="5272277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History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Written 1992 (Honeywell Tex, System 90’s)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Original OS/2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Ported to DOS/Windows 1997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Recompiled/Enhanced 64-Bit 2013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Description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Interpreter written in C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1 code-base that runs on many platforms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Strong string manipulation language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Strengths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Editing/Creating Text Files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Code Generation/Maintenance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Prototyping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Current Desktop Environments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Interactive DOS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Batch DOS</a:t>
            </a:r>
            <a:endParaRPr lang="en-US" sz="1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Windows GUI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31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8480" y="-9079"/>
            <a:ext cx="2922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Architecture</a:t>
            </a:r>
            <a:endParaRPr lang="en-US" sz="4000" dirty="0"/>
          </a:p>
        </p:txBody>
      </p:sp>
      <p:sp>
        <p:nvSpPr>
          <p:cNvPr id="3" name="Rounded Rectangle 2"/>
          <p:cNvSpPr/>
          <p:nvPr/>
        </p:nvSpPr>
        <p:spPr>
          <a:xfrm>
            <a:off x="3343277" y="2758440"/>
            <a:ext cx="2392680" cy="1386840"/>
          </a:xfrm>
          <a:prstGeom prst="roundRect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B-Edit</a:t>
            </a:r>
          </a:p>
          <a:p>
            <a:pPr algn="ctr"/>
            <a:r>
              <a:rPr lang="en-US" dirty="0" smtClean="0"/>
              <a:t>Interpreter</a:t>
            </a:r>
          </a:p>
          <a:p>
            <a:pPr algn="ctr"/>
            <a:r>
              <a:rPr lang="en-US" sz="1800" dirty="0" smtClean="0"/>
              <a:t>(C executable)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878828" y="1712020"/>
            <a:ext cx="3468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Startup</a:t>
            </a:r>
          </a:p>
          <a:p>
            <a:pPr algn="ctr"/>
            <a:r>
              <a:rPr lang="en-US" sz="2400" dirty="0" smtClean="0"/>
              <a:t>BEDIT call </a:t>
            </a:r>
            <a:r>
              <a:rPr lang="en-US" sz="2400" dirty="0" err="1" smtClean="0"/>
              <a:t>Beditcode.bed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781300" y="2127518"/>
            <a:ext cx="3663182" cy="41549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8480" y="-9079"/>
            <a:ext cx="2922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Architecture</a:t>
            </a:r>
            <a:endParaRPr lang="en-US" sz="4000" dirty="0"/>
          </a:p>
        </p:txBody>
      </p:sp>
      <p:sp>
        <p:nvSpPr>
          <p:cNvPr id="3" name="Rounded Rectangle 2"/>
          <p:cNvSpPr/>
          <p:nvPr/>
        </p:nvSpPr>
        <p:spPr>
          <a:xfrm>
            <a:off x="3343277" y="2758440"/>
            <a:ext cx="2392680" cy="1386840"/>
          </a:xfrm>
          <a:prstGeom prst="roundRect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B-Edit</a:t>
            </a:r>
          </a:p>
          <a:p>
            <a:pPr algn="ctr"/>
            <a:r>
              <a:rPr lang="en-US" dirty="0" smtClean="0"/>
              <a:t>Interpreter</a:t>
            </a:r>
          </a:p>
          <a:p>
            <a:pPr algn="ctr"/>
            <a:r>
              <a:rPr lang="en-US" sz="1800" dirty="0" smtClean="0"/>
              <a:t>(C executable)</a:t>
            </a:r>
            <a:endParaRPr lang="en-US" sz="1800" dirty="0"/>
          </a:p>
        </p:txBody>
      </p:sp>
      <p:sp>
        <p:nvSpPr>
          <p:cNvPr id="4" name="Flowchart: Document 3"/>
          <p:cNvSpPr/>
          <p:nvPr/>
        </p:nvSpPr>
        <p:spPr>
          <a:xfrm>
            <a:off x="518160" y="2910840"/>
            <a:ext cx="1584960" cy="1158240"/>
          </a:xfrm>
          <a:prstGeom prst="flowChartDocument">
            <a:avLst/>
          </a:prstGeom>
          <a:solidFill>
            <a:srgbClr val="00B050"/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B-Edit</a:t>
            </a:r>
          </a:p>
          <a:p>
            <a:pPr algn="ctr"/>
            <a:r>
              <a:rPr lang="en-US" sz="2400" dirty="0" smtClean="0"/>
              <a:t>Code</a:t>
            </a:r>
          </a:p>
          <a:p>
            <a:pPr algn="ctr"/>
            <a:r>
              <a:rPr lang="en-US" sz="1400" dirty="0" smtClean="0"/>
              <a:t>(.bed)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>
            <a:off x="2392680" y="316992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4730" y="1700416"/>
            <a:ext cx="19527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B-Edit</a:t>
            </a:r>
          </a:p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8828" y="1712020"/>
            <a:ext cx="3468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Startup</a:t>
            </a:r>
          </a:p>
          <a:p>
            <a:pPr algn="ctr"/>
            <a:r>
              <a:rPr lang="en-US" sz="2400" dirty="0" smtClean="0"/>
              <a:t>BEDIT call </a:t>
            </a:r>
            <a:r>
              <a:rPr lang="en-US" sz="2400" dirty="0" err="1" smtClean="0"/>
              <a:t>Beditcode.bed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781300" y="2127518"/>
            <a:ext cx="3663182" cy="41549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8480" y="-9079"/>
            <a:ext cx="2922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Architecture</a:t>
            </a:r>
            <a:endParaRPr lang="en-US" sz="4000" dirty="0"/>
          </a:p>
        </p:txBody>
      </p:sp>
      <p:sp>
        <p:nvSpPr>
          <p:cNvPr id="3" name="Rounded Rectangle 2"/>
          <p:cNvSpPr/>
          <p:nvPr/>
        </p:nvSpPr>
        <p:spPr>
          <a:xfrm>
            <a:off x="3343277" y="2758440"/>
            <a:ext cx="2392680" cy="1386840"/>
          </a:xfrm>
          <a:prstGeom prst="roundRect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B-Edit</a:t>
            </a:r>
          </a:p>
          <a:p>
            <a:pPr algn="ctr"/>
            <a:r>
              <a:rPr lang="en-US" dirty="0" smtClean="0"/>
              <a:t>Interpreter</a:t>
            </a:r>
          </a:p>
          <a:p>
            <a:pPr algn="ctr"/>
            <a:r>
              <a:rPr lang="en-US" sz="1800" dirty="0" smtClean="0"/>
              <a:t>(C executable)</a:t>
            </a:r>
            <a:endParaRPr lang="en-US" sz="1800" dirty="0"/>
          </a:p>
        </p:txBody>
      </p:sp>
      <p:sp>
        <p:nvSpPr>
          <p:cNvPr id="4" name="Flowchart: Document 3"/>
          <p:cNvSpPr/>
          <p:nvPr/>
        </p:nvSpPr>
        <p:spPr>
          <a:xfrm>
            <a:off x="518160" y="2910840"/>
            <a:ext cx="1584960" cy="1158240"/>
          </a:xfrm>
          <a:prstGeom prst="flowChartDocument">
            <a:avLst/>
          </a:prstGeom>
          <a:solidFill>
            <a:srgbClr val="00B050"/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B-Edit</a:t>
            </a:r>
          </a:p>
          <a:p>
            <a:pPr algn="ctr"/>
            <a:r>
              <a:rPr lang="en-US" sz="2400" dirty="0" smtClean="0"/>
              <a:t>Code</a:t>
            </a:r>
          </a:p>
          <a:p>
            <a:pPr algn="ctr"/>
            <a:r>
              <a:rPr lang="en-US" sz="1400" dirty="0" smtClean="0"/>
              <a:t>(.bed)</a:t>
            </a:r>
            <a:endParaRPr lang="en-US" sz="1400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6995160" y="1691640"/>
            <a:ext cx="1475652" cy="1374615"/>
          </a:xfrm>
          <a:prstGeom prst="flowChartMultidocument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</a:t>
            </a:r>
          </a:p>
          <a:p>
            <a:pPr algn="ctr"/>
            <a:r>
              <a:rPr lang="en-US" sz="2000" dirty="0" smtClean="0"/>
              <a:t>Text</a:t>
            </a:r>
          </a:p>
          <a:p>
            <a:pPr algn="ctr"/>
            <a:r>
              <a:rPr lang="en-US" sz="2000" dirty="0" smtClean="0"/>
              <a:t>Files</a:t>
            </a:r>
            <a:endParaRPr lang="en-US" sz="2000" dirty="0"/>
          </a:p>
        </p:txBody>
      </p:sp>
      <p:sp>
        <p:nvSpPr>
          <p:cNvPr id="7" name="Right Arrow 6"/>
          <p:cNvSpPr/>
          <p:nvPr/>
        </p:nvSpPr>
        <p:spPr>
          <a:xfrm>
            <a:off x="2392680" y="316992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8618101">
            <a:off x="5926047" y="242316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defined Process 9"/>
          <p:cNvSpPr/>
          <p:nvPr/>
        </p:nvSpPr>
        <p:spPr>
          <a:xfrm>
            <a:off x="3682368" y="984607"/>
            <a:ext cx="1714498" cy="630833"/>
          </a:xfrm>
          <a:prstGeom prst="flowChartPredefinedProcess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</a:t>
            </a:r>
          </a:p>
          <a:p>
            <a:pPr algn="ctr"/>
            <a:r>
              <a:rPr lang="en-US" sz="1600" dirty="0" smtClean="0"/>
              <a:t>Commands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 rot="1600741">
            <a:off x="5673095" y="1630052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4150997" y="197358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4730" y="1700416"/>
            <a:ext cx="19527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B-Edit</a:t>
            </a:r>
          </a:p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8480" y="-9079"/>
            <a:ext cx="2922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Architecture</a:t>
            </a:r>
            <a:endParaRPr lang="en-US" sz="4000" dirty="0"/>
          </a:p>
        </p:txBody>
      </p:sp>
      <p:sp>
        <p:nvSpPr>
          <p:cNvPr id="3" name="Rounded Rectangle 2"/>
          <p:cNvSpPr/>
          <p:nvPr/>
        </p:nvSpPr>
        <p:spPr>
          <a:xfrm>
            <a:off x="3343277" y="2758440"/>
            <a:ext cx="2392680" cy="1386840"/>
          </a:xfrm>
          <a:prstGeom prst="roundRect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B-Edit</a:t>
            </a:r>
          </a:p>
          <a:p>
            <a:pPr algn="ctr"/>
            <a:r>
              <a:rPr lang="en-US" dirty="0" smtClean="0"/>
              <a:t>Interpreter</a:t>
            </a:r>
          </a:p>
          <a:p>
            <a:pPr algn="ctr"/>
            <a:r>
              <a:rPr lang="en-US" sz="1800" dirty="0" smtClean="0"/>
              <a:t>(C executable)</a:t>
            </a:r>
            <a:endParaRPr lang="en-US" sz="1800" dirty="0"/>
          </a:p>
        </p:txBody>
      </p:sp>
      <p:sp>
        <p:nvSpPr>
          <p:cNvPr id="4" name="Flowchart: Document 3"/>
          <p:cNvSpPr/>
          <p:nvPr/>
        </p:nvSpPr>
        <p:spPr>
          <a:xfrm>
            <a:off x="518160" y="2910840"/>
            <a:ext cx="1584960" cy="1158240"/>
          </a:xfrm>
          <a:prstGeom prst="flowChartDocument">
            <a:avLst/>
          </a:prstGeom>
          <a:solidFill>
            <a:srgbClr val="00B050"/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B-Edit</a:t>
            </a:r>
          </a:p>
          <a:p>
            <a:pPr algn="ctr"/>
            <a:r>
              <a:rPr lang="en-US" sz="2400" dirty="0" smtClean="0"/>
              <a:t>Code</a:t>
            </a:r>
          </a:p>
          <a:p>
            <a:pPr algn="ctr"/>
            <a:r>
              <a:rPr lang="en-US" sz="1400" dirty="0" smtClean="0"/>
              <a:t>(.bed)</a:t>
            </a:r>
            <a:endParaRPr lang="en-US" sz="1400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6995160" y="1691640"/>
            <a:ext cx="1475652" cy="1374615"/>
          </a:xfrm>
          <a:prstGeom prst="flowChartMultidocument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</a:t>
            </a:r>
          </a:p>
          <a:p>
            <a:pPr algn="ctr"/>
            <a:r>
              <a:rPr lang="en-US" sz="2000" dirty="0" smtClean="0"/>
              <a:t>Text</a:t>
            </a:r>
          </a:p>
          <a:p>
            <a:pPr algn="ctr"/>
            <a:r>
              <a:rPr lang="en-US" sz="2000" dirty="0" smtClean="0"/>
              <a:t>Files</a:t>
            </a:r>
            <a:endParaRPr lang="en-US" sz="2000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6995160" y="3916680"/>
            <a:ext cx="1475652" cy="1374615"/>
          </a:xfrm>
          <a:prstGeom prst="flowChartMultidocument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Output</a:t>
            </a:r>
          </a:p>
          <a:p>
            <a:pPr algn="ctr"/>
            <a:r>
              <a:rPr lang="en-US" sz="2000" dirty="0" smtClean="0"/>
              <a:t>Text</a:t>
            </a:r>
          </a:p>
          <a:p>
            <a:pPr algn="ctr"/>
            <a:r>
              <a:rPr lang="en-US" sz="2000" dirty="0" smtClean="0"/>
              <a:t>Files</a:t>
            </a:r>
            <a:endParaRPr lang="en-US" sz="2000" dirty="0"/>
          </a:p>
        </p:txBody>
      </p:sp>
      <p:sp>
        <p:nvSpPr>
          <p:cNvPr id="7" name="Right Arrow 6"/>
          <p:cNvSpPr/>
          <p:nvPr/>
        </p:nvSpPr>
        <p:spPr>
          <a:xfrm>
            <a:off x="2392680" y="316992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00741">
            <a:off x="5926047" y="379476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8618101">
            <a:off x="5926047" y="242316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defined Process 9"/>
          <p:cNvSpPr/>
          <p:nvPr/>
        </p:nvSpPr>
        <p:spPr>
          <a:xfrm>
            <a:off x="3682368" y="984607"/>
            <a:ext cx="1714498" cy="630833"/>
          </a:xfrm>
          <a:prstGeom prst="flowChartPredefinedProcess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</a:t>
            </a:r>
          </a:p>
          <a:p>
            <a:pPr algn="ctr"/>
            <a:r>
              <a:rPr lang="en-US" sz="1600" dirty="0" smtClean="0"/>
              <a:t>Commands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 rot="1600741">
            <a:off x="5673095" y="1630052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4150997" y="197358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4730" y="1700416"/>
            <a:ext cx="19527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B-Edit</a:t>
            </a:r>
          </a:p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8480" y="-9079"/>
            <a:ext cx="2922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Architecture</a:t>
            </a:r>
            <a:endParaRPr lang="en-US" sz="4000" dirty="0"/>
          </a:p>
        </p:txBody>
      </p:sp>
      <p:sp>
        <p:nvSpPr>
          <p:cNvPr id="3" name="Rounded Rectangle 2"/>
          <p:cNvSpPr/>
          <p:nvPr/>
        </p:nvSpPr>
        <p:spPr>
          <a:xfrm>
            <a:off x="3343277" y="2758440"/>
            <a:ext cx="2392680" cy="1386840"/>
          </a:xfrm>
          <a:prstGeom prst="roundRect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B-Edit</a:t>
            </a:r>
          </a:p>
          <a:p>
            <a:pPr algn="ctr"/>
            <a:r>
              <a:rPr lang="en-US" dirty="0" smtClean="0"/>
              <a:t>Interpreter</a:t>
            </a:r>
          </a:p>
          <a:p>
            <a:pPr algn="ctr"/>
            <a:r>
              <a:rPr lang="en-US" sz="1800" dirty="0" smtClean="0"/>
              <a:t>(C executable)</a:t>
            </a:r>
            <a:endParaRPr lang="en-US" sz="1800" dirty="0"/>
          </a:p>
        </p:txBody>
      </p:sp>
      <p:sp>
        <p:nvSpPr>
          <p:cNvPr id="4" name="Flowchart: Document 3"/>
          <p:cNvSpPr/>
          <p:nvPr/>
        </p:nvSpPr>
        <p:spPr>
          <a:xfrm>
            <a:off x="518160" y="2910840"/>
            <a:ext cx="1584960" cy="1158240"/>
          </a:xfrm>
          <a:prstGeom prst="flowChartDocument">
            <a:avLst/>
          </a:prstGeom>
          <a:solidFill>
            <a:srgbClr val="00B050"/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B-Edit</a:t>
            </a:r>
          </a:p>
          <a:p>
            <a:pPr algn="ctr"/>
            <a:r>
              <a:rPr lang="en-US" sz="2400" dirty="0" smtClean="0"/>
              <a:t>Code</a:t>
            </a:r>
          </a:p>
          <a:p>
            <a:pPr algn="ctr"/>
            <a:r>
              <a:rPr lang="en-US" sz="1400" dirty="0" smtClean="0"/>
              <a:t>(.bed)</a:t>
            </a:r>
            <a:endParaRPr lang="en-US" sz="1400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6995160" y="1691640"/>
            <a:ext cx="1475652" cy="1374615"/>
          </a:xfrm>
          <a:prstGeom prst="flowChartMultidocument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</a:t>
            </a:r>
          </a:p>
          <a:p>
            <a:pPr algn="ctr"/>
            <a:r>
              <a:rPr lang="en-US" sz="2000" dirty="0" smtClean="0"/>
              <a:t>Text</a:t>
            </a:r>
          </a:p>
          <a:p>
            <a:pPr algn="ctr"/>
            <a:r>
              <a:rPr lang="en-US" sz="2000" dirty="0" smtClean="0"/>
              <a:t>Files</a:t>
            </a:r>
            <a:endParaRPr lang="en-US" sz="2000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6995160" y="3916680"/>
            <a:ext cx="1475652" cy="1374615"/>
          </a:xfrm>
          <a:prstGeom prst="flowChartMultidocument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Output</a:t>
            </a:r>
          </a:p>
          <a:p>
            <a:pPr algn="ctr"/>
            <a:r>
              <a:rPr lang="en-US" sz="2000" dirty="0" smtClean="0"/>
              <a:t>Text</a:t>
            </a:r>
          </a:p>
          <a:p>
            <a:pPr algn="ctr"/>
            <a:r>
              <a:rPr lang="en-US" sz="2000" dirty="0" smtClean="0"/>
              <a:t>Files</a:t>
            </a:r>
            <a:endParaRPr lang="en-US" sz="2000" dirty="0"/>
          </a:p>
        </p:txBody>
      </p:sp>
      <p:sp>
        <p:nvSpPr>
          <p:cNvPr id="7" name="Right Arrow 6"/>
          <p:cNvSpPr/>
          <p:nvPr/>
        </p:nvSpPr>
        <p:spPr>
          <a:xfrm>
            <a:off x="2392680" y="316992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00741">
            <a:off x="5926047" y="379476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8618101">
            <a:off x="5926047" y="242316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defined Process 9"/>
          <p:cNvSpPr/>
          <p:nvPr/>
        </p:nvSpPr>
        <p:spPr>
          <a:xfrm>
            <a:off x="3682368" y="984607"/>
            <a:ext cx="1714498" cy="630833"/>
          </a:xfrm>
          <a:prstGeom prst="flowChartPredefinedProcess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</a:t>
            </a:r>
          </a:p>
          <a:p>
            <a:pPr algn="ctr"/>
            <a:r>
              <a:rPr lang="en-US" sz="1600" dirty="0" smtClean="0"/>
              <a:t>Commands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 rot="1600741">
            <a:off x="5673095" y="1630052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4150997" y="197358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ocument 12"/>
          <p:cNvSpPr/>
          <p:nvPr/>
        </p:nvSpPr>
        <p:spPr>
          <a:xfrm>
            <a:off x="3747137" y="5372100"/>
            <a:ext cx="1584960" cy="808222"/>
          </a:xfrm>
          <a:prstGeom prst="flowChartDocument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Debug</a:t>
            </a:r>
          </a:p>
          <a:p>
            <a:pPr algn="ctr"/>
            <a:r>
              <a:rPr lang="en-US" sz="2000" dirty="0" smtClean="0"/>
              <a:t>Log</a:t>
            </a:r>
          </a:p>
        </p:txBody>
      </p:sp>
      <p:sp>
        <p:nvSpPr>
          <p:cNvPr id="14" name="Right Arrow 13"/>
          <p:cNvSpPr/>
          <p:nvPr/>
        </p:nvSpPr>
        <p:spPr>
          <a:xfrm rot="5400000">
            <a:off x="4150997" y="455676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4730" y="1700416"/>
            <a:ext cx="19527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B-Edit</a:t>
            </a:r>
          </a:p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814" y="1047356"/>
            <a:ext cx="751359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      string   Restart </a:t>
            </a:r>
            <a:r>
              <a:rPr lang="en-US" sz="1800" dirty="0"/>
              <a:t>= 'n</a:t>
            </a:r>
            <a:r>
              <a:rPr lang="en-US" sz="1800" dirty="0" smtClean="0"/>
              <a:t>'</a:t>
            </a:r>
            <a:endParaRPr lang="en-US" sz="1800" dirty="0"/>
          </a:p>
          <a:p>
            <a:r>
              <a:rPr lang="en-US" sz="1800" dirty="0" smtClean="0"/>
              <a:t>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       Version = ‘1.1’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//************************************************************************</a:t>
            </a:r>
          </a:p>
          <a:p>
            <a:r>
              <a:rPr lang="en-US" sz="1800" dirty="0"/>
              <a:t>//* </a:t>
            </a:r>
            <a:r>
              <a:rPr lang="en-US" sz="1800" dirty="0" smtClean="0"/>
              <a:t>Main Processing</a:t>
            </a:r>
            <a:endParaRPr lang="en-US" sz="1800" dirty="0"/>
          </a:p>
          <a:p>
            <a:r>
              <a:rPr lang="en-US" sz="1800" dirty="0"/>
              <a:t>//************************************************************************</a:t>
            </a:r>
          </a:p>
          <a:p>
            <a:r>
              <a:rPr lang="en-US" sz="1800" dirty="0"/>
              <a:t>!a100_main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    call </a:t>
            </a:r>
            <a:r>
              <a:rPr lang="en-US" sz="1800" dirty="0"/>
              <a:t>!b100_init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    call </a:t>
            </a:r>
            <a:r>
              <a:rPr lang="en-US" sz="1800" dirty="0"/>
              <a:t>!</a:t>
            </a:r>
            <a:r>
              <a:rPr lang="en-US" sz="1800" dirty="0" smtClean="0"/>
              <a:t>b200_proc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smtClean="0"/>
              <a:t>      call </a:t>
            </a:r>
            <a:r>
              <a:rPr lang="en-US" sz="1800" dirty="0"/>
              <a:t>!b300_wrap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    exit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//************************************************************************</a:t>
            </a:r>
          </a:p>
          <a:p>
            <a:r>
              <a:rPr lang="en-US" sz="1800" dirty="0"/>
              <a:t>//* Initialization</a:t>
            </a:r>
          </a:p>
          <a:p>
            <a:r>
              <a:rPr lang="en-US" sz="1800" dirty="0"/>
              <a:t>//************************************************************************</a:t>
            </a:r>
          </a:p>
          <a:p>
            <a:r>
              <a:rPr lang="en-US" sz="1800" dirty="0"/>
              <a:t>!b100_init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    </a:t>
            </a:r>
            <a:r>
              <a:rPr lang="en-US" sz="1800" dirty="0" err="1" smtClean="0"/>
              <a:t>print:”Version</a:t>
            </a:r>
            <a:r>
              <a:rPr lang="en-US" sz="1800" dirty="0" smtClean="0"/>
              <a:t>:@Version@”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return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225040" y="-9079"/>
            <a:ext cx="4525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Sample B-Edit 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630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-9079"/>
            <a:ext cx="7394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BEDITWIN: Windows GUI Version</a:t>
            </a:r>
            <a:endParaRPr lang="en-US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3343277" y="2880360"/>
            <a:ext cx="2392680" cy="1386840"/>
          </a:xfrm>
          <a:prstGeom prst="roundRect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BEDITWIN</a:t>
            </a:r>
          </a:p>
          <a:p>
            <a:pPr algn="ctr"/>
            <a:r>
              <a:rPr lang="en-US" dirty="0" smtClean="0"/>
              <a:t>Interpreter</a:t>
            </a:r>
          </a:p>
          <a:p>
            <a:pPr algn="ctr"/>
            <a:r>
              <a:rPr lang="en-US" sz="1800" dirty="0" smtClean="0"/>
              <a:t>(C executable)</a:t>
            </a:r>
            <a:endParaRPr lang="en-US" sz="1800" dirty="0"/>
          </a:p>
        </p:txBody>
      </p:sp>
      <p:sp>
        <p:nvSpPr>
          <p:cNvPr id="5" name="Flowchart: Document 4"/>
          <p:cNvSpPr/>
          <p:nvPr/>
        </p:nvSpPr>
        <p:spPr>
          <a:xfrm>
            <a:off x="518160" y="2301240"/>
            <a:ext cx="1584960" cy="1158240"/>
          </a:xfrm>
          <a:prstGeom prst="flowChartDocument">
            <a:avLst/>
          </a:prstGeom>
          <a:solidFill>
            <a:srgbClr val="00B050"/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B-Edit</a:t>
            </a:r>
          </a:p>
          <a:p>
            <a:pPr algn="ctr"/>
            <a:r>
              <a:rPr lang="en-US" sz="2400" dirty="0" smtClean="0"/>
              <a:t>Code</a:t>
            </a:r>
          </a:p>
          <a:p>
            <a:pPr algn="ctr"/>
            <a:r>
              <a:rPr lang="en-US" sz="1400" dirty="0" smtClean="0"/>
              <a:t>(.bed)</a:t>
            </a:r>
            <a:endParaRPr lang="en-US" sz="1400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6995160" y="1813560"/>
            <a:ext cx="1475652" cy="1374615"/>
          </a:xfrm>
          <a:prstGeom prst="flowChartMultidocument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</a:t>
            </a:r>
          </a:p>
          <a:p>
            <a:pPr algn="ctr"/>
            <a:r>
              <a:rPr lang="en-US" sz="2000" dirty="0" smtClean="0"/>
              <a:t>Text</a:t>
            </a:r>
          </a:p>
          <a:p>
            <a:pPr algn="ctr"/>
            <a:r>
              <a:rPr lang="en-US" sz="2000" dirty="0" smtClean="0"/>
              <a:t>Files</a:t>
            </a:r>
            <a:endParaRPr lang="en-US" sz="2000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6995160" y="4038600"/>
            <a:ext cx="1475652" cy="1374615"/>
          </a:xfrm>
          <a:prstGeom prst="flowChartMultidocument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Output</a:t>
            </a:r>
          </a:p>
          <a:p>
            <a:pPr algn="ctr"/>
            <a:r>
              <a:rPr lang="en-US" sz="2000" dirty="0" smtClean="0"/>
              <a:t>Text</a:t>
            </a:r>
          </a:p>
          <a:p>
            <a:pPr algn="ctr"/>
            <a:r>
              <a:rPr lang="en-US" sz="2000" dirty="0" smtClean="0"/>
              <a:t>Files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 rot="1019812">
            <a:off x="2394839" y="286512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00741">
            <a:off x="5926047" y="391668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8618101">
            <a:off x="5926047" y="254508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defined Process 10"/>
          <p:cNvSpPr/>
          <p:nvPr/>
        </p:nvSpPr>
        <p:spPr>
          <a:xfrm>
            <a:off x="3682368" y="1106527"/>
            <a:ext cx="1714498" cy="630833"/>
          </a:xfrm>
          <a:prstGeom prst="flowChartPredefinedProcess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</a:t>
            </a:r>
          </a:p>
          <a:p>
            <a:pPr algn="ctr"/>
            <a:r>
              <a:rPr lang="en-US" sz="1600" dirty="0" smtClean="0"/>
              <a:t>Commands</a:t>
            </a:r>
            <a:endParaRPr lang="en-US" sz="1600" dirty="0"/>
          </a:p>
        </p:txBody>
      </p:sp>
      <p:sp>
        <p:nvSpPr>
          <p:cNvPr id="12" name="Right Arrow 11"/>
          <p:cNvSpPr/>
          <p:nvPr/>
        </p:nvSpPr>
        <p:spPr>
          <a:xfrm rot="1600741">
            <a:off x="5673095" y="1751972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4150997" y="209550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/>
          <p:cNvSpPr/>
          <p:nvPr/>
        </p:nvSpPr>
        <p:spPr>
          <a:xfrm>
            <a:off x="3747137" y="5494020"/>
            <a:ext cx="1584960" cy="808222"/>
          </a:xfrm>
          <a:prstGeom prst="flowChartDocument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Debug</a:t>
            </a:r>
          </a:p>
          <a:p>
            <a:pPr algn="ctr"/>
            <a:r>
              <a:rPr lang="en-US" sz="2000" dirty="0" smtClean="0"/>
              <a:t>Log</a:t>
            </a:r>
          </a:p>
        </p:txBody>
      </p:sp>
      <p:sp>
        <p:nvSpPr>
          <p:cNvPr id="15" name="Right Arrow 14"/>
          <p:cNvSpPr/>
          <p:nvPr/>
        </p:nvSpPr>
        <p:spPr>
          <a:xfrm rot="5400000">
            <a:off x="4150997" y="467868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4730" y="1090816"/>
            <a:ext cx="19527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B-Edit</a:t>
            </a:r>
          </a:p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7" name="Flowchart: Document 16"/>
          <p:cNvSpPr/>
          <p:nvPr/>
        </p:nvSpPr>
        <p:spPr>
          <a:xfrm>
            <a:off x="518160" y="3733800"/>
            <a:ext cx="1584960" cy="1158240"/>
          </a:xfrm>
          <a:prstGeom prst="flowChartDocument">
            <a:avLst/>
          </a:prstGeom>
          <a:solidFill>
            <a:srgbClr val="00B050"/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Window(s)</a:t>
            </a:r>
          </a:p>
          <a:p>
            <a:pPr algn="ctr"/>
            <a:r>
              <a:rPr lang="en-US" sz="2000" dirty="0" smtClean="0"/>
              <a:t>Definition</a:t>
            </a:r>
          </a:p>
          <a:p>
            <a:pPr algn="ctr"/>
            <a:r>
              <a:rPr lang="en-US" sz="1200" dirty="0" smtClean="0"/>
              <a:t>(.WIN)</a:t>
            </a:r>
            <a:endParaRPr lang="en-US" sz="1200" dirty="0"/>
          </a:p>
        </p:txBody>
      </p:sp>
      <p:sp>
        <p:nvSpPr>
          <p:cNvPr id="18" name="Flowchart: Document 17"/>
          <p:cNvSpPr/>
          <p:nvPr/>
        </p:nvSpPr>
        <p:spPr>
          <a:xfrm>
            <a:off x="518160" y="5144002"/>
            <a:ext cx="1584960" cy="1158240"/>
          </a:xfrm>
          <a:prstGeom prst="flowChartDocument">
            <a:avLst/>
          </a:prstGeom>
          <a:solidFill>
            <a:srgbClr val="00B050"/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Menu</a:t>
            </a:r>
          </a:p>
          <a:p>
            <a:pPr algn="ctr"/>
            <a:r>
              <a:rPr lang="en-US" sz="2000" dirty="0" smtClean="0"/>
              <a:t>Definition</a:t>
            </a:r>
          </a:p>
          <a:p>
            <a:pPr algn="ctr"/>
            <a:r>
              <a:rPr lang="en-US" sz="1200" dirty="0" smtClean="0"/>
              <a:t>(.MNU)</a:t>
            </a:r>
            <a:endParaRPr lang="en-US" sz="1200" dirty="0"/>
          </a:p>
        </p:txBody>
      </p:sp>
      <p:sp>
        <p:nvSpPr>
          <p:cNvPr id="19" name="Right Arrow 18"/>
          <p:cNvSpPr/>
          <p:nvPr/>
        </p:nvSpPr>
        <p:spPr>
          <a:xfrm rot="20611836">
            <a:off x="2394839" y="3652803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9237424">
            <a:off x="2394839" y="4519170"/>
            <a:ext cx="777240" cy="426720"/>
          </a:xfrm>
          <a:prstGeom prst="rightArrow">
            <a:avLst/>
          </a:prstGeom>
          <a:solidFill>
            <a:schemeClr val="tx1">
              <a:lumMod val="75000"/>
            </a:schemeClr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233</TotalTime>
  <Words>488</Words>
  <Application>Microsoft Office PowerPoint</Application>
  <PresentationFormat>On-screen Show (4:3)</PresentationFormat>
  <Paragraphs>213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User</dc:creator>
  <cp:keywords>September 22, 2004 – Version 1.1</cp:keywords>
  <dc:description>General Electric Company 2004</dc:description>
  <cp:lastModifiedBy>GE User</cp:lastModifiedBy>
  <cp:revision>35</cp:revision>
  <cp:lastPrinted>2003-08-29T14:38:12Z</cp:lastPrinted>
  <dcterms:created xsi:type="dcterms:W3CDTF">2013-12-01T00:09:04Z</dcterms:created>
  <dcterms:modified xsi:type="dcterms:W3CDTF">2014-05-13T14:11:11Z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