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6E93"/>
                </a:solidFill>
              </a:rPr>
              <a:t>Technical Requirements</a:t>
            </a:r>
            <a:endParaRPr sz="1000">
              <a:solidFill>
                <a:srgbClr val="226E93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26E93"/>
              </a:buClr>
              <a:buSzPts val="1000"/>
              <a:buAutoNum type="arabicPeriod"/>
            </a:pPr>
            <a:r>
              <a:rPr lang="en-US" sz="1000">
                <a:solidFill>
                  <a:srgbClr val="226E93"/>
                </a:solidFill>
              </a:rPr>
              <a:t>Low Latency</a:t>
            </a:r>
            <a:endParaRPr sz="1000">
              <a:solidFill>
                <a:srgbClr val="226E93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6E93"/>
              </a:buClr>
              <a:buSzPts val="1000"/>
              <a:buAutoNum type="arabicPeriod"/>
            </a:pPr>
            <a:r>
              <a:rPr lang="en-US" sz="1000">
                <a:solidFill>
                  <a:srgbClr val="226E93"/>
                </a:solidFill>
              </a:rPr>
              <a:t>Dynamically scale up or down based on customer usage</a:t>
            </a:r>
            <a:endParaRPr sz="1000">
              <a:solidFill>
                <a:srgbClr val="226E93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6E93"/>
              </a:buClr>
              <a:buSzPts val="1000"/>
              <a:buAutoNum type="arabicPeriod"/>
            </a:pPr>
            <a:r>
              <a:rPr lang="en-US" sz="1000">
                <a:solidFill>
                  <a:srgbClr val="226E93"/>
                </a:solidFill>
              </a:rPr>
              <a:t>Connect to a transaction database service to manage customer information</a:t>
            </a:r>
            <a:endParaRPr sz="1000">
              <a:solidFill>
                <a:srgbClr val="226E93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6E93"/>
              </a:buClr>
              <a:buSzPts val="1000"/>
              <a:buAutoNum type="arabicPeriod"/>
            </a:pPr>
            <a:r>
              <a:rPr lang="en-US" sz="1000">
                <a:solidFill>
                  <a:srgbClr val="226E93"/>
                </a:solidFill>
              </a:rPr>
              <a:t>Store banking activity in a time-series database service for future analysis</a:t>
            </a:r>
            <a:endParaRPr sz="1000">
              <a:solidFill>
                <a:srgbClr val="226E93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6E93"/>
              </a:buClr>
              <a:buSzPts val="1000"/>
              <a:buAutoNum type="arabicPeriod"/>
            </a:pPr>
            <a:r>
              <a:rPr lang="en-US" sz="1000">
                <a:solidFill>
                  <a:srgbClr val="226E93"/>
                </a:solidFill>
              </a:rPr>
              <a:t>Ensure that data is not lost due to processing backlogs</a:t>
            </a:r>
            <a:endParaRPr sz="1000">
              <a:solidFill>
                <a:srgbClr val="226E9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38" name="Google Shape;238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" name="Google Shape;273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" name="Google Shape;273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lang="en-US" sz="80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lang="en-US" sz="80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/>
        </p:txBody>
      </p:sp>
      <p:sp>
        <p:nvSpPr>
          <p:cNvPr id="196" name="Google Shape;196;p15"/>
          <p:cNvSpPr txBox="1"/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/>
        </p:txBody>
      </p:sp>
      <p:sp>
        <p:nvSpPr>
          <p:cNvPr id="198" name="Google Shape;198;p15"/>
          <p:cNvSpPr txBox="1"/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/>
        </p:txBody>
      </p:sp>
      <p:sp>
        <p:nvSpPr>
          <p:cNvPr id="200" name="Google Shape;200;p15"/>
          <p:cNvSpPr txBox="1"/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/>
        </p:txBody>
      </p:sp>
      <p:sp>
        <p:nvSpPr>
          <p:cNvPr id="207" name="Google Shape;207;p16"/>
          <p:cNvSpPr/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/>
        </p:txBody>
      </p:sp>
      <p:sp>
        <p:nvSpPr>
          <p:cNvPr id="210" name="Google Shape;210;p16"/>
          <p:cNvSpPr/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/>
        </p:txBody>
      </p:sp>
      <p:sp>
        <p:nvSpPr>
          <p:cNvPr id="213" name="Google Shape;213;p16"/>
          <p:cNvSpPr/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/>
        </p:txBody>
      </p:sp>
      <p:sp>
        <p:nvSpPr>
          <p:cNvPr id="136" name="Google Shape;136;p6"/>
          <p:cNvSpPr txBox="1"/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/>
        </p:txBody>
      </p:sp>
      <p:sp>
        <p:nvSpPr>
          <p:cNvPr id="138" name="Google Shape;138;p6"/>
          <p:cNvSpPr txBox="1"/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 panose="020B0604020202020204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png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>
            <a:fillRect/>
          </a:stretch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PROJECT MOONBANK </a:t>
            </a:r>
            <a:endParaRPr lang="en-US"/>
          </a:p>
        </p:txBody>
      </p:sp>
      <p:sp>
        <p:nvSpPr>
          <p:cNvPr id="235" name="Google Shape;235;p19"/>
          <p:cNvSpPr txBox="1"/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GCP ACCELERATION PROGRAM – GROUP 2</a:t>
            </a:r>
            <a:endParaRPr lang="en-US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FORREST CAI, MAX LUO, MICHAEL SUN, VICTOR LU, VINCENT ZENG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1141413" y="92738"/>
            <a:ext cx="9905998" cy="71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BACKGROUND &amp; </a:t>
            </a:r>
            <a:r>
              <a:rPr lang="en-US"/>
              <a:t>CONCEPTUAL ARCHITECTURE</a:t>
            </a:r>
            <a:endParaRPr lang="en-US"/>
          </a:p>
        </p:txBody>
      </p:sp>
      <p:pic>
        <p:nvPicPr>
          <p:cNvPr id="241" name="Google Shape;241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5262" y="2380462"/>
            <a:ext cx="12001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 txBox="1"/>
          <p:nvPr>
            <p:ph type="body" idx="1"/>
          </p:nvPr>
        </p:nvSpPr>
        <p:spPr>
          <a:xfrm>
            <a:off x="822350" y="1008525"/>
            <a:ext cx="10814400" cy="53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MoonBank</a:t>
            </a:r>
            <a:r>
              <a:rPr lang="en-US"/>
              <a:t> bank is brand new with global footprint in rapid growth</a:t>
            </a:r>
            <a:endParaRPr lang="en-US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All services are on Cloud, no legacy, no branches, etc.</a:t>
            </a:r>
            <a:endParaRPr lang="en-US"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1141413" y="92738"/>
            <a:ext cx="9905998" cy="71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APPLICATION ARCHITECTURE</a:t>
            </a:r>
            <a:endParaRPr lang="en-US"/>
          </a:p>
        </p:txBody>
      </p:sp>
      <p:pic>
        <p:nvPicPr>
          <p:cNvPr id="249" name="Google Shape;249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34375" y="820700"/>
            <a:ext cx="8550949" cy="57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1141413" y="92738"/>
            <a:ext cx="9905998" cy="71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WEB APP INFRASTRUCTURE</a:t>
            </a:r>
            <a:endParaRPr lang="en-US"/>
          </a:p>
        </p:txBody>
      </p:sp>
      <p:sp>
        <p:nvSpPr>
          <p:cNvPr id="255" name="Google Shape;255;p22"/>
          <p:cNvSpPr txBox="1"/>
          <p:nvPr/>
        </p:nvSpPr>
        <p:spPr>
          <a:xfrm>
            <a:off x="7697375" y="714550"/>
            <a:ext cx="4179000" cy="6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Decision Points: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GKE cluster to host the core web application. Cloud endpoint to project the web APIs and use the CDN to host the static web content. 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Pros: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>
                <a:solidFill>
                  <a:schemeClr val="lt1"/>
                </a:solidFill>
              </a:rPr>
              <a:t>CDN has introduced to serve the global customer with low latency solution to host the static web content.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>
                <a:solidFill>
                  <a:schemeClr val="lt1"/>
                </a:solidFill>
              </a:rPr>
              <a:t>API Gateway can protected the centrolize APIs for the WEB application. 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>
                <a:solidFill>
                  <a:schemeClr val="lt1"/>
                </a:solidFill>
              </a:rPr>
              <a:t>GKE is designed to host the core web application.  It’s fully managed, scalable container basic infrastructure. 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>
                <a:solidFill>
                  <a:schemeClr val="lt1"/>
                </a:solidFill>
              </a:rPr>
              <a:t>Use Cloud BigTable to store the user activity which is the time-series data.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>
                <a:solidFill>
                  <a:schemeClr val="lt1"/>
                </a:solidFill>
              </a:rPr>
              <a:t>Cloud Storage to store the client data, such image and client files. 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>
                <a:solidFill>
                  <a:schemeClr val="lt1"/>
                </a:solidFill>
              </a:rPr>
              <a:t>Cloud Spanner to store the payment and customer transaction data. 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>
                <a:solidFill>
                  <a:schemeClr val="lt1"/>
                </a:solidFill>
              </a:rPr>
              <a:t>StackDriver to provide the centralized logging, monitoring, error reporting to the GKE cluster. 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pic>
        <p:nvPicPr>
          <p:cNvPr id="256" name="Google Shape;256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48275" y="714550"/>
            <a:ext cx="6154353" cy="60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1141412" y="92738"/>
            <a:ext cx="10585767" cy="71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STORAGE INFRASTRUCTURE – CUSTOMER CONTACT</a:t>
            </a:r>
            <a:endParaRPr lang="en-US"/>
          </a:p>
        </p:txBody>
      </p:sp>
      <p:pic>
        <p:nvPicPr>
          <p:cNvPr id="262" name="Google Shape;262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1400" y="811530"/>
            <a:ext cx="7765552" cy="574166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3"/>
          <p:cNvSpPr txBox="1"/>
          <p:nvPr/>
        </p:nvSpPr>
        <p:spPr>
          <a:xfrm>
            <a:off x="9070250" y="871075"/>
            <a:ext cx="2889900" cy="56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Decision Point: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 Contact is private customer </a:t>
            </a: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information</a:t>
            </a: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which might include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1.Phone Number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2.Email Account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3.Home Address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4.Emergency Contact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All of them are text/number and could be used regional Database to store them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Here use Cloud Spanner as moon bank has global footprint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PROs: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Highly Scalable,Available and Strong Consistency, globally distributed without compromising latency.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Cons: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You can use standard SQL to read data from Cloud Spanner, but for write operations you have to use their RPC API. It increases the complexity of Sql operation.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1141413" y="92738"/>
            <a:ext cx="9905998" cy="71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STORAGE INFRASTRUCTURE – TRANSACTION</a:t>
            </a:r>
            <a:endParaRPr lang="en-US"/>
          </a:p>
        </p:txBody>
      </p:sp>
      <p:pic>
        <p:nvPicPr>
          <p:cNvPr id="269" name="Google Shape;269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1425" y="811530"/>
            <a:ext cx="7854695" cy="574167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/>
        </p:nvSpPr>
        <p:spPr>
          <a:xfrm>
            <a:off x="9167050" y="871075"/>
            <a:ext cx="2793000" cy="56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Decision Points: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Datastore is designed for bank </a:t>
            </a: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transaction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Pros: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Atomic transactions. </a:t>
            </a:r>
            <a:r>
              <a:rPr lang="en-US" sz="1200">
                <a:solidFill>
                  <a:srgbClr val="FFFFFF"/>
                </a:solidFill>
              </a:rPr>
              <a:t> Cloud Datastore can execute a set of operations where either all succeed, or none occur.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Balance of strong and eventual consistency</a:t>
            </a:r>
            <a:r>
              <a:rPr lang="en-US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Encryption at rest</a:t>
            </a:r>
            <a:r>
              <a:rPr lang="en-US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Fully managed with no planned downtime</a:t>
            </a:r>
            <a:r>
              <a:rPr lang="en-US" sz="1200">
                <a:solidFill>
                  <a:srgbClr val="FFFFFF"/>
                </a:solidFill>
              </a:rPr>
              <a:t>.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Cons: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Cloud Datastore is not a relational database, and it is not an effective solution for analytic data.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Hence need to use bigquery for data </a:t>
            </a:r>
            <a:r>
              <a:rPr lang="en-US" sz="1200">
                <a:solidFill>
                  <a:srgbClr val="FFFFFF"/>
                </a:solidFill>
              </a:rPr>
              <a:t>analyse</a:t>
            </a:r>
            <a:r>
              <a:rPr lang="en-US" sz="1200">
                <a:solidFill>
                  <a:srgbClr val="FFFFFF"/>
                </a:solidFill>
              </a:rPr>
              <a:t> 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1141413" y="92738"/>
            <a:ext cx="9905998" cy="71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STORAGE INFRASTRUCTURE – RECONCILIATION</a:t>
            </a:r>
            <a:endParaRPr lang="en-US"/>
          </a:p>
        </p:txBody>
      </p:sp>
      <p:pic>
        <p:nvPicPr>
          <p:cNvPr id="276" name="Google Shape;276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10250" y="677055"/>
            <a:ext cx="5858688" cy="5741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1141413" y="92738"/>
            <a:ext cx="9905998" cy="71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MoonBank ATM ATM/Cash Delivery Solution</a:t>
            </a:r>
            <a:endParaRPr lang="en-US"/>
          </a:p>
        </p:txBody>
      </p:sp>
      <p:pic>
        <p:nvPicPr>
          <p:cNvPr id="1" name="图片 0" descr="MoonBankATMSolu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967105"/>
            <a:ext cx="8206105" cy="5506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2186</Words>
  <Application>WPS 演示</Application>
  <PresentationFormat/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Arial</vt:lpstr>
      <vt:lpstr>Twentieth Century</vt:lpstr>
      <vt:lpstr>Century</vt:lpstr>
      <vt:lpstr>微软雅黑</vt:lpstr>
      <vt:lpstr>Arial Unicode MS</vt:lpstr>
      <vt:lpstr>Circuit</vt:lpstr>
      <vt:lpstr>PROJECT MOONBANK </vt:lpstr>
      <vt:lpstr>BACKGROUND &amp; CONCEPTUAL ARCHITECTURE</vt:lpstr>
      <vt:lpstr>APPLICATION ARCHITECTURE</vt:lpstr>
      <vt:lpstr>WEB APP INFRASTRUCTURE</vt:lpstr>
      <vt:lpstr>STORAGE INFRASTRUCTURE – CUSTOMER CONTACT</vt:lpstr>
      <vt:lpstr>STORAGE INFRASTRUCTURE – TRANSACTION</vt:lpstr>
      <vt:lpstr>STORAGE INFRASTRUCTURE – RECONCILIATION</vt:lpstr>
      <vt:lpstr>STORAGE INFRASTRUCTURE – RECONCILIATION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MOONBANK </dc:title>
  <dc:creator/>
  <cp:lastModifiedBy>forrest</cp:lastModifiedBy>
  <cp:revision>1</cp:revision>
  <dcterms:created xsi:type="dcterms:W3CDTF">2019-11-03T13:20:43Z</dcterms:created>
  <dcterms:modified xsi:type="dcterms:W3CDTF">2019-11-03T13:20:43Z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