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63" r:id="rId5"/>
    <p:sldId id="275" r:id="rId6"/>
    <p:sldId id="277" r:id="rId7"/>
    <p:sldId id="274" r:id="rId8"/>
    <p:sldId id="276" r:id="rId9"/>
    <p:sldId id="278" r:id="rId10"/>
    <p:sldId id="279" r:id="rId11"/>
    <p:sldId id="280" r:id="rId12"/>
    <p:sldId id="283" r:id="rId13"/>
    <p:sldId id="291" r:id="rId14"/>
    <p:sldId id="285" r:id="rId15"/>
    <p:sldId id="282" r:id="rId16"/>
    <p:sldId id="292" r:id="rId17"/>
    <p:sldId id="281" r:id="rId18"/>
    <p:sldId id="284" r:id="rId19"/>
    <p:sldId id="288" r:id="rId20"/>
    <p:sldId id="289" r:id="rId21"/>
    <p:sldId id="290" r:id="rId22"/>
    <p:sldId id="273"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1"/>
    <a:srgbClr val="1A7FB7"/>
    <a:srgbClr val="E51937"/>
    <a:srgbClr val="C0C0C0"/>
    <a:srgbClr val="B8142B"/>
    <a:srgbClr val="C1152E"/>
    <a:srgbClr val="000000"/>
    <a:srgbClr val="FFFFFF"/>
    <a:srgbClr val="F37321"/>
    <a:srgbClr val="8ED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D7B26C5-4107-4FEC-AEDC-1716B250A1EF}">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9" autoAdjust="0"/>
    <p:restoredTop sz="78108" autoAdjust="0"/>
  </p:normalViewPr>
  <p:slideViewPr>
    <p:cSldViewPr>
      <p:cViewPr>
        <p:scale>
          <a:sx n="100" d="100"/>
          <a:sy n="100" d="100"/>
        </p:scale>
        <p:origin x="-798" y="354"/>
      </p:cViewPr>
      <p:guideLst>
        <p:guide orient="horz" pos="1620"/>
        <p:guide pos="2880"/>
      </p:guideLst>
    </p:cSldViewPr>
  </p:slideViewPr>
  <p:outlineViewPr>
    <p:cViewPr>
      <p:scale>
        <a:sx n="33" d="100"/>
        <a:sy n="33" d="100"/>
      </p:scale>
      <p:origin x="66" y="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0.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476673" y="8676457"/>
            <a:ext cx="3331840" cy="200055"/>
          </a:xfrm>
          <a:prstGeom prst="rect">
            <a:avLst/>
          </a:prstGeom>
          <a:noFill/>
        </p:spPr>
        <p:txBody>
          <a:bodyPr wrap="square" rtlCol="0" anchor="ctr">
            <a:spAutoFit/>
          </a:bodyPr>
          <a:lstStyle/>
          <a:p>
            <a:pPr fontAlgn="base">
              <a:spcBef>
                <a:spcPct val="0"/>
              </a:spcBef>
              <a:spcAft>
                <a:spcPct val="0"/>
              </a:spcAft>
              <a:defRPr/>
            </a:pPr>
            <a:r>
              <a:rPr lang="en-NZ" sz="700" b="1" dirty="0" smtClean="0">
                <a:solidFill>
                  <a:schemeClr val="tx1">
                    <a:lumMod val="75000"/>
                  </a:schemeClr>
                </a:solidFill>
                <a:latin typeface="Corbel" panose="020B0503020204020204" pitchFamily="34" charset="0"/>
                <a:cs typeface="Lucida Sans" pitchFamily="34" charset="0"/>
              </a:rPr>
              <a:t>Page </a:t>
            </a:r>
            <a:fld id="{5362BCBF-CB3E-484D-B44B-85C5A14B02DC}" type="slidenum">
              <a:rPr lang="en-NZ" sz="700" b="1" dirty="0" smtClean="0">
                <a:solidFill>
                  <a:schemeClr val="tx1">
                    <a:lumMod val="75000"/>
                  </a:schemeClr>
                </a:solidFill>
                <a:latin typeface="Corbel" panose="020B0503020204020204" pitchFamily="34" charset="0"/>
                <a:cs typeface="Lucida Sans" pitchFamily="34" charset="0"/>
              </a:rPr>
            </a:fld>
            <a:r>
              <a:rPr lang="en-NZ" sz="700" b="1" dirty="0" smtClean="0">
                <a:solidFill>
                  <a:schemeClr val="tx1">
                    <a:lumMod val="75000"/>
                  </a:schemeClr>
                </a:solidFill>
                <a:latin typeface="Corbel" panose="020B0503020204020204" pitchFamily="34" charset="0"/>
                <a:cs typeface="Lucida Sans" pitchFamily="34" charset="0"/>
              </a:rPr>
              <a:t> </a:t>
            </a:r>
            <a:r>
              <a:rPr lang="en-NZ" sz="700" dirty="0" smtClean="0">
                <a:solidFill>
                  <a:schemeClr val="tx1">
                    <a:lumMod val="75000"/>
                  </a:schemeClr>
                </a:solidFill>
                <a:latin typeface="Corbel" panose="020B0503020204020204" pitchFamily="34" charset="0"/>
                <a:cs typeface="Lucida Sans" pitchFamily="34" charset="0"/>
              </a:rPr>
              <a:t>•  Copyright © 2014 </a:t>
            </a:r>
            <a:r>
              <a:rPr lang="en-NZ" sz="700" dirty="0" err="1" smtClean="0">
                <a:solidFill>
                  <a:schemeClr val="tx1">
                    <a:lumMod val="75000"/>
                  </a:schemeClr>
                </a:solidFill>
                <a:latin typeface="Corbel" panose="020B0503020204020204" pitchFamily="34" charset="0"/>
                <a:cs typeface="Lucida Sans" pitchFamily="34" charset="0"/>
              </a:rPr>
              <a:t>Serko</a:t>
            </a:r>
            <a:r>
              <a:rPr lang="en-NZ" sz="700" dirty="0" smtClean="0">
                <a:solidFill>
                  <a:schemeClr val="tx1">
                    <a:lumMod val="75000"/>
                  </a:schemeClr>
                </a:solidFill>
                <a:latin typeface="Corbel" panose="020B0503020204020204" pitchFamily="34" charset="0"/>
                <a:cs typeface="Lucida Sans" pitchFamily="34" charset="0"/>
              </a:rPr>
              <a:t> • All rights reserved</a:t>
            </a:r>
            <a:endParaRPr lang="en-NZ" sz="700" dirty="0">
              <a:solidFill>
                <a:schemeClr val="tx1">
                  <a:lumMod val="75000"/>
                </a:schemeClr>
              </a:solidFill>
              <a:latin typeface="Corbel" panose="020B0503020204020204" pitchFamily="34" charset="0"/>
              <a:cs typeface="Lucida Sans" pitchFamily="34" charset="0"/>
            </a:endParaRPr>
          </a:p>
        </p:txBody>
      </p:sp>
      <p:pic>
        <p:nvPicPr>
          <p:cNvPr id="8" name="Picture 7" descr="OrionHealth_Logo_CMYK.png"/>
          <p:cNvPicPr>
            <a:picLocks noChangeAspect="1"/>
          </p:cNvPicPr>
          <p:nvPr/>
        </p:nvPicPr>
        <p:blipFill>
          <a:blip r:embed="rId1" cstate="print"/>
          <a:stretch>
            <a:fillRect/>
          </a:stretch>
        </p:blipFill>
        <p:spPr>
          <a:xfrm>
            <a:off x="5949280" y="262234"/>
            <a:ext cx="472441" cy="637359"/>
          </a:xfrm>
          <a:prstGeom prst="rect">
            <a:avLst/>
          </a:prstGeom>
        </p:spPr>
      </p:pic>
      <p:cxnSp>
        <p:nvCxnSpPr>
          <p:cNvPr id="14" name="Straight Connector 13"/>
          <p:cNvCxnSpPr/>
          <p:nvPr/>
        </p:nvCxnSpPr>
        <p:spPr>
          <a:xfrm>
            <a:off x="548680" y="8604448"/>
            <a:ext cx="5832648"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9.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8963" y="1187450"/>
            <a:ext cx="5608637" cy="31559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1052736" y="4644010"/>
            <a:ext cx="4680520" cy="351039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8" name="TextBox 7"/>
          <p:cNvSpPr txBox="1"/>
          <p:nvPr/>
        </p:nvSpPr>
        <p:spPr>
          <a:xfrm>
            <a:off x="476673" y="8764433"/>
            <a:ext cx="3331840" cy="200055"/>
          </a:xfrm>
          <a:prstGeom prst="rect">
            <a:avLst/>
          </a:prstGeom>
          <a:noFill/>
        </p:spPr>
        <p:txBody>
          <a:bodyPr wrap="square" rtlCol="0" anchor="ctr">
            <a:spAutoFit/>
          </a:bodyPr>
          <a:lstStyle/>
          <a:p>
            <a:pPr marL="0" marR="0" indent="0" algn="l" defTabSz="914400" rtl="0" eaLnBrk="1" fontAlgn="base" latinLnBrk="0" hangingPunct="1">
              <a:lnSpc>
                <a:spcPct val="100000"/>
              </a:lnSpc>
              <a:spcBef>
                <a:spcPct val="0"/>
              </a:spcBef>
              <a:spcAft>
                <a:spcPct val="0"/>
              </a:spcAft>
              <a:buClrTx/>
              <a:buSzTx/>
              <a:buFontTx/>
              <a:buNone/>
              <a:defRPr/>
            </a:pPr>
            <a:r>
              <a:rPr lang="en-NZ" sz="700" b="1" dirty="0" smtClean="0">
                <a:solidFill>
                  <a:schemeClr val="tx1">
                    <a:lumMod val="75000"/>
                  </a:schemeClr>
                </a:solidFill>
                <a:latin typeface="Corbel" panose="020B0503020204020204" pitchFamily="34" charset="0"/>
                <a:cs typeface="Lucida Sans" pitchFamily="34" charset="0"/>
              </a:rPr>
              <a:t>Page </a:t>
            </a:r>
            <a:fld id="{5362BCBF-CB3E-484D-B44B-85C5A14B02DC}" type="slidenum">
              <a:rPr lang="en-NZ" sz="700" b="1" dirty="0" smtClean="0">
                <a:solidFill>
                  <a:schemeClr val="tx1">
                    <a:lumMod val="75000"/>
                  </a:schemeClr>
                </a:solidFill>
                <a:latin typeface="Corbel" panose="020B0503020204020204" pitchFamily="34" charset="0"/>
                <a:cs typeface="Lucida Sans" pitchFamily="34" charset="0"/>
              </a:rPr>
            </a:fld>
            <a:r>
              <a:rPr lang="en-NZ" sz="700" b="1" dirty="0" smtClean="0">
                <a:solidFill>
                  <a:schemeClr val="tx1">
                    <a:lumMod val="75000"/>
                  </a:schemeClr>
                </a:solidFill>
                <a:latin typeface="Corbel" panose="020B0503020204020204" pitchFamily="34" charset="0"/>
                <a:cs typeface="Lucida Sans" pitchFamily="34" charset="0"/>
              </a:rPr>
              <a:t> </a:t>
            </a:r>
            <a:r>
              <a:rPr lang="en-NZ" sz="700" kern="1200" baseline="0" dirty="0" smtClean="0">
                <a:solidFill>
                  <a:schemeClr val="tx1">
                    <a:lumMod val="75000"/>
                  </a:schemeClr>
                </a:solidFill>
                <a:latin typeface="Corbel" panose="020B0503020204020204" pitchFamily="34" charset="0"/>
                <a:ea typeface="+mn-ea"/>
                <a:cs typeface="Lucida Sans" pitchFamily="34" charset="0"/>
              </a:rPr>
              <a:t>•  Copyright © 2014 </a:t>
            </a:r>
            <a:r>
              <a:rPr lang="en-NZ" sz="700" kern="1200" baseline="0" dirty="0" err="1" smtClean="0">
                <a:solidFill>
                  <a:schemeClr val="tx1">
                    <a:lumMod val="75000"/>
                  </a:schemeClr>
                </a:solidFill>
                <a:latin typeface="Corbel" panose="020B0503020204020204" pitchFamily="34" charset="0"/>
                <a:ea typeface="+mn-ea"/>
                <a:cs typeface="Lucida Sans" pitchFamily="34" charset="0"/>
              </a:rPr>
              <a:t>Serko</a:t>
            </a:r>
            <a:r>
              <a:rPr lang="en-NZ" sz="700" kern="1200" baseline="0" dirty="0" smtClean="0">
                <a:solidFill>
                  <a:schemeClr val="tx1">
                    <a:lumMod val="75000"/>
                  </a:schemeClr>
                </a:solidFill>
                <a:latin typeface="Corbel" panose="020B0503020204020204" pitchFamily="34" charset="0"/>
                <a:ea typeface="+mn-ea"/>
                <a:cs typeface="Lucida Sans" pitchFamily="34" charset="0"/>
              </a:rPr>
              <a:t> • All rights reserved</a:t>
            </a:r>
            <a:endParaRPr lang="en-NZ" sz="700" baseline="0" dirty="0">
              <a:solidFill>
                <a:schemeClr val="tx1">
                  <a:lumMod val="75000"/>
                </a:schemeClr>
              </a:solidFill>
              <a:latin typeface="Corbel" panose="020B0503020204020204" pitchFamily="34" charset="0"/>
              <a:cs typeface="Lucida Sans" pitchFamily="34" charset="0"/>
            </a:endParaRPr>
          </a:p>
        </p:txBody>
      </p:sp>
      <p:cxnSp>
        <p:nvCxnSpPr>
          <p:cNvPr id="10" name="Straight Connector 9"/>
          <p:cNvCxnSpPr/>
          <p:nvPr/>
        </p:nvCxnSpPr>
        <p:spPr>
          <a:xfrm>
            <a:off x="548680" y="8692425"/>
            <a:ext cx="5832648"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OrionHealth_Logo_CMYK.png"/>
          <p:cNvPicPr>
            <a:picLocks noChangeAspect="1"/>
          </p:cNvPicPr>
          <p:nvPr/>
        </p:nvPicPr>
        <p:blipFill>
          <a:blip r:embed="rId1"/>
          <a:stretch>
            <a:fillRect/>
          </a:stretch>
        </p:blipFill>
        <p:spPr>
          <a:xfrm>
            <a:off x="5877273" y="251522"/>
            <a:ext cx="472441" cy="637359"/>
          </a:xfrm>
          <a:prstGeom prst="rect">
            <a:avLst/>
          </a:prstGeom>
        </p:spPr>
      </p:pic>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b="1" i="0"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F1AC213-6A50-42F3-961B-747E07CA882F}" type="slidenum">
              <a:rPr lang="en-NZ" smtClean="0"/>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87450"/>
            <a:ext cx="5608637" cy="3155950"/>
          </a:xfrm>
        </p:spPr>
      </p:sp>
      <p:sp>
        <p:nvSpPr>
          <p:cNvPr id="3" name="Notes Placeholder 2"/>
          <p:cNvSpPr>
            <a:spLocks noGrp="1"/>
          </p:cNvSpPr>
          <p:nvPr>
            <p:ph type="body" idx="1"/>
          </p:nvPr>
        </p:nvSpPr>
        <p:spPr/>
        <p:txBody>
          <a:bodyPr>
            <a:normAutofit/>
          </a:bodyPr>
          <a:lstStyle/>
          <a:p>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iStock_000024035818Large.jpg"/>
          <p:cNvPicPr>
            <a:picLocks noChangeAspect="1"/>
          </p:cNvPicPr>
          <p:nvPr userDrawn="1"/>
        </p:nvPicPr>
        <p:blipFill>
          <a:blip r:embed="rId2" cstate="print">
            <a:extLst>
              <a:ext uri="{28A0092B-C50C-407E-A947-70E740481C1C}">
                <a14:useLocalDpi xmlns:a14="http://schemas.microsoft.com/office/drawing/2010/main" val="0"/>
              </a:ext>
            </a:extLst>
          </a:blip>
          <a:srcRect l="395" t="1491" r="778" b="15630"/>
          <a:stretch>
            <a:fillRect/>
          </a:stretch>
        </p:blipFill>
        <p:spPr>
          <a:xfrm>
            <a:off x="0" y="0"/>
            <a:ext cx="9144000" cy="5143500"/>
          </a:xfrm>
          <a:prstGeom prst="rect">
            <a:avLst/>
          </a:prstGeom>
        </p:spPr>
      </p:pic>
      <p:pic>
        <p:nvPicPr>
          <p:cNvPr id="12" name="Picture 11" descr="blue-and-white-shape.png"/>
          <p:cNvPicPr>
            <a:picLocks noChangeAspect="1"/>
          </p:cNvPicPr>
          <p:nvPr userDrawn="1"/>
        </p:nvPicPr>
        <p:blipFill>
          <a:blip r:embed="rId3" cstate="print"/>
          <a:stretch>
            <a:fillRect/>
          </a:stretch>
        </p:blipFill>
        <p:spPr>
          <a:xfrm>
            <a:off x="0" y="1534027"/>
            <a:ext cx="9144000" cy="3609473"/>
          </a:xfrm>
          <a:prstGeom prst="rect">
            <a:avLst/>
          </a:prstGeom>
        </p:spPr>
      </p:pic>
      <p:sp>
        <p:nvSpPr>
          <p:cNvPr id="15" name="Rectangle 14"/>
          <p:cNvSpPr/>
          <p:nvPr userDrawn="1"/>
        </p:nvSpPr>
        <p:spPr>
          <a:xfrm>
            <a:off x="6436257" y="2211710"/>
            <a:ext cx="1512168" cy="1584176"/>
          </a:xfrm>
          <a:prstGeom prst="rect">
            <a:avLst/>
          </a:prstGeom>
          <a:solidFill>
            <a:schemeClr val="bg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NZ" dirty="0"/>
          </a:p>
        </p:txBody>
      </p:sp>
      <p:sp>
        <p:nvSpPr>
          <p:cNvPr id="7" name="Text Placeholder 6"/>
          <p:cNvSpPr>
            <a:spLocks noGrp="1"/>
          </p:cNvSpPr>
          <p:nvPr>
            <p:ph type="body" sz="quarter" idx="10" hasCustomPrompt="1"/>
          </p:nvPr>
        </p:nvSpPr>
        <p:spPr>
          <a:xfrm>
            <a:off x="395536" y="2643758"/>
            <a:ext cx="4104456" cy="1524769"/>
          </a:xfrm>
        </p:spPr>
        <p:txBody>
          <a:bodyPr lIns="72000" rIns="72000">
            <a:noAutofit/>
          </a:bodyPr>
          <a:lstStyle>
            <a:lvl1pPr marL="0" indent="0">
              <a:buNone/>
              <a:defRPr sz="3200" b="0" i="0" spc="-10" baseline="0">
                <a:solidFill>
                  <a:schemeClr val="bg1"/>
                </a:solidFill>
                <a:latin typeface="Rockwell"/>
                <a:ea typeface="Verdana" panose="020B0604030504040204" pitchFamily="34" charset="0"/>
                <a:cs typeface="Rockwell"/>
              </a:defRPr>
            </a:lvl1pPr>
            <a:lvl2pPr>
              <a:buNone/>
              <a:defRPr sz="2800">
                <a:solidFill>
                  <a:schemeClr val="accent1"/>
                </a:solidFill>
              </a:defRPr>
            </a:lvl2pPr>
            <a:lvl3pPr>
              <a:buNone/>
              <a:defRPr sz="2400">
                <a:solidFill>
                  <a:schemeClr val="accent1"/>
                </a:solidFill>
              </a:defRPr>
            </a:lvl3pPr>
            <a:lvl4pPr>
              <a:buNone/>
              <a:defRPr sz="2000">
                <a:solidFill>
                  <a:schemeClr val="accent1"/>
                </a:solidFill>
              </a:defRPr>
            </a:lvl4pPr>
            <a:lvl5pPr>
              <a:buNone/>
              <a:defRPr sz="2000">
                <a:solidFill>
                  <a:schemeClr val="accent1"/>
                </a:solidFill>
              </a:defRPr>
            </a:lvl5pPr>
          </a:lstStyle>
          <a:p>
            <a:pPr lvl="0"/>
            <a:r>
              <a:rPr lang="en-GB" dirty="0" smtClean="0"/>
              <a:t>Click to edit master text styles</a:t>
            </a:r>
            <a:endParaRPr lang="en-GB" dirty="0" smtClean="0"/>
          </a:p>
        </p:txBody>
      </p:sp>
      <p:pic>
        <p:nvPicPr>
          <p:cNvPr id="14" name="Picture 13" descr="Serko_Logo_CMYK.png"/>
          <p:cNvPicPr>
            <a:picLocks noChangeAspect="1"/>
          </p:cNvPicPr>
          <p:nvPr userDrawn="1"/>
        </p:nvPicPr>
        <p:blipFill>
          <a:blip r:embed="rId4" cstate="print"/>
          <a:stretch>
            <a:fillRect/>
          </a:stretch>
        </p:blipFill>
        <p:spPr>
          <a:xfrm>
            <a:off x="6793850" y="2544879"/>
            <a:ext cx="796982" cy="1075187"/>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3738"/>
            <a:ext cx="9144000" cy="5147238"/>
          </a:xfrm>
          <a:ln>
            <a:noFill/>
          </a:ln>
        </p:spPr>
        <p:txBody>
          <a:bodyPr/>
          <a:lstStyle/>
          <a:p>
            <a:r>
              <a:rPr lang="en-US" smtClean="0"/>
              <a:t>Click icon to add picture</a:t>
            </a:r>
            <a:endParaRPr lang="en-NZ" dirty="0"/>
          </a:p>
        </p:txBody>
      </p:sp>
      <p:sp>
        <p:nvSpPr>
          <p:cNvPr id="9" name="Text Placeholder 3"/>
          <p:cNvSpPr>
            <a:spLocks noGrp="1"/>
          </p:cNvSpPr>
          <p:nvPr userDrawn="1">
            <p:ph type="body" sz="quarter" idx="12" hasCustomPrompt="1"/>
          </p:nvPr>
        </p:nvSpPr>
        <p:spPr>
          <a:xfrm>
            <a:off x="467544" y="2787774"/>
            <a:ext cx="3960440" cy="741864"/>
          </a:xfrm>
          <a:noFill/>
          <a:ln>
            <a:noFill/>
          </a:ln>
        </p:spPr>
        <p:txBody>
          <a:bodyPr anchor="b">
            <a:noAutofit/>
          </a:bodyPr>
          <a:lstStyle>
            <a:lvl1pPr marL="266700" indent="0">
              <a:buNone/>
              <a:defRPr lang="en-NZ" sz="2800" b="0" kern="1200" spc="0" baseline="0" dirty="0" smtClean="0">
                <a:solidFill>
                  <a:schemeClr val="bg1"/>
                </a:solidFill>
                <a:latin typeface="Rockwell"/>
                <a:ea typeface="Verdana" panose="020B0604030504040204" pitchFamily="34" charset="0"/>
                <a:cs typeface="Rockwell"/>
              </a:defRPr>
            </a:lvl1pPr>
          </a:lstStyle>
          <a:p>
            <a:pPr lvl="0"/>
            <a:r>
              <a:rPr lang="en-NZ" dirty="0" smtClean="0">
                <a:solidFill>
                  <a:schemeClr val="bg1"/>
                </a:solidFill>
              </a:rPr>
              <a:t>Section title</a:t>
            </a:r>
            <a:endParaRPr lang="en-NZ" dirty="0"/>
          </a:p>
        </p:txBody>
      </p:sp>
      <p:sp>
        <p:nvSpPr>
          <p:cNvPr id="4" name="Text Placeholder 3"/>
          <p:cNvSpPr>
            <a:spLocks noGrp="1"/>
          </p:cNvSpPr>
          <p:nvPr userDrawn="1">
            <p:ph type="body" sz="quarter" idx="10" hasCustomPrompt="1"/>
          </p:nvPr>
        </p:nvSpPr>
        <p:spPr>
          <a:xfrm>
            <a:off x="467544" y="3529637"/>
            <a:ext cx="3960440" cy="914321"/>
          </a:xfrm>
          <a:noFill/>
          <a:ln>
            <a:noFill/>
          </a:ln>
        </p:spPr>
        <p:txBody>
          <a:bodyPr anchor="t">
            <a:normAutofit/>
          </a:bodyPr>
          <a:lstStyle>
            <a:lvl1pPr marL="266700" indent="0">
              <a:buNone/>
              <a:defRPr sz="2000" baseline="0">
                <a:solidFill>
                  <a:schemeClr val="bg1"/>
                </a:solidFill>
                <a:latin typeface="Corbel" panose="020B0503020204020204"/>
                <a:cs typeface="Corbel" panose="020B0503020204020204"/>
              </a:defRPr>
            </a:lvl1pPr>
          </a:lstStyle>
          <a:p>
            <a:pPr lvl="0"/>
            <a:r>
              <a:rPr lang="en-NZ" dirty="0" smtClean="0">
                <a:solidFill>
                  <a:schemeClr val="bg1"/>
                </a:solidFill>
              </a:rPr>
              <a:t>Section subtitle</a:t>
            </a:r>
            <a:endParaRPr lang="en-N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3498"/>
            <a:ext cx="7931224" cy="475562"/>
          </a:xfrm>
        </p:spPr>
        <p:txBody>
          <a:bodyPr>
            <a:normAutofit/>
          </a:bodyPr>
          <a:lstStyle>
            <a:lvl1pPr>
              <a:defRPr sz="2400"/>
            </a:lvl1pPr>
          </a:lstStyle>
          <a:p>
            <a:r>
              <a:rPr lang="en-US" smtClean="0"/>
              <a:t>Click to edit Master title style</a:t>
            </a:r>
            <a:endParaRPr lang="en-NZ" dirty="0"/>
          </a:p>
        </p:txBody>
      </p:sp>
      <p:sp>
        <p:nvSpPr>
          <p:cNvPr id="3" name="Content Placeholder 2"/>
          <p:cNvSpPr>
            <a:spLocks noGrp="1"/>
          </p:cNvSpPr>
          <p:nvPr>
            <p:ph idx="1"/>
          </p:nvPr>
        </p:nvSpPr>
        <p:spPr/>
        <p:txBody>
          <a:bodyPr>
            <a:normAutofit/>
          </a:bodyPr>
          <a:lstStyle>
            <a:lvl1pPr>
              <a:buClr>
                <a:srgbClr val="007BC1"/>
              </a:buClr>
              <a:defRPr sz="1800"/>
            </a:lvl1pPr>
            <a:lvl2pPr>
              <a:buClr>
                <a:srgbClr val="007BC1"/>
              </a:buClr>
              <a:defRPr sz="1600"/>
            </a:lvl2pPr>
            <a:lvl3pPr>
              <a:buClr>
                <a:srgbClr val="007BC1"/>
              </a:buClr>
              <a:defRPr sz="16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mp; 2x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951570"/>
            <a:ext cx="4038600" cy="3643052"/>
          </a:xfrm>
        </p:spPr>
        <p:txBody>
          <a:bodyPr>
            <a:normAutofit/>
          </a:bodyPr>
          <a:lstStyle>
            <a:lvl1pPr>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dirty="0"/>
          </a:p>
        </p:txBody>
      </p:sp>
      <p:sp>
        <p:nvSpPr>
          <p:cNvPr id="4" name="Content Placeholder 3"/>
          <p:cNvSpPr>
            <a:spLocks noGrp="1"/>
          </p:cNvSpPr>
          <p:nvPr>
            <p:ph sz="half" idx="2"/>
          </p:nvPr>
        </p:nvSpPr>
        <p:spPr>
          <a:xfrm>
            <a:off x="4648200" y="951570"/>
            <a:ext cx="4038600" cy="3643052"/>
          </a:xfrm>
        </p:spPr>
        <p:txBody>
          <a:bodyPr>
            <a:normAutofit/>
          </a:bodyPr>
          <a:lstStyle>
            <a:lvl1pPr>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itle &amp; Content(with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951570"/>
            <a:ext cx="4040188" cy="394301"/>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431391"/>
            <a:ext cx="4040188" cy="2963466"/>
          </a:xfrm>
        </p:spPr>
        <p:txBody>
          <a:bodyPr>
            <a:normAutofit/>
          </a:bodyPr>
          <a:lstStyle>
            <a:lvl1pPr>
              <a:defRPr sz="16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dirty="0"/>
          </a:p>
        </p:txBody>
      </p:sp>
      <p:sp>
        <p:nvSpPr>
          <p:cNvPr id="5" name="Text Placeholder 4"/>
          <p:cNvSpPr>
            <a:spLocks noGrp="1"/>
          </p:cNvSpPr>
          <p:nvPr>
            <p:ph type="body" sz="quarter" idx="3"/>
          </p:nvPr>
        </p:nvSpPr>
        <p:spPr>
          <a:xfrm>
            <a:off x="4645026" y="951570"/>
            <a:ext cx="4041775" cy="394301"/>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431391"/>
            <a:ext cx="4041775" cy="2963466"/>
          </a:xfrm>
        </p:spPr>
        <p:txBody>
          <a:bodyPr>
            <a:normAutofit/>
          </a:bodyPr>
          <a:lstStyle>
            <a:lvl1pPr>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 no title">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303498"/>
            <a:ext cx="8229600" cy="4320480"/>
          </a:xfrm>
        </p:spPr>
        <p:txBody>
          <a:bodyPr/>
          <a:lstStyle/>
          <a:p>
            <a:pPr lvl="0"/>
            <a:r>
              <a:rPr lang="en-US" smtClean="0"/>
              <a:t>Click to edit Master text styles</a:t>
            </a:r>
            <a:endParaRPr lang="en-US" smtClean="0"/>
          </a:p>
        </p:txBody>
      </p:sp>
      <p:sp>
        <p:nvSpPr>
          <p:cNvPr id="7" name="TextBox 6"/>
          <p:cNvSpPr txBox="1"/>
          <p:nvPr userDrawn="1"/>
        </p:nvSpPr>
        <p:spPr>
          <a:xfrm>
            <a:off x="457200" y="4852436"/>
            <a:ext cx="7247706" cy="184666"/>
          </a:xfrm>
          <a:prstGeom prst="rect">
            <a:avLst/>
          </a:prstGeom>
          <a:noFill/>
        </p:spPr>
        <p:txBody>
          <a:bodyPr wrap="square" rtlCol="0" anchor="ctr">
            <a:spAutoFit/>
          </a:bodyPr>
          <a:lstStyle/>
          <a:p>
            <a:pPr marL="0" marR="0" indent="0" algn="l" defTabSz="914400" rtl="0" eaLnBrk="1" fontAlgn="base" latinLnBrk="0" hangingPunct="1">
              <a:lnSpc>
                <a:spcPct val="100000"/>
              </a:lnSpc>
              <a:spcBef>
                <a:spcPct val="0"/>
              </a:spcBef>
              <a:spcAft>
                <a:spcPct val="0"/>
              </a:spcAft>
              <a:buClrTx/>
              <a:buSzTx/>
              <a:buFontTx/>
              <a:buNone/>
              <a:defRPr/>
            </a:pPr>
            <a:r>
              <a:rPr lang="en-NZ" sz="600" dirty="0" smtClean="0">
                <a:latin typeface="Corbel" panose="020B0503020204020204" pitchFamily="34" charset="0"/>
                <a:cs typeface="Lucida Sans" pitchFamily="34" charset="0"/>
              </a:rPr>
              <a:t>Page </a:t>
            </a:r>
            <a:fld id="{5362BCBF-CB3E-484D-B44B-85C5A14B02DC}" type="slidenum">
              <a:rPr lang="en-NZ" sz="600" dirty="0" smtClean="0">
                <a:latin typeface="Corbel" panose="020B0503020204020204" pitchFamily="34" charset="0"/>
                <a:cs typeface="Lucida Sans" pitchFamily="34" charset="0"/>
              </a:rPr>
            </a:fld>
            <a:r>
              <a:rPr lang="en-NZ" sz="600" dirty="0" smtClean="0">
                <a:latin typeface="Corbel" panose="020B0503020204020204" pitchFamily="34" charset="0"/>
                <a:cs typeface="Lucida Sans" pitchFamily="34" charset="0"/>
              </a:rPr>
              <a:t> • </a:t>
            </a:r>
            <a:r>
              <a:rPr lang="en-NZ" sz="600" kern="1200" baseline="0" dirty="0" smtClean="0">
                <a:solidFill>
                  <a:schemeClr val="tx1"/>
                </a:solidFill>
                <a:latin typeface="Corbel" panose="020B0503020204020204" pitchFamily="34" charset="0"/>
                <a:ea typeface="+mn-ea"/>
                <a:cs typeface="Lucida Sans" pitchFamily="34" charset="0"/>
              </a:rPr>
              <a:t>Copyright © 2014 Serko | All rights reserved</a:t>
            </a:r>
            <a:endParaRPr lang="en-NZ" sz="600" baseline="0" dirty="0">
              <a:latin typeface="Corbel" panose="020B0503020204020204" pitchFamily="34" charset="0"/>
              <a:cs typeface="Lucida Sans" pitchFamily="34" charset="0"/>
            </a:endParaRPr>
          </a:p>
        </p:txBody>
      </p:sp>
      <p:cxnSp>
        <p:nvCxnSpPr>
          <p:cNvPr id="8" name="Straight Connector 7"/>
          <p:cNvCxnSpPr/>
          <p:nvPr userDrawn="1"/>
        </p:nvCxnSpPr>
        <p:spPr>
          <a:xfrm>
            <a:off x="457200" y="4767994"/>
            <a:ext cx="8219256" cy="36004"/>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9" name="Picture 8" descr="iStock_000024035818Large.jpg"/>
          <p:cNvPicPr>
            <a:picLocks noChangeAspect="1"/>
          </p:cNvPicPr>
          <p:nvPr userDrawn="1"/>
        </p:nvPicPr>
        <p:blipFill>
          <a:blip r:embed="rId2" cstate="print"/>
          <a:srcRect b="15594"/>
          <a:stretch>
            <a:fillRect/>
          </a:stretch>
        </p:blipFill>
        <p:spPr>
          <a:xfrm flipH="1">
            <a:off x="-1" y="0"/>
            <a:ext cx="9144000" cy="5143500"/>
          </a:xfrm>
          <a:prstGeom prst="rect">
            <a:avLst/>
          </a:prstGeom>
        </p:spPr>
      </p:pic>
      <p:pic>
        <p:nvPicPr>
          <p:cNvPr id="8" name="Picture 7" descr="Untitled-2.png"/>
          <p:cNvPicPr>
            <a:picLocks noChangeAspect="1"/>
          </p:cNvPicPr>
          <p:nvPr userDrawn="1"/>
        </p:nvPicPr>
        <p:blipFill>
          <a:blip r:embed="rId3" cstate="print"/>
          <a:stretch>
            <a:fillRect/>
          </a:stretch>
        </p:blipFill>
        <p:spPr>
          <a:xfrm>
            <a:off x="0" y="3118670"/>
            <a:ext cx="9144000" cy="2045368"/>
          </a:xfrm>
          <a:prstGeom prst="rect">
            <a:avLst/>
          </a:prstGeom>
        </p:spPr>
      </p:pic>
      <p:pic>
        <p:nvPicPr>
          <p:cNvPr id="3" name="Picture 2" descr="serko-01.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40152" y="3579862"/>
            <a:ext cx="3352930" cy="1788345"/>
          </a:xfrm>
          <a:prstGeom prst="rect">
            <a:avLst/>
          </a:prstGeom>
        </p:spPr>
      </p:pic>
      <p:grpSp>
        <p:nvGrpSpPr>
          <p:cNvPr id="7" name="Group 6"/>
          <p:cNvGrpSpPr/>
          <p:nvPr userDrawn="1"/>
        </p:nvGrpSpPr>
        <p:grpSpPr>
          <a:xfrm>
            <a:off x="6436257" y="2299620"/>
            <a:ext cx="1512168" cy="1584176"/>
            <a:chOff x="7164288" y="0"/>
            <a:chExt cx="1512168" cy="1584176"/>
          </a:xfrm>
        </p:grpSpPr>
        <p:sp>
          <p:nvSpPr>
            <p:cNvPr id="10" name="Rectangle 9"/>
            <p:cNvSpPr/>
            <p:nvPr userDrawn="1"/>
          </p:nvSpPr>
          <p:spPr>
            <a:xfrm>
              <a:off x="7164288" y="0"/>
              <a:ext cx="1512168" cy="1584176"/>
            </a:xfrm>
            <a:prstGeom prst="rect">
              <a:avLst/>
            </a:prstGeom>
            <a:solidFill>
              <a:schemeClr val="bg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NZ" dirty="0"/>
            </a:p>
          </p:txBody>
        </p:sp>
        <p:pic>
          <p:nvPicPr>
            <p:cNvPr id="12" name="Picture 11" descr="Serko_Logo_CMYK.png"/>
            <p:cNvPicPr>
              <a:picLocks noChangeAspect="1"/>
            </p:cNvPicPr>
            <p:nvPr userDrawn="1"/>
          </p:nvPicPr>
          <p:blipFill>
            <a:blip r:embed="rId5" cstate="print"/>
            <a:stretch>
              <a:fillRect/>
            </a:stretch>
          </p:blipFill>
          <p:spPr>
            <a:xfrm>
              <a:off x="7521881" y="352238"/>
              <a:ext cx="796982" cy="1075187"/>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Object, no title">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303498"/>
            <a:ext cx="8229600" cy="4320480"/>
          </a:xfrm>
        </p:spPr>
        <p:txBody>
          <a:bodyPr/>
          <a:lstStyle/>
          <a:p>
            <a:pPr lvl="0"/>
            <a:r>
              <a:rPr lang="en-US" smtClean="0"/>
              <a:t>Click to edit Master text styles</a:t>
            </a:r>
            <a:endParaRPr lang="en-US" smtClean="0"/>
          </a:p>
        </p:txBody>
      </p:sp>
      <p:sp>
        <p:nvSpPr>
          <p:cNvPr id="5" name="TextBox 4"/>
          <p:cNvSpPr txBox="1"/>
          <p:nvPr userDrawn="1"/>
        </p:nvSpPr>
        <p:spPr>
          <a:xfrm>
            <a:off x="457200" y="4852436"/>
            <a:ext cx="7247706" cy="184666"/>
          </a:xfrm>
          <a:prstGeom prst="rect">
            <a:avLst/>
          </a:prstGeom>
          <a:noFill/>
        </p:spPr>
        <p:txBody>
          <a:bodyPr wrap="square" rtlCol="0" anchor="ctr">
            <a:spAutoFit/>
          </a:bodyPr>
          <a:lstStyle/>
          <a:p>
            <a:pPr marL="0" marR="0" indent="0" algn="l" defTabSz="914400" rtl="0" eaLnBrk="1" fontAlgn="base" latinLnBrk="0" hangingPunct="1">
              <a:lnSpc>
                <a:spcPct val="100000"/>
              </a:lnSpc>
              <a:spcBef>
                <a:spcPct val="0"/>
              </a:spcBef>
              <a:spcAft>
                <a:spcPct val="0"/>
              </a:spcAft>
              <a:buClrTx/>
              <a:buSzTx/>
              <a:buFontTx/>
              <a:buNone/>
              <a:defRPr/>
            </a:pPr>
            <a:r>
              <a:rPr lang="en-NZ" sz="600" dirty="0" smtClean="0">
                <a:latin typeface="Corbel" panose="020B0503020204020204" pitchFamily="34" charset="0"/>
                <a:cs typeface="Lucida Sans" pitchFamily="34" charset="0"/>
              </a:rPr>
              <a:t>Page </a:t>
            </a:r>
            <a:fld id="{5362BCBF-CB3E-484D-B44B-85C5A14B02DC}" type="slidenum">
              <a:rPr lang="en-NZ" sz="600" dirty="0" smtClean="0">
                <a:latin typeface="Corbel" panose="020B0503020204020204" pitchFamily="34" charset="0"/>
                <a:cs typeface="Lucida Sans" pitchFamily="34" charset="0"/>
              </a:rPr>
            </a:fld>
            <a:r>
              <a:rPr lang="en-NZ" sz="600" dirty="0" smtClean="0">
                <a:latin typeface="Corbel" panose="020B0503020204020204" pitchFamily="34" charset="0"/>
                <a:cs typeface="Lucida Sans" pitchFamily="34" charset="0"/>
              </a:rPr>
              <a:t> • </a:t>
            </a:r>
            <a:r>
              <a:rPr lang="en-NZ" sz="600" kern="1200" baseline="0" dirty="0" smtClean="0">
                <a:solidFill>
                  <a:schemeClr val="tx1"/>
                </a:solidFill>
                <a:latin typeface="Corbel" panose="020B0503020204020204" pitchFamily="34" charset="0"/>
                <a:ea typeface="+mn-ea"/>
                <a:cs typeface="Lucida Sans" pitchFamily="34" charset="0"/>
              </a:rPr>
              <a:t>Copyright © 2014 Serko | All rights reserved</a:t>
            </a:r>
            <a:endParaRPr lang="en-NZ" sz="600" baseline="0" dirty="0">
              <a:latin typeface="Corbel" panose="020B0503020204020204" pitchFamily="34" charset="0"/>
              <a:cs typeface="Lucida Sans" pitchFamily="34" charset="0"/>
            </a:endParaRPr>
          </a:p>
        </p:txBody>
      </p:sp>
      <p:cxnSp>
        <p:nvCxnSpPr>
          <p:cNvPr id="7" name="Straight Connector 6"/>
          <p:cNvCxnSpPr/>
          <p:nvPr userDrawn="1"/>
        </p:nvCxnSpPr>
        <p:spPr>
          <a:xfrm>
            <a:off x="457200" y="4767994"/>
            <a:ext cx="8219256" cy="36004"/>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9764F557-03A0-4CEF-A4E9-6C3F1326D249}"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EFBC596-9841-4EF4-ADE6-C26E01FE251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8.png"/><Relationship Id="rId10" Type="http://schemas.openxmlformats.org/officeDocument/2006/relationships/image" Target="../media/image7.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 name="Rectangle 23"/>
          <p:cNvSpPr/>
          <p:nvPr/>
        </p:nvSpPr>
        <p:spPr>
          <a:xfrm>
            <a:off x="251520" y="243192"/>
            <a:ext cx="8640960" cy="591966"/>
          </a:xfrm>
          <a:prstGeom prst="rect">
            <a:avLst/>
          </a:prstGeom>
          <a:solidFill>
            <a:srgbClr val="007BC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NZ"/>
          </a:p>
        </p:txBody>
      </p:sp>
      <p:sp>
        <p:nvSpPr>
          <p:cNvPr id="2" name="Title Placeholder 1"/>
          <p:cNvSpPr>
            <a:spLocks noGrp="1"/>
          </p:cNvSpPr>
          <p:nvPr>
            <p:ph type="title"/>
          </p:nvPr>
        </p:nvSpPr>
        <p:spPr>
          <a:xfrm>
            <a:off x="457200" y="303498"/>
            <a:ext cx="7859216" cy="475562"/>
          </a:xfrm>
          <a:prstGeom prst="rect">
            <a:avLst/>
          </a:prstGeom>
        </p:spPr>
        <p:txBody>
          <a:bodyPr vert="horz" lIns="91440" tIns="45720" rIns="91440" bIns="45720" rtlCol="0" anchor="ctr">
            <a:normAutofit/>
          </a:bodyPr>
          <a:lstStyle/>
          <a:p>
            <a:r>
              <a:rPr lang="en-US" smtClean="0"/>
              <a:t>Click to edit Master title style</a:t>
            </a:r>
            <a:endParaRPr lang="en-NZ" dirty="0"/>
          </a:p>
        </p:txBody>
      </p:sp>
      <p:sp>
        <p:nvSpPr>
          <p:cNvPr id="3" name="Text Placeholder 2"/>
          <p:cNvSpPr>
            <a:spLocks noGrp="1"/>
          </p:cNvSpPr>
          <p:nvPr>
            <p:ph type="body" idx="1"/>
          </p:nvPr>
        </p:nvSpPr>
        <p:spPr>
          <a:xfrm>
            <a:off x="457200" y="987573"/>
            <a:ext cx="8229600" cy="3499037"/>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dirty="0"/>
          </a:p>
        </p:txBody>
      </p:sp>
      <p:sp>
        <p:nvSpPr>
          <p:cNvPr id="10" name="TextBox 9"/>
          <p:cNvSpPr txBox="1"/>
          <p:nvPr/>
        </p:nvSpPr>
        <p:spPr>
          <a:xfrm>
            <a:off x="395536" y="4704416"/>
            <a:ext cx="7984936" cy="200055"/>
          </a:xfrm>
          <a:prstGeom prst="rect">
            <a:avLst/>
          </a:prstGeom>
          <a:noFill/>
        </p:spPr>
        <p:txBody>
          <a:bodyPr wrap="square" rtlCol="0" anchor="ctr">
            <a:spAutoFit/>
          </a:bodyPr>
          <a:lstStyle/>
          <a:p>
            <a:pPr marL="0" marR="0" indent="0" algn="l" defTabSz="914400" rtl="0" eaLnBrk="1" fontAlgn="base" latinLnBrk="0" hangingPunct="1">
              <a:lnSpc>
                <a:spcPct val="100000"/>
              </a:lnSpc>
              <a:spcBef>
                <a:spcPct val="0"/>
              </a:spcBef>
              <a:spcAft>
                <a:spcPct val="0"/>
              </a:spcAft>
              <a:buClrTx/>
              <a:buSzTx/>
              <a:buFontTx/>
              <a:buNone/>
              <a:defRPr/>
            </a:pPr>
            <a:r>
              <a:rPr lang="en-NZ" sz="700" b="1" dirty="0" smtClean="0">
                <a:solidFill>
                  <a:schemeClr val="bg1">
                    <a:lumMod val="65000"/>
                  </a:schemeClr>
                </a:solidFill>
                <a:latin typeface="Corbel" panose="020B0503020204020204" pitchFamily="34" charset="0"/>
                <a:cs typeface="Lucida Sans" pitchFamily="34" charset="0"/>
              </a:rPr>
              <a:t>Page </a:t>
            </a:r>
            <a:fld id="{5362BCBF-CB3E-484D-B44B-85C5A14B02DC}" type="slidenum">
              <a:rPr lang="en-NZ" sz="700" b="1" dirty="0" smtClean="0">
                <a:solidFill>
                  <a:schemeClr val="bg1">
                    <a:lumMod val="65000"/>
                  </a:schemeClr>
                </a:solidFill>
                <a:latin typeface="Corbel" panose="020B0503020204020204" pitchFamily="34" charset="0"/>
                <a:cs typeface="Lucida Sans" pitchFamily="34" charset="0"/>
              </a:rPr>
            </a:fld>
            <a:r>
              <a:rPr lang="en-NZ" sz="700" b="1" dirty="0" smtClean="0">
                <a:solidFill>
                  <a:schemeClr val="bg1">
                    <a:lumMod val="65000"/>
                  </a:schemeClr>
                </a:solidFill>
                <a:latin typeface="Corbel" panose="020B0503020204020204" pitchFamily="34" charset="0"/>
                <a:cs typeface="Lucida Sans" pitchFamily="34" charset="0"/>
              </a:rPr>
              <a:t> </a:t>
            </a:r>
            <a:r>
              <a:rPr lang="en-NZ" sz="700" kern="1200" baseline="0" dirty="0" smtClean="0">
                <a:solidFill>
                  <a:schemeClr val="bg1">
                    <a:lumMod val="65000"/>
                  </a:schemeClr>
                </a:solidFill>
                <a:latin typeface="Corbel" panose="020B0503020204020204" pitchFamily="34" charset="0"/>
                <a:ea typeface="+mn-ea"/>
                <a:cs typeface="Lucida Sans" pitchFamily="34" charset="0"/>
              </a:rPr>
              <a:t>•  Copyright © 2014 </a:t>
            </a:r>
            <a:r>
              <a:rPr lang="en-NZ" sz="700" kern="1200" baseline="0" dirty="0" err="1" smtClean="0">
                <a:solidFill>
                  <a:schemeClr val="bg1">
                    <a:lumMod val="65000"/>
                  </a:schemeClr>
                </a:solidFill>
                <a:latin typeface="Corbel" panose="020B0503020204020204" pitchFamily="34" charset="0"/>
                <a:ea typeface="+mn-ea"/>
                <a:cs typeface="Lucida Sans" pitchFamily="34" charset="0"/>
              </a:rPr>
              <a:t>Serko</a:t>
            </a:r>
            <a:r>
              <a:rPr lang="en-NZ" sz="700" kern="1200" baseline="0" dirty="0" smtClean="0">
                <a:solidFill>
                  <a:schemeClr val="bg1">
                    <a:lumMod val="65000"/>
                  </a:schemeClr>
                </a:solidFill>
                <a:latin typeface="Corbel" panose="020B0503020204020204" pitchFamily="34" charset="0"/>
                <a:ea typeface="+mn-ea"/>
                <a:cs typeface="Lucida Sans" pitchFamily="34" charset="0"/>
              </a:rPr>
              <a:t> • All rights reserved</a:t>
            </a:r>
            <a:endParaRPr lang="en-NZ" sz="700" baseline="0" dirty="0">
              <a:solidFill>
                <a:schemeClr val="bg1">
                  <a:lumMod val="65000"/>
                </a:schemeClr>
              </a:solidFill>
              <a:latin typeface="Corbel" panose="020B0503020204020204" pitchFamily="34" charset="0"/>
              <a:cs typeface="Lucida Sans" pitchFamily="34" charset="0"/>
            </a:endParaRPr>
          </a:p>
        </p:txBody>
      </p:sp>
      <p:pic>
        <p:nvPicPr>
          <p:cNvPr id="7" name="Picture 6" descr="Serko_Logo_CMYK.png"/>
          <p:cNvPicPr>
            <a:picLocks noChangeAspect="1"/>
          </p:cNvPicPr>
          <p:nvPr/>
        </p:nvPicPr>
        <p:blipFill>
          <a:blip r:embed="rId10" cstate="print"/>
          <a:stretch>
            <a:fillRect/>
          </a:stretch>
        </p:blipFill>
        <p:spPr>
          <a:xfrm>
            <a:off x="8526937" y="4587974"/>
            <a:ext cx="293535" cy="395999"/>
          </a:xfrm>
          <a:prstGeom prst="rect">
            <a:avLst/>
          </a:prstGeom>
        </p:spPr>
      </p:pic>
      <p:cxnSp>
        <p:nvCxnSpPr>
          <p:cNvPr id="16" name="Straight Connector 15"/>
          <p:cNvCxnSpPr/>
          <p:nvPr/>
        </p:nvCxnSpPr>
        <p:spPr>
          <a:xfrm>
            <a:off x="467544" y="4659982"/>
            <a:ext cx="8208912"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Picture 16" descr="Serko_Logo_CMYK.png"/>
          <p:cNvPicPr>
            <a:picLocks noChangeAspect="1"/>
          </p:cNvPicPr>
          <p:nvPr/>
        </p:nvPicPr>
        <p:blipFill>
          <a:blip r:embed="rId11" cstate="print"/>
          <a:stretch>
            <a:fillRect/>
          </a:stretch>
        </p:blipFill>
        <p:spPr>
          <a:xfrm>
            <a:off x="8476956" y="354955"/>
            <a:ext cx="266851"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spcBef>
          <a:spcPct val="0"/>
        </a:spcBef>
        <a:buNone/>
        <a:defRPr sz="2400" b="0" kern="1200" spc="-20" baseline="0">
          <a:solidFill>
            <a:schemeClr val="bg1"/>
          </a:solidFill>
          <a:latin typeface="Rockwell"/>
          <a:ea typeface="Verdana" panose="020B0604030504040204" pitchFamily="34" charset="0"/>
          <a:cs typeface="Rockwell"/>
        </a:defRPr>
      </a:lvl1pPr>
    </p:titleStyle>
    <p:bodyStyle>
      <a:lvl1pPr marL="342900" indent="-342900" algn="l" defTabSz="914400" rtl="0" eaLnBrk="1" latinLnBrk="0" hangingPunct="1">
        <a:spcBef>
          <a:spcPct val="20000"/>
        </a:spcBef>
        <a:buFont typeface="Arial" panose="020B0604020202020204" pitchFamily="34" charset="0"/>
        <a:buChar char="•"/>
        <a:defRPr sz="1800" b="0" kern="1200" spc="0">
          <a:solidFill>
            <a:schemeClr val="tx1"/>
          </a:solidFill>
          <a:latin typeface="Corbel" panose="020B0503020204020204"/>
          <a:ea typeface="Verdana" panose="020B0604030504040204" pitchFamily="34" charset="0"/>
          <a:cs typeface="Corbel" panose="020B0503020204020204"/>
        </a:defRPr>
      </a:lvl1pPr>
      <a:lvl2pPr marL="742950" indent="-285750" algn="l" defTabSz="914400" rtl="0" eaLnBrk="1" latinLnBrk="0" hangingPunct="1">
        <a:spcBef>
          <a:spcPct val="20000"/>
        </a:spcBef>
        <a:buFont typeface="Arial" panose="020B0604020202020204" pitchFamily="34" charset="0"/>
        <a:buChar char="–"/>
        <a:defRPr sz="1600" kern="1200" spc="0">
          <a:solidFill>
            <a:schemeClr val="tx1"/>
          </a:solidFill>
          <a:latin typeface="Corbel" panose="020B0503020204020204"/>
          <a:ea typeface="Verdana" panose="020B0604030504040204" pitchFamily="34" charset="0"/>
          <a:cs typeface="Corbel" panose="020B0503020204020204"/>
        </a:defRPr>
      </a:lvl2pPr>
      <a:lvl3pPr marL="1143000" indent="-228600" algn="l" defTabSz="914400" rtl="0" eaLnBrk="1" latinLnBrk="0" hangingPunct="1">
        <a:spcBef>
          <a:spcPct val="20000"/>
        </a:spcBef>
        <a:buFont typeface="Arial" panose="020B0604020202020204" pitchFamily="34" charset="0"/>
        <a:buChar char="•"/>
        <a:defRPr sz="1600" kern="1200" spc="0">
          <a:solidFill>
            <a:schemeClr val="tx1"/>
          </a:solidFill>
          <a:latin typeface="Corbel" panose="020B0503020204020204"/>
          <a:ea typeface="Verdana" panose="020B0604030504040204" pitchFamily="34" charset="0"/>
          <a:cs typeface="Corbel" panose="020B0503020204020204"/>
        </a:defRPr>
      </a:lvl3pPr>
      <a:lvl4pPr marL="1600200" indent="-228600" algn="l" defTabSz="914400" rtl="0" eaLnBrk="1" latinLnBrk="0" hangingPunct="1">
        <a:spcBef>
          <a:spcPct val="20000"/>
        </a:spcBef>
        <a:buFont typeface="Arial" panose="020B0604020202020204" pitchFamily="34" charset="0"/>
        <a:buChar char="–"/>
        <a:defRPr sz="1600" kern="1200" spc="0">
          <a:solidFill>
            <a:schemeClr val="tx1"/>
          </a:solidFill>
          <a:latin typeface="Corbel" panose="020B0503020204020204"/>
          <a:ea typeface="Verdana" panose="020B0604030504040204" pitchFamily="34" charset="0"/>
          <a:cs typeface="Corbel" panose="020B0503020204020204"/>
        </a:defRPr>
      </a:lvl4pPr>
      <a:lvl5pPr marL="2057400" indent="-228600" algn="l" defTabSz="914400" rtl="0" eaLnBrk="1" latinLnBrk="0" hangingPunct="1">
        <a:spcBef>
          <a:spcPct val="20000"/>
        </a:spcBef>
        <a:buFont typeface="Arial" panose="020B0604020202020204" pitchFamily="34" charset="0"/>
        <a:buChar char="»"/>
        <a:defRPr sz="1600" kern="1200" spc="0">
          <a:solidFill>
            <a:schemeClr val="tx1"/>
          </a:solidFill>
          <a:latin typeface="Corbel" panose="020B0503020204020204"/>
          <a:ea typeface="Verdana" panose="020B0604030504040204" pitchFamily="34" charset="0"/>
          <a:cs typeface="Corbel" panose="020B0503020204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quarter" idx="10"/>
          </p:nvPr>
        </p:nvSpPr>
        <p:spPr>
          <a:xfrm>
            <a:off x="395536" y="2643758"/>
            <a:ext cx="4536504" cy="1524769"/>
          </a:xfrm>
        </p:spPr>
        <p:txBody>
          <a:bodyPr/>
          <a:lstStyle/>
          <a:p>
            <a:r>
              <a:rPr lang="en-US" altLang="zh-CN" b="1" dirty="0" smtClean="0"/>
              <a:t>WinDbg Introduction</a:t>
            </a:r>
            <a:endParaRPr lang="en-NZ"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S</a:t>
            </a:r>
            <a:r>
              <a:rPr lang="en-US" dirty="0" smtClean="0"/>
              <a:t>et Breakpoint for managed code</a:t>
            </a:r>
            <a:endParaRPr lang="en-NZ"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Ø"/>
            </a:pPr>
            <a:r>
              <a:rPr lang="en-US" altLang="zh-CN" dirty="0" smtClean="0"/>
              <a:t>All managed code:</a:t>
            </a:r>
            <a:endParaRPr lang="en-US" altLang="zh-CN" dirty="0" smtClean="0"/>
          </a:p>
          <a:p>
            <a:pPr lvl="1">
              <a:buFont typeface="Corbel" panose="020B0503020204020204" pitchFamily="34" charset="0"/>
              <a:buChar char="–"/>
            </a:pPr>
            <a:r>
              <a:rPr lang="en-US" altLang="zh-CN" dirty="0" smtClean="0">
                <a:solidFill>
                  <a:srgbClr val="FF0000"/>
                </a:solidFill>
              </a:rPr>
              <a:t>!bpmd </a:t>
            </a:r>
            <a:r>
              <a:rPr lang="en-US" altLang="zh-CN" dirty="0" smtClean="0"/>
              <a:t>&lt;assembly name&gt; &lt;method full name&gt;</a:t>
            </a:r>
            <a:endParaRPr lang="en-US" altLang="zh-CN" dirty="0" smtClean="0"/>
          </a:p>
          <a:p>
            <a:pPr lvl="1">
              <a:buFont typeface="Corbel" panose="020B0503020204020204" pitchFamily="34" charset="0"/>
              <a:buChar char="–"/>
            </a:pPr>
            <a:r>
              <a:rPr lang="en-US" altLang="zh-CN" dirty="0" smtClean="0">
                <a:solidFill>
                  <a:srgbClr val="FF0000"/>
                </a:solidFill>
              </a:rPr>
              <a:t>!bpmd –md </a:t>
            </a:r>
            <a:r>
              <a:rPr lang="en-US" altLang="zh-CN" dirty="0" smtClean="0"/>
              <a:t>&lt;method description&gt;</a:t>
            </a:r>
            <a:endParaRPr lang="en-US" altLang="zh-CN" dirty="0" smtClean="0"/>
          </a:p>
          <a:p>
            <a:pPr lvl="1">
              <a:buFont typeface="Corbel" panose="020B0503020204020204" pitchFamily="34" charset="0"/>
              <a:buChar char="–"/>
            </a:pPr>
            <a:r>
              <a:rPr lang="en-US" altLang="zh-CN" dirty="0" smtClean="0">
                <a:solidFill>
                  <a:srgbClr val="FF0000"/>
                </a:solidFill>
              </a:rPr>
              <a:t>!bpmd </a:t>
            </a:r>
            <a:r>
              <a:rPr lang="en-US" altLang="zh-CN" dirty="0" smtClean="0"/>
              <a:t>&lt;source file name&gt;:&lt;line number&gt; (Only for private symbol file)</a:t>
            </a:r>
            <a:endParaRPr lang="en-US" altLang="zh-CN" dirty="0" smtClean="0"/>
          </a:p>
          <a:p>
            <a:pPr>
              <a:buFont typeface="Wingdings" panose="05000000000000000000" pitchFamily="2" charset="2"/>
              <a:buChar char="Ø"/>
            </a:pPr>
            <a:r>
              <a:rPr lang="en-US" altLang="zh-CN" dirty="0" smtClean="0"/>
              <a:t>PreJitted or Jitted:</a:t>
            </a:r>
            <a:endParaRPr lang="en-US" altLang="zh-CN" dirty="0" smtClean="0"/>
          </a:p>
          <a:p>
            <a:pPr lvl="1">
              <a:buFont typeface="Corbel" panose="020B0503020204020204" pitchFamily="34" charset="0"/>
              <a:buChar char="–"/>
            </a:pPr>
            <a:r>
              <a:rPr lang="en-US" altLang="zh-CN" dirty="0" smtClean="0">
                <a:solidFill>
                  <a:srgbClr val="FF0000"/>
                </a:solidFill>
              </a:rPr>
              <a:t>!dumpmd </a:t>
            </a:r>
            <a:r>
              <a:rPr lang="en-US" altLang="zh-CN" dirty="0" smtClean="0"/>
              <a:t>to get code address</a:t>
            </a:r>
            <a:endParaRPr lang="en-US" altLang="zh-CN" dirty="0" smtClean="0"/>
          </a:p>
          <a:p>
            <a:pPr lvl="1">
              <a:buFont typeface="Corbel" panose="020B0503020204020204" pitchFamily="34" charset="0"/>
              <a:buChar char="–"/>
            </a:pPr>
            <a:r>
              <a:rPr lang="en-US" altLang="zh-CN" dirty="0" smtClean="0">
                <a:solidFill>
                  <a:srgbClr val="FF0000"/>
                </a:solidFill>
              </a:rPr>
              <a:t>bp</a:t>
            </a:r>
            <a:r>
              <a:rPr lang="en-US" altLang="zh-CN" dirty="0" smtClean="0"/>
              <a:t> to set breakpoint</a:t>
            </a:r>
            <a:endParaRPr lang="en-US" altLang="zh-CN" dirty="0" smtClean="0"/>
          </a:p>
          <a:p>
            <a:pPr>
              <a:buFont typeface="Wingdings" panose="05000000000000000000" pitchFamily="2" charset="2"/>
              <a:buChar char="Ø"/>
            </a:pPr>
            <a:r>
              <a:rPr lang="en-US" altLang="zh-CN" dirty="0" smtClean="0"/>
              <a:t>No Jitted:</a:t>
            </a:r>
            <a:endParaRPr lang="en-US" altLang="zh-CN" dirty="0" smtClean="0"/>
          </a:p>
          <a:p>
            <a:pPr lvl="1">
              <a:buFont typeface="Corbel" panose="020B0503020204020204" pitchFamily="34" charset="0"/>
              <a:buChar char="–"/>
            </a:pPr>
            <a:r>
              <a:rPr lang="en-US" altLang="zh-CN" dirty="0" smtClean="0">
                <a:solidFill>
                  <a:srgbClr val="FF0000"/>
                </a:solidFill>
              </a:rPr>
              <a:t>ba</a:t>
            </a:r>
            <a:r>
              <a:rPr lang="en-US" altLang="zh-CN" dirty="0" smtClean="0"/>
              <a:t> &lt;method description&gt;+0x08 "</a:t>
            </a:r>
            <a:r>
              <a:rPr lang="en-US" altLang="zh-CN" dirty="0" smtClean="0">
                <a:solidFill>
                  <a:srgbClr val="FF0000"/>
                </a:solidFill>
              </a:rPr>
              <a:t>bp poi</a:t>
            </a:r>
            <a:r>
              <a:rPr lang="en-US" altLang="zh-CN" dirty="0" smtClean="0"/>
              <a:t>(&lt;method description&gt;+0x08);</a:t>
            </a:r>
            <a:r>
              <a:rPr lang="en-US" altLang="zh-CN" dirty="0" smtClean="0">
                <a:solidFill>
                  <a:srgbClr val="FF0000"/>
                </a:solidFill>
              </a:rPr>
              <a:t>g</a:t>
            </a:r>
            <a:r>
              <a:rPr lang="en-US" altLang="zh-CN" dirty="0" smtClean="0"/>
              <a:t>"</a:t>
            </a:r>
            <a:endParaRPr lang="en-US" altLang="zh-CN" dirty="0" smtClean="0"/>
          </a:p>
          <a:p>
            <a:pPr>
              <a:buFont typeface="Corbel" panose="020B0503020204020204" pitchFamily="34" charset="0"/>
              <a:buChar char="–"/>
            </a:pPr>
            <a:endParaRPr lang="en-US" altLang="zh-CN" dirty="0" smtClean="0"/>
          </a:p>
          <a:p>
            <a:pPr>
              <a:buFont typeface="Corbel" panose="020B0503020204020204" pitchFamily="34" charset="0"/>
              <a:buChar char="–"/>
            </a:pPr>
            <a:endParaRPr lang="en-US" altLang="zh-CN" dirty="0" smtClean="0"/>
          </a:p>
          <a:p>
            <a:pPr>
              <a:buFont typeface="Corbel" panose="020B0503020204020204" pitchFamily="34" charset="0"/>
              <a:buChar char="–"/>
            </a:pPr>
            <a:endParaRPr lang="en-US" altLang="zh-CN" dirty="0" smtClean="0"/>
          </a:p>
          <a:p>
            <a:pPr>
              <a:buFont typeface="Corbel" panose="020B0503020204020204" pitchFamily="34" charset="0"/>
              <a:buChar char="–"/>
            </a:pP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 in memory</a:t>
            </a:r>
            <a:endParaRPr lang="en-NZ" dirty="0"/>
          </a:p>
        </p:txBody>
      </p:sp>
      <p:graphicFrame>
        <p:nvGraphicFramePr>
          <p:cNvPr id="6" name="表格 5"/>
          <p:cNvGraphicFramePr>
            <a:graphicFrameLocks noGrp="1"/>
          </p:cNvGraphicFramePr>
          <p:nvPr/>
        </p:nvGraphicFramePr>
        <p:xfrm>
          <a:off x="1403648" y="1563638"/>
          <a:ext cx="1008112" cy="2194560"/>
        </p:xfrm>
        <a:graphic>
          <a:graphicData uri="http://schemas.openxmlformats.org/drawingml/2006/table">
            <a:tbl>
              <a:tblPr firstRow="1" bandRow="1">
                <a:tableStyleId>{9D7B26C5-4107-4FEC-AEDC-1716B250A1EF}</a:tableStyleId>
              </a:tblPr>
              <a:tblGrid>
                <a:gridCol w="1008112"/>
              </a:tblGrid>
              <a:tr h="171832">
                <a:tc>
                  <a:txBody>
                    <a:bodyPr/>
                    <a:lstStyle/>
                    <a:p>
                      <a:pPr algn="ctr"/>
                      <a:r>
                        <a:rPr lang="en-US" altLang="zh-CN" sz="1000" dirty="0" smtClean="0"/>
                        <a:t>……</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1832">
                <a:tc>
                  <a:txBody>
                    <a:bodyPr/>
                    <a:lstStyle/>
                    <a:p>
                      <a:pPr algn="ctr"/>
                      <a:r>
                        <a:rPr lang="en-US" altLang="zh-CN" sz="1000" dirty="0" smtClean="0"/>
                        <a:t>SyncBlockIndex</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63105">
                <a:tc>
                  <a:txBody>
                    <a:bodyPr/>
                    <a:lstStyle/>
                    <a:p>
                      <a:pPr algn="ctr"/>
                      <a:r>
                        <a:rPr lang="en-US" altLang="zh-CN" sz="1000" dirty="0" smtClean="0"/>
                        <a:t>MethodTablePt</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63105">
                <a:tc>
                  <a:txBody>
                    <a:bodyPr/>
                    <a:lstStyle/>
                    <a:p>
                      <a:pPr algn="ctr"/>
                      <a:r>
                        <a:rPr lang="en-US" altLang="zh-CN" sz="1000" dirty="0" smtClean="0"/>
                        <a:t>field1</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63105">
                <a:tc>
                  <a:txBody>
                    <a:bodyPr/>
                    <a:lstStyle/>
                    <a:p>
                      <a:pPr algn="ctr"/>
                      <a:r>
                        <a:rPr lang="en-US" altLang="zh-CN" sz="1000" dirty="0" smtClean="0"/>
                        <a:t>field2</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63105">
                <a:tc>
                  <a:txBody>
                    <a:bodyPr/>
                    <a:lstStyle/>
                    <a:p>
                      <a:pPr algn="ctr"/>
                      <a:r>
                        <a:rPr lang="en-US" altLang="zh-CN" sz="1000" dirty="0" smtClean="0"/>
                        <a:t>SyncBlockIndex</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48952">
                <a:tc>
                  <a:txBody>
                    <a:bodyPr/>
                    <a:lstStyle/>
                    <a:p>
                      <a:pPr algn="ctr"/>
                      <a:r>
                        <a:rPr lang="en-US" altLang="zh-CN" sz="1000" dirty="0" smtClean="0"/>
                        <a:t>MethodTablePt</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48952">
                <a:tc>
                  <a:txBody>
                    <a:bodyPr/>
                    <a:lstStyle/>
                    <a:p>
                      <a:pPr algn="ctr"/>
                      <a:r>
                        <a:rPr lang="en-US" altLang="zh-CN" sz="1000" dirty="0" smtClean="0"/>
                        <a:t>field1</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48952">
                <a:tc>
                  <a:txBody>
                    <a:bodyPr/>
                    <a:lstStyle/>
                    <a:p>
                      <a:pPr algn="ctr"/>
                      <a:r>
                        <a:rPr lang="en-US" altLang="zh-CN" sz="1000" dirty="0" smtClean="0"/>
                        <a:t>……</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9" name="TextBox 8"/>
          <p:cNvSpPr txBox="1"/>
          <p:nvPr/>
        </p:nvSpPr>
        <p:spPr>
          <a:xfrm>
            <a:off x="611560" y="915566"/>
            <a:ext cx="792088" cy="369332"/>
          </a:xfrm>
          <a:prstGeom prst="rect">
            <a:avLst/>
          </a:prstGeom>
          <a:noFill/>
        </p:spPr>
        <p:txBody>
          <a:bodyPr wrap="square" rtlCol="0">
            <a:spAutoFit/>
          </a:bodyPr>
          <a:lstStyle/>
          <a:p>
            <a:r>
              <a:rPr lang="en-US" altLang="zh-CN" dirty="0" smtClean="0"/>
              <a:t>Heap</a:t>
            </a:r>
            <a:endParaRPr lang="zh-CN" altLang="en-US" dirty="0"/>
          </a:p>
        </p:txBody>
      </p:sp>
      <p:sp>
        <p:nvSpPr>
          <p:cNvPr id="10" name="TextBox 9"/>
          <p:cNvSpPr txBox="1"/>
          <p:nvPr/>
        </p:nvSpPr>
        <p:spPr>
          <a:xfrm>
            <a:off x="611560" y="1347614"/>
            <a:ext cx="792088" cy="230832"/>
          </a:xfrm>
          <a:prstGeom prst="rect">
            <a:avLst/>
          </a:prstGeom>
          <a:noFill/>
        </p:spPr>
        <p:txBody>
          <a:bodyPr wrap="square" rtlCol="0">
            <a:spAutoFit/>
          </a:bodyPr>
          <a:lstStyle/>
          <a:p>
            <a:r>
              <a:rPr lang="en-US" altLang="zh-CN" sz="900" dirty="0" smtClean="0"/>
              <a:t>0x00000000</a:t>
            </a:r>
            <a:endParaRPr lang="zh-CN" altLang="en-US" sz="900" dirty="0"/>
          </a:p>
        </p:txBody>
      </p:sp>
      <p:sp>
        <p:nvSpPr>
          <p:cNvPr id="11" name="TextBox 10"/>
          <p:cNvSpPr txBox="1"/>
          <p:nvPr/>
        </p:nvSpPr>
        <p:spPr>
          <a:xfrm>
            <a:off x="611560" y="3637062"/>
            <a:ext cx="792088" cy="230832"/>
          </a:xfrm>
          <a:prstGeom prst="rect">
            <a:avLst/>
          </a:prstGeom>
          <a:noFill/>
        </p:spPr>
        <p:txBody>
          <a:bodyPr wrap="square" rtlCol="0">
            <a:spAutoFit/>
          </a:bodyPr>
          <a:lstStyle/>
          <a:p>
            <a:r>
              <a:rPr lang="en-US" altLang="zh-CN" sz="900" dirty="0" smtClean="0"/>
              <a:t>0x79999999</a:t>
            </a:r>
            <a:endParaRPr lang="zh-CN" altLang="en-US" sz="900" dirty="0"/>
          </a:p>
        </p:txBody>
      </p:sp>
      <p:sp>
        <p:nvSpPr>
          <p:cNvPr id="12" name="左大括号 11"/>
          <p:cNvSpPr/>
          <p:nvPr/>
        </p:nvSpPr>
        <p:spPr>
          <a:xfrm>
            <a:off x="1187624" y="1851670"/>
            <a:ext cx="216024" cy="9361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13" name="TextBox 12"/>
          <p:cNvSpPr txBox="1"/>
          <p:nvPr/>
        </p:nvSpPr>
        <p:spPr>
          <a:xfrm>
            <a:off x="683568" y="2211710"/>
            <a:ext cx="576064" cy="230832"/>
          </a:xfrm>
          <a:prstGeom prst="rect">
            <a:avLst/>
          </a:prstGeom>
          <a:noFill/>
        </p:spPr>
        <p:txBody>
          <a:bodyPr wrap="square" rtlCol="0">
            <a:spAutoFit/>
          </a:bodyPr>
          <a:lstStyle/>
          <a:p>
            <a:r>
              <a:rPr lang="en-US" altLang="zh-CN" sz="900" dirty="0" smtClean="0"/>
              <a:t>Object1</a:t>
            </a:r>
            <a:endParaRPr lang="zh-CN" altLang="en-US" sz="900" dirty="0"/>
          </a:p>
        </p:txBody>
      </p:sp>
      <p:sp>
        <p:nvSpPr>
          <p:cNvPr id="14" name="左大括号 13"/>
          <p:cNvSpPr/>
          <p:nvPr/>
        </p:nvSpPr>
        <p:spPr>
          <a:xfrm>
            <a:off x="1187624" y="2787774"/>
            <a:ext cx="216024" cy="72008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15" name="TextBox 14"/>
          <p:cNvSpPr txBox="1"/>
          <p:nvPr/>
        </p:nvSpPr>
        <p:spPr>
          <a:xfrm>
            <a:off x="683568" y="3060998"/>
            <a:ext cx="576064" cy="230832"/>
          </a:xfrm>
          <a:prstGeom prst="rect">
            <a:avLst/>
          </a:prstGeom>
          <a:noFill/>
        </p:spPr>
        <p:txBody>
          <a:bodyPr wrap="square" rtlCol="0">
            <a:spAutoFit/>
          </a:bodyPr>
          <a:lstStyle/>
          <a:p>
            <a:r>
              <a:rPr lang="en-US" altLang="zh-CN" sz="900" dirty="0" smtClean="0"/>
              <a:t>Object2</a:t>
            </a:r>
            <a:endParaRPr lang="zh-CN" altLang="en-US" sz="900" dirty="0"/>
          </a:p>
        </p:txBody>
      </p:sp>
      <p:graphicFrame>
        <p:nvGraphicFramePr>
          <p:cNvPr id="16" name="表格 15"/>
          <p:cNvGraphicFramePr>
            <a:graphicFrameLocks noGrp="1"/>
          </p:cNvGraphicFramePr>
          <p:nvPr/>
        </p:nvGraphicFramePr>
        <p:xfrm>
          <a:off x="4788024" y="1563638"/>
          <a:ext cx="1152128" cy="731520"/>
        </p:xfrm>
        <a:graphic>
          <a:graphicData uri="http://schemas.openxmlformats.org/drawingml/2006/table">
            <a:tbl>
              <a:tblPr firstRow="1" bandRow="1">
                <a:tableStyleId>{9D7B26C5-4107-4FEC-AEDC-1716B250A1EF}</a:tableStyleId>
              </a:tblPr>
              <a:tblGrid>
                <a:gridCol w="265876"/>
                <a:gridCol w="886252"/>
              </a:tblGrid>
              <a:tr h="171832">
                <a:tc>
                  <a:txBody>
                    <a:bodyPr/>
                    <a:lstStyle/>
                    <a:p>
                      <a:pPr algn="ctr"/>
                      <a:r>
                        <a:rPr lang="en-US" altLang="zh-CN" sz="1000" b="0" dirty="0" smtClean="0"/>
                        <a:t>1</a:t>
                      </a:r>
                      <a:endParaRPr lang="zh-CN" altLang="en-US" sz="1000" b="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b="0" dirty="0" smtClean="0"/>
                        <a:t>SyncBlockPt</a:t>
                      </a:r>
                      <a:endParaRPr lang="zh-CN" altLang="en-US" sz="1000" b="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1832">
                <a:tc>
                  <a:txBody>
                    <a:bodyPr/>
                    <a:lstStyle/>
                    <a:p>
                      <a:pPr algn="ctr"/>
                      <a:r>
                        <a:rPr lang="en-US" altLang="zh-CN" sz="1000" b="0" dirty="0" smtClean="0"/>
                        <a:t>2</a:t>
                      </a:r>
                      <a:endParaRPr lang="zh-CN" altLang="en-US" sz="1000" b="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smtClean="0"/>
                        <a:t>SyncBlockPt</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63105">
                <a:tc gridSpan="2">
                  <a:txBody>
                    <a:bodyPr/>
                    <a:lstStyle/>
                    <a:p>
                      <a:pPr algn="ctr"/>
                      <a:r>
                        <a:rPr lang="en-US" altLang="zh-CN" sz="1000" dirty="0" smtClean="0"/>
                        <a:t>……</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4499992" y="1059582"/>
            <a:ext cx="1800200" cy="369332"/>
          </a:xfrm>
          <a:prstGeom prst="rect">
            <a:avLst/>
          </a:prstGeom>
          <a:noFill/>
        </p:spPr>
        <p:txBody>
          <a:bodyPr wrap="square" rtlCol="0">
            <a:spAutoFit/>
          </a:bodyPr>
          <a:lstStyle/>
          <a:p>
            <a:r>
              <a:rPr lang="en-US" altLang="zh-CN" dirty="0" smtClean="0"/>
              <a:t>SyncBlockTable</a:t>
            </a:r>
            <a:endParaRPr lang="zh-CN" altLang="en-US" dirty="0"/>
          </a:p>
        </p:txBody>
      </p:sp>
      <p:graphicFrame>
        <p:nvGraphicFramePr>
          <p:cNvPr id="19" name="表格 18"/>
          <p:cNvGraphicFramePr>
            <a:graphicFrameLocks noGrp="1"/>
          </p:cNvGraphicFramePr>
          <p:nvPr/>
        </p:nvGraphicFramePr>
        <p:xfrm>
          <a:off x="6948264" y="1563638"/>
          <a:ext cx="1152128" cy="975360"/>
        </p:xfrm>
        <a:graphic>
          <a:graphicData uri="http://schemas.openxmlformats.org/drawingml/2006/table">
            <a:tbl>
              <a:tblPr firstRow="1" bandRow="1">
                <a:tableStyleId>{9D7B26C5-4107-4FEC-AEDC-1716B250A1EF}</a:tableStyleId>
              </a:tblPr>
              <a:tblGrid>
                <a:gridCol w="1152128"/>
              </a:tblGrid>
              <a:tr h="171832">
                <a:tc>
                  <a:txBody>
                    <a:bodyPr/>
                    <a:lstStyle/>
                    <a:p>
                      <a:pPr algn="ctr"/>
                      <a:r>
                        <a:rPr lang="en-US" altLang="zh-CN" sz="1000" b="0" dirty="0" smtClean="0"/>
                        <a:t>MonitorPt</a:t>
                      </a:r>
                      <a:endParaRPr lang="zh-CN" altLang="en-US" sz="1000" b="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1832">
                <a:tc>
                  <a:txBody>
                    <a:bodyPr/>
                    <a:lstStyle/>
                    <a:p>
                      <a:pPr algn="ctr"/>
                      <a:r>
                        <a:rPr lang="en-US" altLang="zh-CN" sz="1000" dirty="0" smtClean="0"/>
                        <a:t>COMInterop</a:t>
                      </a:r>
                      <a:r>
                        <a:rPr lang="en-US" altLang="zh-CN" sz="1000" baseline="0" dirty="0" smtClean="0"/>
                        <a:t> </a:t>
                      </a:r>
                      <a:r>
                        <a:rPr lang="en-US" altLang="zh-CN" sz="1000" dirty="0" smtClean="0"/>
                        <a:t>data</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63105">
                <a:tc>
                  <a:txBody>
                    <a:bodyPr/>
                    <a:lstStyle/>
                    <a:p>
                      <a:pPr algn="ctr"/>
                      <a:r>
                        <a:rPr lang="en-US" altLang="zh-CN" sz="1000" dirty="0" smtClean="0"/>
                        <a:t>HashCode</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63105">
                <a:tc>
                  <a:txBody>
                    <a:bodyPr/>
                    <a:lstStyle/>
                    <a:p>
                      <a:pPr algn="ctr"/>
                      <a:r>
                        <a:rPr lang="en-US" altLang="zh-CN" sz="1000" dirty="0" smtClean="0"/>
                        <a:t>……</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20" name="矩形 19"/>
          <p:cNvSpPr/>
          <p:nvPr/>
        </p:nvSpPr>
        <p:spPr>
          <a:xfrm>
            <a:off x="6876256" y="1059582"/>
            <a:ext cx="1113190" cy="369332"/>
          </a:xfrm>
          <a:prstGeom prst="rect">
            <a:avLst/>
          </a:prstGeom>
        </p:spPr>
        <p:txBody>
          <a:bodyPr wrap="none">
            <a:spAutoFit/>
          </a:bodyPr>
          <a:lstStyle/>
          <a:p>
            <a:r>
              <a:rPr lang="en-US" altLang="zh-CN" dirty="0" smtClean="0"/>
              <a:t>SyncBlock</a:t>
            </a:r>
            <a:endParaRPr lang="zh-CN" altLang="en-US" dirty="0"/>
          </a:p>
        </p:txBody>
      </p:sp>
      <p:graphicFrame>
        <p:nvGraphicFramePr>
          <p:cNvPr id="21" name="表格 20"/>
          <p:cNvGraphicFramePr>
            <a:graphicFrameLocks noGrp="1"/>
          </p:cNvGraphicFramePr>
          <p:nvPr/>
        </p:nvGraphicFramePr>
        <p:xfrm>
          <a:off x="6948264" y="2715766"/>
          <a:ext cx="1152128" cy="975360"/>
        </p:xfrm>
        <a:graphic>
          <a:graphicData uri="http://schemas.openxmlformats.org/drawingml/2006/table">
            <a:tbl>
              <a:tblPr firstRow="1" bandRow="1">
                <a:tableStyleId>{9D7B26C5-4107-4FEC-AEDC-1716B250A1EF}</a:tableStyleId>
              </a:tblPr>
              <a:tblGrid>
                <a:gridCol w="1152128"/>
              </a:tblGrid>
              <a:tr h="171832">
                <a:tc>
                  <a:txBody>
                    <a:bodyPr/>
                    <a:lstStyle/>
                    <a:p>
                      <a:pPr algn="ctr"/>
                      <a:r>
                        <a:rPr lang="en-US" altLang="zh-CN" sz="1000" b="0" dirty="0" smtClean="0"/>
                        <a:t>MonitorPt</a:t>
                      </a:r>
                      <a:endParaRPr lang="zh-CN" altLang="en-US" sz="1000" b="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1832">
                <a:tc>
                  <a:txBody>
                    <a:bodyPr/>
                    <a:lstStyle/>
                    <a:p>
                      <a:pPr algn="ctr"/>
                      <a:r>
                        <a:rPr lang="en-US" altLang="zh-CN" sz="1000" dirty="0" smtClean="0"/>
                        <a:t>COMInterop</a:t>
                      </a:r>
                      <a:r>
                        <a:rPr lang="en-US" altLang="zh-CN" sz="1000" baseline="0" dirty="0" smtClean="0"/>
                        <a:t> </a:t>
                      </a:r>
                      <a:r>
                        <a:rPr lang="en-US" altLang="zh-CN" sz="1000" dirty="0" smtClean="0"/>
                        <a:t>data</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63105">
                <a:tc>
                  <a:txBody>
                    <a:bodyPr/>
                    <a:lstStyle/>
                    <a:p>
                      <a:pPr algn="ctr"/>
                      <a:r>
                        <a:rPr lang="en-US" altLang="zh-CN" sz="1000" dirty="0" smtClean="0"/>
                        <a:t>HashCode</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63105">
                <a:tc>
                  <a:txBody>
                    <a:bodyPr/>
                    <a:lstStyle/>
                    <a:p>
                      <a:pPr algn="ctr"/>
                      <a:r>
                        <a:rPr lang="en-US" altLang="zh-CN" sz="1000" dirty="0" smtClean="0"/>
                        <a:t>……</a:t>
                      </a:r>
                      <a:endParaRPr lang="zh-CN" altLang="en-US" sz="10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cxnSp>
        <p:nvCxnSpPr>
          <p:cNvPr id="29" name="直接箭头连接符 28"/>
          <p:cNvCxnSpPr/>
          <p:nvPr/>
        </p:nvCxnSpPr>
        <p:spPr>
          <a:xfrm>
            <a:off x="5940152" y="1707654"/>
            <a:ext cx="100811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肘形连接符 37"/>
          <p:cNvCxnSpPr/>
          <p:nvPr/>
        </p:nvCxnSpPr>
        <p:spPr>
          <a:xfrm>
            <a:off x="5940152" y="1923678"/>
            <a:ext cx="1008112" cy="936104"/>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4" name="肘形连接符 43"/>
          <p:cNvCxnSpPr/>
          <p:nvPr/>
        </p:nvCxnSpPr>
        <p:spPr>
          <a:xfrm flipV="1">
            <a:off x="2411760" y="1707654"/>
            <a:ext cx="2376264" cy="216024"/>
          </a:xfrm>
          <a:prstGeom prst="bentConnector3">
            <a:avLst>
              <a:gd name="adj1" fmla="val 9178"/>
            </a:avLst>
          </a:prstGeom>
          <a:ln>
            <a:tailEnd type="arrow"/>
          </a:ln>
        </p:spPr>
        <p:style>
          <a:lnRef idx="1">
            <a:schemeClr val="dk1"/>
          </a:lnRef>
          <a:fillRef idx="0">
            <a:schemeClr val="dk1"/>
          </a:fillRef>
          <a:effectRef idx="0">
            <a:schemeClr val="dk1"/>
          </a:effectRef>
          <a:fontRef idx="minor">
            <a:schemeClr val="tx1"/>
          </a:fontRef>
        </p:style>
      </p:cxnSp>
      <p:cxnSp>
        <p:nvCxnSpPr>
          <p:cNvPr id="46" name="肘形连接符 45"/>
          <p:cNvCxnSpPr/>
          <p:nvPr/>
        </p:nvCxnSpPr>
        <p:spPr>
          <a:xfrm flipV="1">
            <a:off x="2411760" y="1923678"/>
            <a:ext cx="2376264" cy="1008112"/>
          </a:xfrm>
          <a:prstGeom prst="bentConnector3">
            <a:avLst>
              <a:gd name="adj1" fmla="val 18881"/>
            </a:avLst>
          </a:prstGeom>
          <a:ln>
            <a:tailEnd type="arrow"/>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3347864" y="2427734"/>
            <a:ext cx="1440160" cy="369332"/>
          </a:xfrm>
          <a:prstGeom prst="rect">
            <a:avLst/>
          </a:prstGeom>
          <a:noFill/>
        </p:spPr>
        <p:txBody>
          <a:bodyPr wrap="square" rtlCol="0">
            <a:spAutoFit/>
          </a:bodyPr>
          <a:lstStyle/>
          <a:p>
            <a:r>
              <a:rPr lang="en-US" altLang="zh-CN" dirty="0" smtClean="0"/>
              <a:t>MethodTable</a:t>
            </a:r>
            <a:endParaRPr lang="zh-CN" altLang="en-US" dirty="0"/>
          </a:p>
        </p:txBody>
      </p:sp>
      <p:graphicFrame>
        <p:nvGraphicFramePr>
          <p:cNvPr id="52" name="表格 51"/>
          <p:cNvGraphicFramePr>
            <a:graphicFrameLocks noGrp="1"/>
          </p:cNvGraphicFramePr>
          <p:nvPr/>
        </p:nvGraphicFramePr>
        <p:xfrm>
          <a:off x="3347864" y="2787774"/>
          <a:ext cx="1440160" cy="487680"/>
        </p:xfrm>
        <a:graphic>
          <a:graphicData uri="http://schemas.openxmlformats.org/drawingml/2006/table">
            <a:tbl>
              <a:tblPr firstRow="1" bandRow="1">
                <a:tableStyleId>{9D7B26C5-4107-4FEC-AEDC-1716B250A1EF}</a:tableStyleId>
              </a:tblPr>
              <a:tblGrid>
                <a:gridCol w="1440160"/>
              </a:tblGrid>
              <a:tr h="171832">
                <a:tc>
                  <a:txBody>
                    <a:bodyPr/>
                    <a:lstStyle/>
                    <a:p>
                      <a:pPr marL="0" algn="ctr" defTabSz="914400" rtl="0" eaLnBrk="1" latinLnBrk="0" hangingPunct="1"/>
                      <a:r>
                        <a:rPr lang="en-US" altLang="zh-CN" sz="1000" b="0" kern="1200" dirty="0" smtClean="0">
                          <a:solidFill>
                            <a:schemeClr val="tx1"/>
                          </a:solidFill>
                          <a:latin typeface="+mn-lt"/>
                          <a:ea typeface="+mn-ea"/>
                          <a:cs typeface="+mn-cs"/>
                        </a:rPr>
                        <a:t>Class</a:t>
                      </a:r>
                      <a:r>
                        <a:rPr lang="en-US" altLang="zh-CN" sz="1000" b="0" kern="1200" baseline="0" dirty="0" smtClean="0">
                          <a:solidFill>
                            <a:schemeClr val="tx1"/>
                          </a:solidFill>
                          <a:latin typeface="+mn-lt"/>
                          <a:ea typeface="+mn-ea"/>
                          <a:cs typeface="+mn-cs"/>
                        </a:rPr>
                        <a:t> info</a:t>
                      </a:r>
                      <a:endParaRPr lang="zh-CN" altLang="en-US" sz="10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1832">
                <a:tc>
                  <a:txBody>
                    <a:bodyPr/>
                    <a:lstStyle/>
                    <a:p>
                      <a:pPr marL="0" algn="ctr" defTabSz="914400" rtl="0" eaLnBrk="1" latinLnBrk="0" hangingPunct="1"/>
                      <a:r>
                        <a:rPr lang="en-US" altLang="zh-CN" sz="1000" b="0" kern="1200" dirty="0" smtClean="0">
                          <a:solidFill>
                            <a:schemeClr val="tx1"/>
                          </a:solidFill>
                          <a:latin typeface="+mn-lt"/>
                          <a:ea typeface="+mn-ea"/>
                          <a:cs typeface="+mn-cs"/>
                        </a:rPr>
                        <a:t>MethodDescriptionList</a:t>
                      </a:r>
                      <a:endParaRPr lang="zh-CN" altLang="en-US" sz="10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53" name="表格 52"/>
          <p:cNvGraphicFramePr>
            <a:graphicFrameLocks noGrp="1"/>
          </p:cNvGraphicFramePr>
          <p:nvPr/>
        </p:nvGraphicFramePr>
        <p:xfrm>
          <a:off x="3347864" y="3435846"/>
          <a:ext cx="1440160" cy="487680"/>
        </p:xfrm>
        <a:graphic>
          <a:graphicData uri="http://schemas.openxmlformats.org/drawingml/2006/table">
            <a:tbl>
              <a:tblPr firstRow="1" bandRow="1">
                <a:tableStyleId>{9D7B26C5-4107-4FEC-AEDC-1716B250A1EF}</a:tableStyleId>
              </a:tblPr>
              <a:tblGrid>
                <a:gridCol w="1440160"/>
              </a:tblGrid>
              <a:tr h="17183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00" b="0" kern="1200" dirty="0" smtClean="0">
                          <a:solidFill>
                            <a:schemeClr val="tx1"/>
                          </a:solidFill>
                          <a:latin typeface="+mn-lt"/>
                          <a:ea typeface="+mn-ea"/>
                          <a:cs typeface="+mn-cs"/>
                        </a:rPr>
                        <a:t>Class</a:t>
                      </a:r>
                      <a:r>
                        <a:rPr lang="en-US" altLang="zh-CN" sz="1000" b="0" kern="1200" baseline="0" dirty="0" smtClean="0">
                          <a:solidFill>
                            <a:schemeClr val="tx1"/>
                          </a:solidFill>
                          <a:latin typeface="+mn-lt"/>
                          <a:ea typeface="+mn-ea"/>
                          <a:cs typeface="+mn-cs"/>
                        </a:rPr>
                        <a:t> info</a:t>
                      </a:r>
                      <a:endParaRPr lang="zh-CN" altLang="en-US" sz="10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1832">
                <a:tc>
                  <a:txBody>
                    <a:bodyPr/>
                    <a:lstStyle/>
                    <a:p>
                      <a:pPr marL="0" algn="ctr" defTabSz="914400" rtl="0" eaLnBrk="1" latinLnBrk="0" hangingPunct="1"/>
                      <a:r>
                        <a:rPr lang="en-US" altLang="zh-CN" sz="1000" b="0" kern="1200" dirty="0" smtClean="0">
                          <a:solidFill>
                            <a:schemeClr val="tx1"/>
                          </a:solidFill>
                          <a:latin typeface="+mn-lt"/>
                          <a:ea typeface="+mn-ea"/>
                          <a:cs typeface="+mn-cs"/>
                        </a:rPr>
                        <a:t>MethodDescriptionList</a:t>
                      </a:r>
                      <a:endParaRPr lang="zh-CN" altLang="en-US" sz="1000" b="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cxnSp>
        <p:nvCxnSpPr>
          <p:cNvPr id="55" name="肘形连接符 54"/>
          <p:cNvCxnSpPr/>
          <p:nvPr/>
        </p:nvCxnSpPr>
        <p:spPr>
          <a:xfrm>
            <a:off x="2411760" y="2139702"/>
            <a:ext cx="936104" cy="792088"/>
          </a:xfrm>
          <a:prstGeom prst="bentConnector3">
            <a:avLst>
              <a:gd name="adj1" fmla="val 72934"/>
            </a:avLst>
          </a:prstGeom>
          <a:ln>
            <a:tailEnd type="arrow"/>
          </a:ln>
        </p:spPr>
        <p:style>
          <a:lnRef idx="1">
            <a:schemeClr val="dk1"/>
          </a:lnRef>
          <a:fillRef idx="0">
            <a:schemeClr val="dk1"/>
          </a:fillRef>
          <a:effectRef idx="0">
            <a:schemeClr val="dk1"/>
          </a:effectRef>
          <a:fontRef idx="minor">
            <a:schemeClr val="tx1"/>
          </a:fontRef>
        </p:style>
      </p:cxnSp>
      <p:cxnSp>
        <p:nvCxnSpPr>
          <p:cNvPr id="58" name="肘形连接符 57"/>
          <p:cNvCxnSpPr/>
          <p:nvPr/>
        </p:nvCxnSpPr>
        <p:spPr>
          <a:xfrm>
            <a:off x="2411760" y="3147814"/>
            <a:ext cx="936104" cy="43204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t>ADPlus</a:t>
            </a:r>
            <a:endParaRPr lang="en-NZ"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Ø"/>
            </a:pPr>
            <a:r>
              <a:rPr lang="en-US" altLang="zh-CN" dirty="0" smtClean="0"/>
              <a:t>Help to monitor and generate the related log and dump as required.</a:t>
            </a:r>
            <a:endParaRPr lang="en-US" altLang="zh-CN" dirty="0" smtClean="0"/>
          </a:p>
          <a:p>
            <a:pPr lvl="1">
              <a:buFont typeface="Corbel" panose="020B0503020204020204" pitchFamily="34" charset="0"/>
              <a:buChar char="–"/>
            </a:pPr>
            <a:r>
              <a:rPr lang="en-US" altLang="zh-CN" b="1" dirty="0" smtClean="0"/>
              <a:t>-hang</a:t>
            </a:r>
            <a:endParaRPr lang="en-US" altLang="zh-CN" b="1" dirty="0" smtClean="0"/>
          </a:p>
          <a:p>
            <a:pPr lvl="1">
              <a:buFont typeface="Corbel" panose="020B0503020204020204" pitchFamily="34" charset="0"/>
              <a:buChar char="–"/>
            </a:pPr>
            <a:r>
              <a:rPr lang="en-US" altLang="zh-CN" b="1" dirty="0" smtClean="0"/>
              <a:t>-crash</a:t>
            </a:r>
            <a:endParaRPr lang="en-US" altLang="zh-CN" dirty="0" smtClean="0"/>
          </a:p>
          <a:p>
            <a:pPr lvl="1">
              <a:buFont typeface="Corbel" panose="020B0503020204020204" pitchFamily="34" charset="0"/>
              <a:buChar char="–"/>
            </a:pPr>
            <a:r>
              <a:rPr lang="en-US" altLang="zh-CN" b="1" dirty="0" smtClean="0"/>
              <a:t>-pn </a:t>
            </a:r>
            <a:r>
              <a:rPr lang="en-US" altLang="zh-CN" dirty="0" smtClean="0"/>
              <a:t>&lt;</a:t>
            </a:r>
            <a:r>
              <a:rPr lang="en-US" altLang="zh-CN" i="1" dirty="0" smtClean="0"/>
              <a:t>process name&gt;</a:t>
            </a:r>
            <a:endParaRPr lang="en-US" altLang="zh-CN" i="1" dirty="0" smtClean="0"/>
          </a:p>
          <a:p>
            <a:pPr lvl="1">
              <a:buFont typeface="Corbel" panose="020B0503020204020204" pitchFamily="34" charset="0"/>
              <a:buChar char="–"/>
            </a:pPr>
            <a:r>
              <a:rPr lang="en-US" altLang="zh-CN" b="1" dirty="0" smtClean="0"/>
              <a:t>-p </a:t>
            </a:r>
            <a:r>
              <a:rPr lang="en-US" altLang="zh-CN" i="1" dirty="0" smtClean="0"/>
              <a:t>&lt;process ID&gt;</a:t>
            </a:r>
            <a:endParaRPr lang="en-US" altLang="zh-CN" i="1" dirty="0" smtClean="0"/>
          </a:p>
          <a:p>
            <a:pPr lvl="1">
              <a:buFont typeface="Corbel" panose="020B0503020204020204" pitchFamily="34" charset="0"/>
              <a:buChar char="–"/>
            </a:pPr>
            <a:r>
              <a:rPr lang="en-US" altLang="zh-CN" b="1" dirty="0" smtClean="0"/>
              <a:t>-o </a:t>
            </a:r>
            <a:r>
              <a:rPr lang="en-US" altLang="zh-CN" i="1" dirty="0" smtClean="0"/>
              <a:t>&lt;output directory&gt;</a:t>
            </a:r>
            <a:endParaRPr lang="en-US" altLang="zh-CN" i="1" dirty="0" smtClean="0"/>
          </a:p>
          <a:p>
            <a:pPr lvl="1">
              <a:buFont typeface="Corbel" panose="020B0503020204020204" pitchFamily="34" charset="0"/>
              <a:buChar char="–"/>
            </a:pPr>
            <a:endParaRPr lang="en-US" altLang="zh-CN" i="1" dirty="0" smtClean="0"/>
          </a:p>
          <a:p>
            <a:pPr>
              <a:buFont typeface="Wingdings" panose="05000000000000000000" pitchFamily="2" charset="2"/>
              <a:buChar char="Ø"/>
            </a:pPr>
            <a:r>
              <a:rPr lang="en-US" altLang="zh-CN" i="1" dirty="0" smtClean="0"/>
              <a:t>adplus.exe -hang -pn DeadLockTest.exe -o D:\dump</a:t>
            </a:r>
            <a:endParaRPr lang="en-US" altLang="zh-CN" i="1" dirty="0" smtClean="0"/>
          </a:p>
          <a:p>
            <a:pPr>
              <a:buFont typeface="Wingdings" panose="05000000000000000000" pitchFamily="2" charset="2"/>
              <a:buChar char="Ø"/>
            </a:pPr>
            <a:endParaRPr lang="en-US" altLang="zh-CN" i="1" dirty="0" smtClean="0"/>
          </a:p>
          <a:p>
            <a:pPr>
              <a:buFont typeface="Wingdings" panose="05000000000000000000" pitchFamily="2" charset="2"/>
              <a:buChar char="Ø"/>
            </a:pPr>
            <a:r>
              <a:rPr lang="en-US" altLang="zh-CN" i="1" dirty="0" smtClean="0"/>
              <a:t>adplus.exe -crash-pn CrashTest.exe -o D:\dump</a:t>
            </a:r>
            <a:endParaRPr lang="en-US" altLang="zh-CN" i="1" dirty="0" smtClean="0"/>
          </a:p>
          <a:p>
            <a:pPr>
              <a:buFont typeface="Wingdings" panose="05000000000000000000" pitchFamily="2" charset="2"/>
              <a:buChar char="Ø"/>
            </a:pPr>
            <a:endParaRPr lang="en-US" altLang="zh-CN" i="1" dirty="0" smtClean="0"/>
          </a:p>
          <a:p>
            <a:pPr>
              <a:buFont typeface="Wingdings" panose="05000000000000000000" pitchFamily="2" charset="2"/>
              <a:buChar char="Ø"/>
            </a:pPr>
            <a:endParaRPr lang="en-US" altLang="zh-CN" i="1" dirty="0" smtClean="0"/>
          </a:p>
          <a:p>
            <a:pPr lvl="1">
              <a:buFont typeface="Corbel" panose="020B0503020204020204" pitchFamily="34" charset="0"/>
              <a:buChar char="–"/>
            </a:pPr>
            <a:endParaRPr lang="en-US" altLang="zh-CN"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544616" y="1761660"/>
            <a:ext cx="1187624" cy="18362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rPr>
              <a:t>Message</a:t>
            </a:r>
            <a:endParaRPr lang="en-US" altLang="zh-CN" dirty="0" smtClean="0">
              <a:solidFill>
                <a:schemeClr val="tx1"/>
              </a:solidFill>
            </a:endParaRPr>
          </a:p>
          <a:p>
            <a:pPr algn="ctr"/>
            <a:r>
              <a:rPr lang="en-US" altLang="zh-CN" dirty="0" smtClean="0">
                <a:solidFill>
                  <a:schemeClr val="tx1"/>
                </a:solidFill>
              </a:rPr>
              <a:t>Queue</a:t>
            </a:r>
            <a:endParaRPr lang="en-US" altLang="zh-CN" dirty="0" smtClean="0">
              <a:solidFill>
                <a:schemeClr val="tx1"/>
              </a:solidFill>
            </a:endParaRPr>
          </a:p>
        </p:txBody>
      </p:sp>
      <p:sp>
        <p:nvSpPr>
          <p:cNvPr id="9" name="下弧形箭头 8"/>
          <p:cNvSpPr/>
          <p:nvPr/>
        </p:nvSpPr>
        <p:spPr>
          <a:xfrm flipH="1">
            <a:off x="5580112" y="3597864"/>
            <a:ext cx="2916832" cy="756084"/>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10" name="下弧形箭头 9"/>
          <p:cNvSpPr/>
          <p:nvPr/>
        </p:nvSpPr>
        <p:spPr>
          <a:xfrm flipH="1">
            <a:off x="6264696" y="3597864"/>
            <a:ext cx="1584176" cy="486054"/>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rPr>
              <a:t>SendMessage</a:t>
            </a:r>
            <a:endParaRPr lang="zh-CN" altLang="en-US" dirty="0">
              <a:solidFill>
                <a:schemeClr val="tx1"/>
              </a:solidFill>
            </a:endParaRPr>
          </a:p>
        </p:txBody>
      </p:sp>
      <p:sp>
        <p:nvSpPr>
          <p:cNvPr id="12" name="下弧形箭头 11"/>
          <p:cNvSpPr/>
          <p:nvPr/>
        </p:nvSpPr>
        <p:spPr>
          <a:xfrm flipH="1" flipV="1">
            <a:off x="3384376" y="1275606"/>
            <a:ext cx="2448272" cy="486054"/>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13" name="下弧形箭头 12"/>
          <p:cNvSpPr/>
          <p:nvPr/>
        </p:nvSpPr>
        <p:spPr>
          <a:xfrm flipH="1" flipV="1">
            <a:off x="2664296" y="1113588"/>
            <a:ext cx="3816424" cy="648072"/>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15" name="流程图: 文档 14"/>
          <p:cNvSpPr/>
          <p:nvPr/>
        </p:nvSpPr>
        <p:spPr>
          <a:xfrm flipV="1">
            <a:off x="216024" y="1113588"/>
            <a:ext cx="3384376" cy="3294366"/>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ysClr val="windowText" lastClr="000000"/>
              </a:solidFill>
            </a:endParaRPr>
          </a:p>
        </p:txBody>
      </p:sp>
      <p:sp>
        <p:nvSpPr>
          <p:cNvPr id="17" name="右箭头 16"/>
          <p:cNvSpPr/>
          <p:nvPr/>
        </p:nvSpPr>
        <p:spPr>
          <a:xfrm>
            <a:off x="3600400" y="2841780"/>
            <a:ext cx="1944216" cy="27003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rPr>
              <a:t>SendMessage</a:t>
            </a:r>
            <a:endParaRPr lang="zh-CN" altLang="en-US" dirty="0">
              <a:solidFill>
                <a:schemeClr val="tx1"/>
              </a:solidFill>
            </a:endParaRPr>
          </a:p>
        </p:txBody>
      </p:sp>
      <p:sp>
        <p:nvSpPr>
          <p:cNvPr id="20" name="右箭头 19"/>
          <p:cNvSpPr/>
          <p:nvPr/>
        </p:nvSpPr>
        <p:spPr>
          <a:xfrm>
            <a:off x="3600400" y="3273828"/>
            <a:ext cx="1944216" cy="27003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rPr>
              <a:t>PosetMessage</a:t>
            </a:r>
            <a:endParaRPr lang="zh-CN" altLang="en-US" dirty="0">
              <a:solidFill>
                <a:schemeClr val="tx1"/>
              </a:solidFill>
            </a:endParaRPr>
          </a:p>
        </p:txBody>
      </p:sp>
      <p:sp>
        <p:nvSpPr>
          <p:cNvPr id="21" name="圆角矩形 20"/>
          <p:cNvSpPr/>
          <p:nvPr/>
        </p:nvSpPr>
        <p:spPr>
          <a:xfrm>
            <a:off x="7272808" y="1113588"/>
            <a:ext cx="1691680" cy="248427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rPr>
              <a:t>Other threads</a:t>
            </a:r>
            <a:endParaRPr lang="en-US" altLang="zh-CN" dirty="0" smtClean="0">
              <a:solidFill>
                <a:schemeClr val="tx1"/>
              </a:solidFill>
            </a:endParaRPr>
          </a:p>
          <a:p>
            <a:pPr algn="ctr"/>
            <a:r>
              <a:rPr lang="en-US" altLang="zh-CN" dirty="0" smtClean="0">
                <a:solidFill>
                  <a:schemeClr val="tx1"/>
                </a:solidFill>
              </a:rPr>
              <a:t>(same process, other process or system)</a:t>
            </a:r>
            <a:endParaRPr lang="zh-CN" altLang="en-US" dirty="0">
              <a:solidFill>
                <a:schemeClr val="tx1"/>
              </a:solidFill>
            </a:endParaRPr>
          </a:p>
        </p:txBody>
      </p:sp>
      <p:sp>
        <p:nvSpPr>
          <p:cNvPr id="22" name="TextBox 21"/>
          <p:cNvSpPr txBox="1"/>
          <p:nvPr/>
        </p:nvSpPr>
        <p:spPr>
          <a:xfrm>
            <a:off x="6408712" y="4137924"/>
            <a:ext cx="1440160" cy="369332"/>
          </a:xfrm>
          <a:prstGeom prst="rect">
            <a:avLst/>
          </a:prstGeom>
          <a:noFill/>
        </p:spPr>
        <p:txBody>
          <a:bodyPr wrap="square" rtlCol="0">
            <a:spAutoFit/>
          </a:bodyPr>
          <a:lstStyle/>
          <a:p>
            <a:r>
              <a:rPr lang="en-US" altLang="zh-CN" dirty="0" smtClean="0"/>
              <a:t>PostMessage</a:t>
            </a:r>
            <a:endParaRPr lang="en-US" altLang="zh-CN" dirty="0" smtClean="0"/>
          </a:p>
        </p:txBody>
      </p:sp>
      <p:sp>
        <p:nvSpPr>
          <p:cNvPr id="23" name="TextBox 22"/>
          <p:cNvSpPr txBox="1"/>
          <p:nvPr/>
        </p:nvSpPr>
        <p:spPr>
          <a:xfrm>
            <a:off x="3888432" y="897564"/>
            <a:ext cx="1512168" cy="369332"/>
          </a:xfrm>
          <a:prstGeom prst="rect">
            <a:avLst/>
          </a:prstGeom>
          <a:noFill/>
        </p:spPr>
        <p:txBody>
          <a:bodyPr wrap="square" rtlCol="0">
            <a:spAutoFit/>
          </a:bodyPr>
          <a:lstStyle/>
          <a:p>
            <a:r>
              <a:rPr lang="en-US" altLang="zh-CN" dirty="0" smtClean="0"/>
              <a:t>PeekMessage</a:t>
            </a:r>
            <a:endParaRPr lang="en-US" altLang="zh-CN" dirty="0" smtClean="0"/>
          </a:p>
        </p:txBody>
      </p:sp>
      <p:sp>
        <p:nvSpPr>
          <p:cNvPr id="24" name="TextBox 23"/>
          <p:cNvSpPr txBox="1"/>
          <p:nvPr/>
        </p:nvSpPr>
        <p:spPr>
          <a:xfrm>
            <a:off x="3995936" y="1268637"/>
            <a:ext cx="1512168" cy="369332"/>
          </a:xfrm>
          <a:prstGeom prst="rect">
            <a:avLst/>
          </a:prstGeom>
          <a:noFill/>
        </p:spPr>
        <p:txBody>
          <a:bodyPr wrap="square" rtlCol="0">
            <a:spAutoFit/>
          </a:bodyPr>
          <a:lstStyle/>
          <a:p>
            <a:r>
              <a:rPr lang="en-US" altLang="zh-CN" dirty="0" smtClean="0"/>
              <a:t>GetMessage</a:t>
            </a:r>
            <a:endParaRPr lang="en-US" altLang="zh-CN" dirty="0" smtClean="0"/>
          </a:p>
        </p:txBody>
      </p:sp>
      <p:sp>
        <p:nvSpPr>
          <p:cNvPr id="14" name="TextBox 13"/>
          <p:cNvSpPr txBox="1"/>
          <p:nvPr/>
        </p:nvSpPr>
        <p:spPr>
          <a:xfrm>
            <a:off x="395536" y="1419622"/>
            <a:ext cx="1296144" cy="369332"/>
          </a:xfrm>
          <a:prstGeom prst="rect">
            <a:avLst/>
          </a:prstGeom>
          <a:noFill/>
        </p:spPr>
        <p:txBody>
          <a:bodyPr wrap="square" rtlCol="0">
            <a:spAutoFit/>
          </a:bodyPr>
          <a:lstStyle/>
          <a:p>
            <a:r>
              <a:rPr lang="en-US" altLang="zh-CN" dirty="0" smtClean="0"/>
              <a:t>UI Thread</a:t>
            </a:r>
            <a:endParaRPr lang="zh-CN" altLang="en-US" dirty="0"/>
          </a:p>
        </p:txBody>
      </p:sp>
      <p:sp>
        <p:nvSpPr>
          <p:cNvPr id="16" name="TextBox 15"/>
          <p:cNvSpPr txBox="1"/>
          <p:nvPr/>
        </p:nvSpPr>
        <p:spPr>
          <a:xfrm>
            <a:off x="539552" y="1995686"/>
            <a:ext cx="2736304" cy="2339102"/>
          </a:xfrm>
          <a:prstGeom prst="rect">
            <a:avLst/>
          </a:prstGeom>
          <a:noFill/>
        </p:spPr>
        <p:txBody>
          <a:bodyPr wrap="square" rtlCol="0">
            <a:spAutoFit/>
          </a:bodyPr>
          <a:lstStyle/>
          <a:p>
            <a:r>
              <a:rPr lang="en-US" altLang="zh-CN" sz="1600" dirty="0" smtClean="0"/>
              <a:t>WinProc</a:t>
            </a:r>
            <a:endParaRPr lang="en-US" altLang="zh-CN" sz="1600" dirty="0" smtClean="0"/>
          </a:p>
          <a:p>
            <a:r>
              <a:rPr lang="en-US" altLang="zh-CN" sz="1600" dirty="0" smtClean="0"/>
              <a:t>{</a:t>
            </a:r>
            <a:endParaRPr lang="en-US" altLang="zh-CN" sz="1600" dirty="0" smtClean="0"/>
          </a:p>
          <a:p>
            <a:r>
              <a:rPr lang="en-US" altLang="zh-CN" sz="1600" dirty="0" smtClean="0"/>
              <a:t>        //MessageLoop:</a:t>
            </a:r>
            <a:endParaRPr lang="en-US" altLang="zh-CN" sz="1600" dirty="0" smtClean="0"/>
          </a:p>
          <a:p>
            <a:r>
              <a:rPr lang="en-US" altLang="zh-CN" sz="1600" dirty="0" smtClean="0"/>
              <a:t>        While(GetMessage())</a:t>
            </a:r>
            <a:endParaRPr lang="en-US" altLang="zh-CN" sz="1600" dirty="0" smtClean="0"/>
          </a:p>
          <a:p>
            <a:r>
              <a:rPr lang="en-US" altLang="zh-CN" sz="1600" dirty="0" smtClean="0"/>
              <a:t>        {</a:t>
            </a:r>
            <a:endParaRPr lang="en-US" altLang="zh-CN" sz="1600" dirty="0" smtClean="0"/>
          </a:p>
          <a:p>
            <a:r>
              <a:rPr lang="en-US" altLang="zh-CN" sz="1600" dirty="0" smtClean="0"/>
              <a:t>	TranslateMessage();</a:t>
            </a:r>
            <a:endParaRPr lang="en-US" altLang="zh-CN" sz="1600" dirty="0" smtClean="0"/>
          </a:p>
          <a:p>
            <a:r>
              <a:rPr lang="en-US" altLang="zh-CN" sz="1600" dirty="0" smtClean="0"/>
              <a:t>	DispatchMessage();</a:t>
            </a:r>
            <a:endParaRPr lang="en-US" altLang="zh-CN" sz="1600" dirty="0" smtClean="0"/>
          </a:p>
          <a:p>
            <a:r>
              <a:rPr lang="en-US" altLang="zh-CN" sz="1600" dirty="0" smtClean="0"/>
              <a:t>        }</a:t>
            </a:r>
            <a:endParaRPr lang="en-US" altLang="zh-CN" sz="1600" dirty="0" smtClean="0"/>
          </a:p>
          <a:p>
            <a:r>
              <a:rPr lang="en-US" altLang="zh-CN" sz="1600" dirty="0" smtClean="0"/>
              <a:t>}</a:t>
            </a:r>
            <a:endParaRPr lang="zh-CN" altLang="en-US" sz="1600" dirty="0"/>
          </a:p>
        </p:txBody>
      </p:sp>
      <p:sp>
        <p:nvSpPr>
          <p:cNvPr id="19" name="Title 1"/>
          <p:cNvSpPr txBox="1"/>
          <p:nvPr/>
        </p:nvSpPr>
        <p:spPr>
          <a:xfrm>
            <a:off x="457200" y="303498"/>
            <a:ext cx="7931224" cy="475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NZ" sz="2400" b="0" i="0" u="none" strike="noStrike" kern="1200" cap="none" spc="-20" normalizeH="0" baseline="0" noProof="0" dirty="0" smtClean="0">
                <a:ln>
                  <a:noFill/>
                </a:ln>
                <a:solidFill>
                  <a:schemeClr val="bg1"/>
                </a:solidFill>
                <a:effectLst/>
                <a:uLnTx/>
                <a:uFillTx/>
                <a:latin typeface="Rockwell"/>
                <a:ea typeface="Verdana" panose="020B0604030504040204" pitchFamily="34" charset="0"/>
                <a:cs typeface="Rockwell"/>
              </a:rPr>
              <a:t>Case Study (hang)</a:t>
            </a:r>
            <a:endParaRPr kumimoji="0" lang="en-NZ" sz="2400" b="0" i="0" u="none" strike="noStrike" kern="1200" cap="none" spc="-20" normalizeH="0" baseline="0" noProof="0" dirty="0">
              <a:ln>
                <a:noFill/>
              </a:ln>
              <a:solidFill>
                <a:schemeClr val="bg1"/>
              </a:solidFill>
              <a:effectLst/>
              <a:uLnTx/>
              <a:uFillTx/>
              <a:latin typeface="Rockwell"/>
              <a:ea typeface="Verdana" panose="020B0604030504040204" pitchFamily="34" charset="0"/>
              <a:cs typeface="Rockwe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altLang="zh-CN" dirty="0" smtClean="0"/>
              <a:t>Case Study (hang)</a:t>
            </a:r>
            <a:endParaRPr lang="en-NZ" dirty="0"/>
          </a:p>
        </p:txBody>
      </p:sp>
      <p:sp>
        <p:nvSpPr>
          <p:cNvPr id="4" name="Content Placeholder 3"/>
          <p:cNvSpPr>
            <a:spLocks noGrp="1"/>
          </p:cNvSpPr>
          <p:nvPr>
            <p:ph idx="1"/>
          </p:nvPr>
        </p:nvSpPr>
        <p:spPr/>
        <p:txBody>
          <a:bodyPr>
            <a:normAutofit/>
          </a:bodyPr>
          <a:lstStyle/>
          <a:p>
            <a:pPr>
              <a:buFont typeface="Corbel" panose="020B0503020204020204" pitchFamily="34" charset="0"/>
              <a:buChar char="–"/>
            </a:pPr>
            <a:r>
              <a:rPr lang="en-US" altLang="zh-CN" sz="2000" dirty="0" smtClean="0">
                <a:solidFill>
                  <a:srgbClr val="FF0000"/>
                </a:solidFill>
              </a:rPr>
              <a:t>!runaway</a:t>
            </a:r>
            <a:endParaRPr lang="en-US" altLang="zh-CN" sz="2000" dirty="0" smtClean="0">
              <a:solidFill>
                <a:srgbClr val="FF0000"/>
              </a:solidFill>
            </a:endParaRPr>
          </a:p>
          <a:p>
            <a:pPr>
              <a:buFont typeface="Corbel" panose="020B0503020204020204" pitchFamily="34" charset="0"/>
              <a:buChar char="–"/>
            </a:pPr>
            <a:r>
              <a:rPr lang="en-US" altLang="zh-CN" sz="2000" dirty="0" smtClean="0">
                <a:solidFill>
                  <a:srgbClr val="FF0000"/>
                </a:solidFill>
              </a:rPr>
              <a:t>~</a:t>
            </a:r>
            <a:r>
              <a:rPr lang="en-US" altLang="zh-CN" sz="2000" dirty="0" smtClean="0"/>
              <a:t> and </a:t>
            </a:r>
            <a:r>
              <a:rPr lang="en-US" altLang="zh-CN" sz="2000" dirty="0" smtClean="0">
                <a:solidFill>
                  <a:srgbClr val="FF0000"/>
                </a:solidFill>
              </a:rPr>
              <a:t>!Threads</a:t>
            </a:r>
            <a:r>
              <a:rPr lang="en-US" altLang="zh-CN" sz="2000" dirty="0" smtClean="0"/>
              <a:t> to check threads</a:t>
            </a:r>
            <a:endParaRPr lang="en-US" altLang="zh-CN" sz="2000" dirty="0" smtClean="0"/>
          </a:p>
          <a:p>
            <a:pPr>
              <a:buFont typeface="Corbel" panose="020B0503020204020204" pitchFamily="34" charset="0"/>
              <a:buChar char="–"/>
            </a:pPr>
            <a:r>
              <a:rPr lang="en-US" altLang="zh-CN" sz="2000" dirty="0" smtClean="0">
                <a:solidFill>
                  <a:srgbClr val="FF0000"/>
                </a:solidFill>
              </a:rPr>
              <a:t>~*e kb </a:t>
            </a:r>
            <a:r>
              <a:rPr lang="en-US" altLang="zh-CN" sz="2000" dirty="0" smtClean="0"/>
              <a:t>or</a:t>
            </a:r>
            <a:r>
              <a:rPr lang="en-US" altLang="zh-CN" sz="2000" dirty="0" smtClean="0">
                <a:solidFill>
                  <a:srgbClr val="FF0000"/>
                </a:solidFill>
              </a:rPr>
              <a:t> ~*e !clrstack</a:t>
            </a:r>
            <a:endParaRPr lang="en-US" altLang="zh-CN" sz="2000" dirty="0" smtClean="0">
              <a:solidFill>
                <a:srgbClr val="FF0000"/>
              </a:solidFill>
            </a:endParaRPr>
          </a:p>
          <a:p>
            <a:pPr>
              <a:buFont typeface="Corbel" panose="020B0503020204020204" pitchFamily="34" charset="0"/>
              <a:buChar char="–"/>
            </a:pPr>
            <a:r>
              <a:rPr lang="en-US" altLang="zh-CN" sz="2000" dirty="0" smtClean="0">
                <a:solidFill>
                  <a:srgbClr val="FF0000"/>
                </a:solidFill>
              </a:rPr>
              <a:t>!syncblk</a:t>
            </a:r>
            <a:endParaRPr lang="en-US" altLang="zh-CN"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altLang="zh-CN" dirty="0" smtClean="0"/>
              <a:t>Case Study (crash)</a:t>
            </a:r>
            <a:endParaRPr lang="en-NZ" dirty="0"/>
          </a:p>
        </p:txBody>
      </p:sp>
      <p:sp>
        <p:nvSpPr>
          <p:cNvPr id="4" name="Content Placeholder 3"/>
          <p:cNvSpPr>
            <a:spLocks noGrp="1"/>
          </p:cNvSpPr>
          <p:nvPr>
            <p:ph idx="1"/>
          </p:nvPr>
        </p:nvSpPr>
        <p:spPr/>
        <p:txBody>
          <a:bodyPr>
            <a:normAutofit/>
          </a:bodyPr>
          <a:lstStyle/>
          <a:p>
            <a:pPr>
              <a:buFont typeface="Corbel" panose="020B0503020204020204" pitchFamily="34" charset="0"/>
              <a:buChar char="–"/>
            </a:pPr>
            <a:r>
              <a:rPr lang="en-US" altLang="zh-CN" sz="2000" dirty="0" smtClean="0">
                <a:solidFill>
                  <a:srgbClr val="FF0000"/>
                </a:solidFill>
              </a:rPr>
              <a:t>!Analyze –v</a:t>
            </a:r>
            <a:endParaRPr lang="en-US" altLang="zh-CN" sz="2000" dirty="0" smtClean="0">
              <a:solidFill>
                <a:srgbClr val="FF0000"/>
              </a:solidFill>
            </a:endParaRPr>
          </a:p>
          <a:p>
            <a:pPr>
              <a:buFont typeface="Corbel" panose="020B0503020204020204" pitchFamily="34" charset="0"/>
              <a:buChar char="–"/>
            </a:pPr>
            <a:r>
              <a:rPr lang="en-US" altLang="zh-CN" sz="2000" dirty="0" smtClean="0">
                <a:solidFill>
                  <a:srgbClr val="FF0000"/>
                </a:solidFill>
              </a:rPr>
              <a:t>~</a:t>
            </a:r>
            <a:r>
              <a:rPr lang="en-US" altLang="zh-CN" sz="2000" dirty="0" smtClean="0"/>
              <a:t> and </a:t>
            </a:r>
            <a:r>
              <a:rPr lang="en-US" altLang="zh-CN" sz="2000" dirty="0" smtClean="0">
                <a:solidFill>
                  <a:srgbClr val="FF0000"/>
                </a:solidFill>
              </a:rPr>
              <a:t>!Threads</a:t>
            </a:r>
            <a:r>
              <a:rPr lang="en-US" altLang="zh-CN" sz="2000" dirty="0" smtClean="0"/>
              <a:t> to check threads</a:t>
            </a:r>
            <a:endParaRPr lang="en-US" altLang="zh-CN" sz="2000" dirty="0" smtClean="0"/>
          </a:p>
          <a:p>
            <a:pPr>
              <a:buFont typeface="Corbel" panose="020B0503020204020204" pitchFamily="34" charset="0"/>
              <a:buChar char="–"/>
            </a:pPr>
            <a:r>
              <a:rPr lang="en-US" altLang="zh-CN" sz="2000" dirty="0" smtClean="0">
                <a:solidFill>
                  <a:srgbClr val="FF0000"/>
                </a:solidFill>
              </a:rPr>
              <a:t>.LastEvent </a:t>
            </a:r>
            <a:r>
              <a:rPr lang="en-US" altLang="zh-CN" sz="2000" dirty="0" smtClean="0"/>
              <a:t>or </a:t>
            </a:r>
            <a:r>
              <a:rPr lang="en-US" altLang="zh-CN" sz="2000" dirty="0" smtClean="0">
                <a:solidFill>
                  <a:srgbClr val="FF0000"/>
                </a:solidFill>
              </a:rPr>
              <a:t>!PE </a:t>
            </a:r>
            <a:r>
              <a:rPr lang="en-US" altLang="zh-CN" sz="2000" dirty="0" smtClean="0"/>
              <a:t>to check latest exception on current thread</a:t>
            </a:r>
            <a:endParaRPr lang="en-US" altLang="zh-CN" sz="2000" dirty="0" smtClean="0"/>
          </a:p>
          <a:p>
            <a:pPr>
              <a:buFont typeface="Corbel" panose="020B0503020204020204" pitchFamily="34" charset="0"/>
              <a:buChar char="–"/>
            </a:pPr>
            <a:r>
              <a:rPr lang="en-US" altLang="zh-CN" sz="2000" dirty="0" smtClean="0">
                <a:solidFill>
                  <a:srgbClr val="FF0000"/>
                </a:solidFill>
              </a:rPr>
              <a:t>~*e kb </a:t>
            </a:r>
            <a:r>
              <a:rPr lang="en-US" altLang="zh-CN" sz="2000" dirty="0" smtClean="0"/>
              <a:t>or</a:t>
            </a:r>
            <a:r>
              <a:rPr lang="en-US" altLang="zh-CN" sz="2000" dirty="0" smtClean="0">
                <a:solidFill>
                  <a:srgbClr val="FF0000"/>
                </a:solidFill>
              </a:rPr>
              <a:t> ~*e !clrstack</a:t>
            </a:r>
            <a:endParaRPr lang="en-US" altLang="zh-CN"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altLang="zh-CN" dirty="0" smtClean="0"/>
              <a:t>Case Study</a:t>
            </a:r>
            <a:endParaRPr lang="en-NZ"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Ø"/>
            </a:pPr>
            <a:r>
              <a:rPr lang="en-US" altLang="zh-CN" dirty="0" smtClean="0"/>
              <a:t>Delegate</a:t>
            </a:r>
            <a:endParaRPr lang="en-US" altLang="zh-CN" dirty="0" smtClean="0"/>
          </a:p>
          <a:p>
            <a:pPr>
              <a:buFont typeface="Wingdings" panose="05000000000000000000" pitchFamily="2" charset="2"/>
              <a:buChar char="Ø"/>
            </a:pPr>
            <a:r>
              <a:rPr lang="en-US" altLang="zh-CN" dirty="0" smtClean="0"/>
              <a:t>Timers.Timer</a:t>
            </a:r>
            <a:endParaRPr lang="en-US" altLang="zh-CN" dirty="0" smtClean="0"/>
          </a:p>
          <a:p>
            <a:pPr>
              <a:buFont typeface="Wingdings" panose="05000000000000000000" pitchFamily="2" charset="2"/>
              <a:buChar char="Ø"/>
            </a:pPr>
            <a:r>
              <a:rPr lang="en-US" altLang="zh-CN" dirty="0" smtClean="0"/>
              <a:t>Control</a:t>
            </a:r>
            <a:endParaRPr lang="en-US" altLang="zh-CN" dirty="0" smtClean="0"/>
          </a:p>
          <a:p>
            <a:pPr lvl="1">
              <a:buFont typeface="Corbel" panose="020B0503020204020204" pitchFamily="34" charset="0"/>
              <a:buChar char="–"/>
            </a:pPr>
            <a:r>
              <a:rPr lang="en-US" altLang="zh-CN" dirty="0" smtClean="0">
                <a:solidFill>
                  <a:srgbClr val="FF0000"/>
                </a:solidFill>
              </a:rPr>
              <a:t>!bpmd system.dll Microsoft.Win32. SystemEvents.EnsureSystemEvents</a:t>
            </a:r>
            <a:endParaRPr lang="en-US" altLang="zh-CN" dirty="0" smtClean="0">
              <a:solidFill>
                <a:srgbClr val="FF0000"/>
              </a:solidFill>
            </a:endParaRPr>
          </a:p>
          <a:p>
            <a:pPr>
              <a:buFont typeface="Wingdings" panose="05000000000000000000" pitchFamily="2" charset="2"/>
              <a:buChar char="Ø"/>
            </a:pPr>
            <a:endParaRPr lang="en-US" altLang="zh-CN" dirty="0" smtClean="0"/>
          </a:p>
          <a:p>
            <a:pPr>
              <a:buFont typeface="Wingdings" panose="05000000000000000000" pitchFamily="2" charset="2"/>
              <a:buChar char="Ø"/>
            </a:pPr>
            <a:r>
              <a:rPr lang="en-US" altLang="zh-CN" dirty="0" smtClean="0"/>
              <a:t>!gcroot</a:t>
            </a:r>
            <a:endParaRPr lang="en-US" altLang="zh-CN" dirty="0" smtClean="0"/>
          </a:p>
          <a:p>
            <a:pPr lvl="1">
              <a:buFont typeface="Corbel" panose="020B0503020204020204" pitchFamily="34" charset="0"/>
              <a:buChar char="–"/>
            </a:pPr>
            <a:r>
              <a:rPr lang="en-US" altLang="zh-CN" dirty="0" smtClean="0"/>
              <a:t>From thread</a:t>
            </a:r>
            <a:endParaRPr lang="en-US" altLang="zh-CN" dirty="0" smtClean="0"/>
          </a:p>
          <a:p>
            <a:pPr lvl="1">
              <a:buFont typeface="Corbel" panose="020B0503020204020204" pitchFamily="34" charset="0"/>
              <a:buChar char="–"/>
            </a:pPr>
            <a:r>
              <a:rPr lang="en-US" altLang="zh-CN" dirty="0" smtClean="0"/>
              <a:t>From finalize queue</a:t>
            </a:r>
            <a:endParaRPr lang="en-US" altLang="zh-CN" dirty="0" smtClean="0"/>
          </a:p>
          <a:p>
            <a:pPr lvl="1">
              <a:buFont typeface="Corbel" panose="020B0503020204020204" pitchFamily="34" charset="0"/>
              <a:buChar char="–"/>
            </a:pPr>
            <a:r>
              <a:rPr lang="en-US" altLang="zh-CN" dirty="0" smtClean="0"/>
              <a:t>From static field (GCHandle(strong, weak, pinned, ref counted))</a:t>
            </a:r>
            <a:endParaRPr lang="en-US" altLang="zh-CN" dirty="0" smtClean="0"/>
          </a:p>
          <a:p>
            <a:pPr>
              <a:buFont typeface="Wingdings" panose="05000000000000000000" pitchFamily="2" charset="2"/>
              <a:buChar char="Ø"/>
            </a:pPr>
            <a:r>
              <a:rPr lang="en-US" altLang="zh-CN" dirty="0" smtClean="0"/>
              <a:t>!EEHeap</a:t>
            </a:r>
            <a:endParaRPr lang="en-US" altLang="zh-CN" dirty="0" smtClean="0"/>
          </a:p>
          <a:p>
            <a:pPr>
              <a:buFont typeface="Wingdings" panose="05000000000000000000" pitchFamily="2" charset="2"/>
              <a:buChar char="Ø"/>
            </a:pPr>
            <a:r>
              <a:rPr lang="en-US" altLang="zh-CN" dirty="0" smtClean="0"/>
              <a:t>! Finalizequeue</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t>Good code practice(Crash)</a:t>
            </a:r>
            <a:endParaRPr lang="en-US" altLang="zh-CN" dirty="0" smtClean="0"/>
          </a:p>
        </p:txBody>
      </p:sp>
      <p:sp>
        <p:nvSpPr>
          <p:cNvPr id="4" name="Content Placeholder 3"/>
          <p:cNvSpPr>
            <a:spLocks noGrp="1"/>
          </p:cNvSpPr>
          <p:nvPr>
            <p:ph idx="1"/>
          </p:nvPr>
        </p:nvSpPr>
        <p:spPr/>
        <p:txBody>
          <a:bodyPr>
            <a:normAutofit/>
          </a:bodyPr>
          <a:lstStyle/>
          <a:p>
            <a:pPr>
              <a:buFont typeface="Corbel" panose="020B0503020204020204" pitchFamily="34" charset="0"/>
              <a:buChar char="–"/>
            </a:pPr>
            <a:r>
              <a:rPr lang="en-US" altLang="zh-CN" dirty="0" smtClean="0"/>
              <a:t>Catch exception in background thread</a:t>
            </a:r>
            <a:endParaRPr lang="en-US" altLang="zh-CN" dirty="0" smtClean="0"/>
          </a:p>
          <a:p>
            <a:pPr>
              <a:buFont typeface="Corbel" panose="020B0503020204020204" pitchFamily="34" charset="0"/>
              <a:buChar char="–"/>
            </a:pPr>
            <a:r>
              <a:rPr lang="en-US" altLang="zh-CN" dirty="0" smtClean="0"/>
              <a:t>Catch exceeption in the method which is passed as callback/delagate to the .net or thirdparty system</a:t>
            </a:r>
            <a:endParaRPr lang="en-US" altLang="zh-CN" dirty="0" smtClean="0"/>
          </a:p>
          <a:p>
            <a:pPr>
              <a:buFont typeface="Corbel" panose="020B0503020204020204" pitchFamily="34" charset="0"/>
              <a:buChar char="–"/>
            </a:pPr>
            <a:r>
              <a:rPr lang="en-US" altLang="zh-CN" dirty="0" smtClean="0"/>
              <a:t>Avoid the endless recursive invocation (StackOverflow exception)</a:t>
            </a:r>
            <a:endParaRPr lang="en-US" altLang="zh-CN" dirty="0" smtClean="0"/>
          </a:p>
          <a:p>
            <a:pPr>
              <a:buFont typeface="Corbel" panose="020B0503020204020204" pitchFamily="34" charset="0"/>
              <a:buChar char="–"/>
            </a:pPr>
            <a:r>
              <a:rPr lang="en-US" altLang="zh-CN" dirty="0" smtClean="0"/>
              <a:t>Avoid starting too many threads at same time.</a:t>
            </a:r>
            <a:endParaRPr lang="en-US" altLang="zh-CN" dirty="0" smtClean="0"/>
          </a:p>
          <a:p>
            <a:pPr>
              <a:buFont typeface="Corbel" panose="020B0503020204020204" pitchFamily="34" charset="0"/>
              <a:buChar char="–"/>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t>Good code practice(hang)</a:t>
            </a:r>
            <a:endParaRPr lang="en-US" altLang="zh-CN" dirty="0" smtClean="0"/>
          </a:p>
        </p:txBody>
      </p:sp>
      <p:sp>
        <p:nvSpPr>
          <p:cNvPr id="4" name="Content Placeholder 3"/>
          <p:cNvSpPr>
            <a:spLocks noGrp="1"/>
          </p:cNvSpPr>
          <p:nvPr>
            <p:ph idx="1"/>
          </p:nvPr>
        </p:nvSpPr>
        <p:spPr/>
        <p:txBody>
          <a:bodyPr>
            <a:normAutofit fontScale="85000" lnSpcReduction="10000"/>
          </a:bodyPr>
          <a:lstStyle/>
          <a:p>
            <a:pPr>
              <a:buFont typeface="Corbel" panose="020B0503020204020204" pitchFamily="34" charset="0"/>
              <a:buChar char="–"/>
            </a:pPr>
            <a:r>
              <a:rPr lang="en-US" altLang="zh-CN" dirty="0" smtClean="0"/>
              <a:t>Use multi-thread and asynchronous program</a:t>
            </a:r>
            <a:endParaRPr lang="en-US" altLang="zh-CN" dirty="0" smtClean="0"/>
          </a:p>
          <a:p>
            <a:pPr>
              <a:buFont typeface="Corbel" panose="020B0503020204020204" pitchFamily="34" charset="0"/>
              <a:buChar char="–"/>
            </a:pPr>
            <a:r>
              <a:rPr lang="en-US" altLang="zh-CN" dirty="0" smtClean="0"/>
              <a:t>Avoid endless waiting when thread synchronization(Join, Wait, WaitOne, WaitAll).</a:t>
            </a:r>
            <a:endParaRPr lang="en-US" altLang="zh-CN" dirty="0" smtClean="0"/>
          </a:p>
          <a:p>
            <a:pPr>
              <a:buFont typeface="Corbel" panose="020B0503020204020204" pitchFamily="34" charset="0"/>
              <a:buChar char="–"/>
            </a:pPr>
            <a:r>
              <a:rPr lang="en-US" altLang="zh-CN" dirty="0" smtClean="0"/>
              <a:t>Avoid the deadloop… (GenericData.MoveNext), A good UT can avoid this.</a:t>
            </a:r>
            <a:endParaRPr lang="en-US" altLang="zh-CN" dirty="0" smtClean="0"/>
          </a:p>
          <a:p>
            <a:pPr>
              <a:buFont typeface="Corbel" panose="020B0503020204020204" pitchFamily="34" charset="0"/>
              <a:buChar char="–"/>
            </a:pPr>
            <a:r>
              <a:rPr lang="en-US" altLang="zh-CN" dirty="0" smtClean="0"/>
              <a:t>Avoid message loop in UI thread.</a:t>
            </a:r>
            <a:endParaRPr lang="en-US" altLang="zh-CN" dirty="0" smtClean="0"/>
          </a:p>
          <a:p>
            <a:pPr>
              <a:buFont typeface="Corbel" panose="020B0503020204020204" pitchFamily="34" charset="0"/>
              <a:buChar char="–"/>
            </a:pPr>
            <a:r>
              <a:rPr lang="en-US" altLang="zh-CN" dirty="0" smtClean="0"/>
              <a:t>Usually, Control.BeginInvoke is better than Control.Invoke</a:t>
            </a:r>
            <a:endParaRPr lang="en-US" altLang="zh-CN" dirty="0" smtClean="0"/>
          </a:p>
          <a:p>
            <a:pPr>
              <a:buFont typeface="Corbel" panose="020B0503020204020204" pitchFamily="34" charset="0"/>
              <a:buChar char="–"/>
            </a:pPr>
            <a:r>
              <a:rPr lang="en-US" altLang="zh-CN" dirty="0" smtClean="0"/>
              <a:t>When access multiple exclusive resources, always keep the same order.</a:t>
            </a:r>
            <a:endParaRPr lang="en-US" altLang="zh-CN" dirty="0" smtClean="0"/>
          </a:p>
          <a:p>
            <a:pPr>
              <a:buFont typeface="Corbel" panose="020B0503020204020204" pitchFamily="34" charset="0"/>
              <a:buChar char="–"/>
            </a:pPr>
            <a:r>
              <a:rPr lang="en-US" altLang="zh-CN" dirty="0" smtClean="0"/>
              <a:t>Reduce lock granularity. </a:t>
            </a:r>
            <a:endParaRPr lang="en-US" altLang="zh-CN" dirty="0" smtClean="0"/>
          </a:p>
          <a:p>
            <a:pPr lvl="1">
              <a:buFont typeface="Wingdings" panose="05000000000000000000" pitchFamily="2" charset="2"/>
              <a:buChar char="ü"/>
            </a:pPr>
            <a:r>
              <a:rPr lang="en-US" altLang="zh-CN" dirty="0" smtClean="0"/>
              <a:t>lock(a new object) is better than lock(this); lock(a new static object) is better than lock(typeof(this)</a:t>
            </a:r>
            <a:endParaRPr lang="en-US" altLang="zh-CN" dirty="0" smtClean="0"/>
          </a:p>
          <a:p>
            <a:pPr lvl="1">
              <a:buFont typeface="Wingdings" panose="05000000000000000000" pitchFamily="2" charset="2"/>
              <a:buChar char="ü"/>
            </a:pPr>
            <a:r>
              <a:rPr lang="en-US" altLang="zh-CN" dirty="0" smtClean="0"/>
              <a:t>In some case, ReadWriteLock is better than lock.</a:t>
            </a:r>
            <a:endParaRPr lang="en-US" altLang="zh-CN" dirty="0" smtClean="0"/>
          </a:p>
          <a:p>
            <a:pPr>
              <a:buFont typeface="Corbel" panose="020B0503020204020204" pitchFamily="34" charset="0"/>
              <a:buChar char="–"/>
            </a:pPr>
            <a:r>
              <a:rPr lang="en-US" altLang="zh-CN" dirty="0" smtClean="0"/>
              <a:t>Concurrent(dictionary, queue, stack, bag) is better than Lock+(dictionary, queue, stack, list)</a:t>
            </a:r>
            <a:endParaRPr lang="en-US" altLang="zh-CN" dirty="0" smtClean="0"/>
          </a:p>
          <a:p>
            <a:pPr>
              <a:buFont typeface="Corbel" panose="020B0503020204020204" pitchFamily="34" charset="0"/>
              <a:buChar char="–"/>
            </a:pPr>
            <a:r>
              <a:rPr lang="en-US" altLang="zh-CN" dirty="0" smtClean="0"/>
              <a:t>sacrifice space</a:t>
            </a:r>
            <a:endParaRPr lang="en-US" altLang="zh-CN" dirty="0" smtClean="0"/>
          </a:p>
          <a:p>
            <a:pPr lvl="1">
              <a:buFont typeface="Wingdings" panose="05000000000000000000" pitchFamily="2" charset="2"/>
              <a:buChar char="ü"/>
            </a:pPr>
            <a:r>
              <a:rPr lang="en-US" altLang="zh-CN" dirty="0" smtClean="0"/>
              <a:t>Cache</a:t>
            </a:r>
            <a:endParaRPr lang="en-US" altLang="zh-CN" dirty="0" smtClean="0"/>
          </a:p>
          <a:p>
            <a:pPr lvl="1">
              <a:buFont typeface="Wingdings" panose="05000000000000000000" pitchFamily="2" charset="2"/>
              <a:buChar char="ü"/>
            </a:pPr>
            <a:r>
              <a:rPr lang="en-US" altLang="zh-CN" dirty="0" smtClean="0"/>
              <a:t>Double cache</a:t>
            </a:r>
            <a:endParaRPr lang="en-US" altLang="zh-CN" dirty="0" smtClean="0"/>
          </a:p>
          <a:p>
            <a:pPr lvl="1">
              <a:buFont typeface="Wingdings" panose="05000000000000000000" pitchFamily="2" charset="2"/>
              <a:buChar char="ü"/>
            </a:pPr>
            <a:endParaRPr lang="en-US" altLang="zh-CN" dirty="0" smtClean="0"/>
          </a:p>
          <a:p>
            <a:pPr lvl="1">
              <a:buFont typeface="Wingdings" panose="05000000000000000000" pitchFamily="2" charset="2"/>
              <a:buChar char="ü"/>
            </a:pPr>
            <a:endParaRPr lang="en-US" altLang="zh-CN" dirty="0" smtClean="0"/>
          </a:p>
          <a:p>
            <a:pPr lvl="1">
              <a:buFont typeface="Wingdings" panose="05000000000000000000" pitchFamily="2" charset="2"/>
              <a:buChar char="ü"/>
            </a:pPr>
            <a:endParaRPr lang="en-US" altLang="zh-CN" dirty="0" smtClean="0"/>
          </a:p>
          <a:p>
            <a:pPr>
              <a:buFont typeface="Corbel" panose="020B0503020204020204" pitchFamily="34" charset="0"/>
              <a:buChar char="–"/>
            </a:pP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t>Good code practice(memory)</a:t>
            </a:r>
            <a:endParaRPr lang="en-US" altLang="zh-CN" dirty="0" smtClean="0"/>
          </a:p>
        </p:txBody>
      </p:sp>
      <p:sp>
        <p:nvSpPr>
          <p:cNvPr id="4" name="Content Placeholder 3"/>
          <p:cNvSpPr>
            <a:spLocks noGrp="1"/>
          </p:cNvSpPr>
          <p:nvPr>
            <p:ph idx="1"/>
          </p:nvPr>
        </p:nvSpPr>
        <p:spPr/>
        <p:txBody>
          <a:bodyPr>
            <a:normAutofit/>
          </a:bodyPr>
          <a:lstStyle/>
          <a:p>
            <a:pPr>
              <a:buFont typeface="Corbel" panose="020B0503020204020204" pitchFamily="34" charset="0"/>
              <a:buChar char="–"/>
            </a:pPr>
            <a:r>
              <a:rPr lang="en-US" altLang="zh-CN" dirty="0" smtClean="0"/>
              <a:t>When create or use a class, should clearly know the lifecycle of the instance.</a:t>
            </a:r>
            <a:endParaRPr lang="en-US" altLang="zh-CN" dirty="0" smtClean="0"/>
          </a:p>
          <a:p>
            <a:pPr>
              <a:buFont typeface="Corbel" panose="020B0503020204020204" pitchFamily="34" charset="0"/>
              <a:buChar char="–"/>
            </a:pPr>
            <a:r>
              <a:rPr lang="en-US" altLang="zh-CN" dirty="0" smtClean="0"/>
              <a:t>Whan use a disposable object, make sure to call the dispose method.</a:t>
            </a:r>
            <a:endParaRPr lang="en-US" altLang="zh-CN" dirty="0" smtClean="0"/>
          </a:p>
          <a:p>
            <a:pPr>
              <a:buFont typeface="Corbel" panose="020B0503020204020204" pitchFamily="34" charset="0"/>
              <a:buChar char="–"/>
            </a:pPr>
            <a:r>
              <a:rPr lang="en-US" altLang="zh-CN" dirty="0" smtClean="0"/>
              <a:t>When write a class contains un-managed resource or disposable object, implement the idisposable pattern.</a:t>
            </a:r>
            <a:endParaRPr lang="en-US" altLang="zh-CN" dirty="0" smtClean="0"/>
          </a:p>
          <a:p>
            <a:pPr>
              <a:buFont typeface="Corbel" panose="020B0503020204020204" pitchFamily="34" charset="0"/>
              <a:buChar char="–"/>
            </a:pPr>
            <a:r>
              <a:rPr lang="en-US" altLang="zh-CN" dirty="0" smtClean="0"/>
              <a:t>Avoid blocking in destructor method.</a:t>
            </a:r>
            <a:endParaRPr lang="en-US" altLang="zh-CN" dirty="0" smtClean="0"/>
          </a:p>
          <a:p>
            <a:pPr>
              <a:buFont typeface="Corbel" panose="020B0503020204020204" pitchFamily="34" charset="0"/>
              <a:buChar char="–"/>
            </a:pPr>
            <a:r>
              <a:rPr lang="en-US" altLang="zh-CN" dirty="0" smtClean="0"/>
              <a:t>Who register who unregister.</a:t>
            </a:r>
            <a:endParaRPr lang="en-US" altLang="zh-CN" dirty="0" smtClean="0"/>
          </a:p>
          <a:p>
            <a:pPr>
              <a:buFont typeface="Corbel" panose="020B0503020204020204" pitchFamily="34" charset="0"/>
              <a:buChar char="–"/>
            </a:pPr>
            <a:r>
              <a:rPr lang="en-US" altLang="zh-CN" dirty="0" smtClean="0"/>
              <a:t>Try to write x64 application</a:t>
            </a:r>
            <a:r>
              <a:rPr lang="en-US" altLang="zh-CN" dirty="0" smtClean="0">
                <a:sym typeface="Wingdings" panose="05000000000000000000" pitchFamily="2" charset="2"/>
              </a:rPr>
              <a:t></a:t>
            </a:r>
            <a:endParaRPr lang="en-US" altLang="zh-CN" dirty="0" smtClean="0"/>
          </a:p>
          <a:p>
            <a:pPr>
              <a:buFont typeface="Corbel" panose="020B0503020204020204" pitchFamily="34" charset="0"/>
              <a:buChar char="–"/>
            </a:pPr>
            <a:endParaRPr lang="en-US" altLang="zh-CN" dirty="0" smtClean="0"/>
          </a:p>
          <a:p>
            <a:pPr>
              <a:buFont typeface="Corbel" panose="020B0503020204020204" pitchFamily="34" charset="0"/>
              <a:buChar char="–"/>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t>Agenda</a:t>
            </a:r>
            <a:endParaRPr lang="en-NZ"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Ø"/>
            </a:pPr>
            <a:r>
              <a:rPr lang="en-US" altLang="zh-CN" sz="2000" dirty="0" smtClean="0"/>
              <a:t>Breif Introduction</a:t>
            </a:r>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Commands</a:t>
            </a:r>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Case study</a:t>
            </a:r>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Good code practice</a:t>
            </a:r>
            <a:endParaRPr lang="en-US" altLang="zh-CN"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9542"/>
            <a:ext cx="7560840" cy="369332"/>
          </a:xfrm>
          <a:prstGeom prst="rect">
            <a:avLst/>
          </a:prstGeom>
          <a:noFill/>
        </p:spPr>
        <p:txBody>
          <a:bodyPr wrap="square" rtlCol="0">
            <a:spAutoFit/>
          </a:bodyPr>
          <a:lstStyle/>
          <a:p>
            <a:r>
              <a:rPr lang="en-US" altLang="zh-CN" dirty="0" smtClean="0">
                <a:solidFill>
                  <a:schemeClr val="accent2">
                    <a:lumMod val="75000"/>
                  </a:schemeClr>
                </a:solidFill>
              </a:rPr>
              <a:t>A good programer should avoid using WinDbg in the future when coding.</a:t>
            </a:r>
            <a:endParaRPr lang="zh-CN" altLang="en-US"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t>Breif Introduction</a:t>
            </a:r>
            <a:endParaRPr lang="en-NZ"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Ø"/>
            </a:pPr>
            <a:r>
              <a:rPr lang="en-US" altLang="zh-CN" sz="2000" dirty="0" smtClean="0"/>
              <a:t>Debugging Tools for Windows</a:t>
            </a:r>
            <a:endParaRPr lang="en-US" altLang="zh-CN" sz="2000" dirty="0" smtClean="0"/>
          </a:p>
          <a:p>
            <a:pPr lvl="1"/>
            <a:r>
              <a:rPr lang="en-US" altLang="zh-CN" dirty="0" smtClean="0"/>
              <a:t>Windbg(Microsoft Windows Debugger): support both user-mode and kernel-mode debugging</a:t>
            </a:r>
            <a:endParaRPr lang="en-US" altLang="zh-CN" dirty="0" smtClean="0"/>
          </a:p>
          <a:p>
            <a:pPr lvl="1"/>
            <a:r>
              <a:rPr lang="en-US" altLang="zh-CN" dirty="0" smtClean="0"/>
              <a:t>CDB(Microsoft Console Debugger): support user-mode debugging</a:t>
            </a:r>
            <a:endParaRPr lang="en-US" altLang="zh-CN" dirty="0" smtClean="0"/>
          </a:p>
          <a:p>
            <a:pPr lvl="1"/>
            <a:r>
              <a:rPr lang="en-US" altLang="zh-CN" dirty="0" smtClean="0"/>
              <a:t>KD(Microsoft Kernel Debugger): support kernel-mode debugging</a:t>
            </a:r>
            <a:endParaRPr lang="en-US" altLang="zh-CN" dirty="0" smtClean="0"/>
          </a:p>
          <a:p>
            <a:pPr lvl="1"/>
            <a:r>
              <a:rPr lang="en-US" altLang="zh-CN" dirty="0" smtClean="0"/>
              <a:t>NTSD(Microsoft NT Symbolic Debugger): a variation of the CDB </a:t>
            </a:r>
            <a:endParaRPr lang="en-US" altLang="zh-CN" dirty="0" smtClean="0"/>
          </a:p>
          <a:p>
            <a:pPr lvl="1"/>
            <a:r>
              <a:rPr lang="en-US" altLang="zh-CN" dirty="0" smtClean="0"/>
              <a:t>Other tools: ADPlus</a:t>
            </a:r>
            <a:endParaRPr lang="en-US" altLang="zh-CN" sz="2000" dirty="0" smtClean="0"/>
          </a:p>
          <a:p>
            <a:pPr>
              <a:buFont typeface="Wingdings" panose="05000000000000000000" pitchFamily="2" charset="2"/>
              <a:buChar char="Ø"/>
            </a:pPr>
            <a:r>
              <a:rPr lang="en-US" altLang="zh-CN" sz="2000" dirty="0" smtClean="0"/>
              <a:t>Lightweight and powerfull</a:t>
            </a:r>
            <a:endParaRPr lang="en-US" altLang="zh-CN" sz="2000" dirty="0" smtClean="0"/>
          </a:p>
          <a:p>
            <a:pPr lvl="1"/>
            <a:r>
              <a:rPr lang="en-US" altLang="zh-CN" dirty="0" smtClean="0"/>
              <a:t>Live debugging and postmortem debugging.</a:t>
            </a:r>
            <a:endParaRPr lang="en-US" altLang="zh-CN" dirty="0" smtClean="0"/>
          </a:p>
          <a:p>
            <a:pPr lvl="1"/>
            <a:r>
              <a:rPr lang="en-US" altLang="zh-CN" dirty="0" smtClean="0"/>
              <a:t>Source code debugging.</a:t>
            </a:r>
            <a:endParaRPr lang="en-US" altLang="zh-CN" dirty="0" smtClean="0"/>
          </a:p>
          <a:p>
            <a:pPr lvl="1"/>
            <a:r>
              <a:rPr lang="en-US" altLang="zh-CN" dirty="0" smtClean="0"/>
              <a:t>Native appliation and managed applicaton.</a:t>
            </a:r>
            <a:endParaRPr lang="en-US" altLang="zh-CN" dirty="0" smtClean="0"/>
          </a:p>
          <a:p>
            <a:pPr>
              <a:buFont typeface="Wingdings" panose="05000000000000000000" pitchFamily="2" charset="2"/>
              <a:buChar char="Ø"/>
            </a:pPr>
            <a:r>
              <a:rPr lang="en-US" altLang="zh-CN" sz="2000" dirty="0" smtClean="0"/>
              <a:t> Good at stablilty issue (hang, crash, OOM). </a:t>
            </a:r>
            <a:endParaRPr lang="en-US" altLang="zh-CN"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t>Symbol File</a:t>
            </a:r>
            <a:endParaRPr lang="en-NZ"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Ø"/>
            </a:pPr>
            <a:r>
              <a:rPr lang="en-US" altLang="zh-CN" sz="2000" dirty="0" smtClean="0"/>
              <a:t>When a linker creates exe or dll files, it also creates a number of additional files known as </a:t>
            </a:r>
            <a:r>
              <a:rPr lang="en-US" altLang="zh-CN" sz="2000" i="1" dirty="0" smtClean="0"/>
              <a:t>symbol files</a:t>
            </a:r>
            <a:r>
              <a:rPr lang="en-US" altLang="zh-CN" sz="2000" dirty="0" smtClean="0"/>
              <a:t> which usually contains global variables, local variables, function names and the addresses of their entry points, frame pointer omission (FPO) records and source-line numbers.</a:t>
            </a:r>
            <a:endParaRPr lang="en-US" altLang="zh-CN" sz="2000" dirty="0" smtClean="0"/>
          </a:p>
          <a:p>
            <a:pPr lvl="1">
              <a:buFont typeface="Corbel" panose="020B0503020204020204" pitchFamily="34" charset="0"/>
              <a:buChar char="–"/>
            </a:pPr>
            <a:r>
              <a:rPr lang="en-US" altLang="zh-CN" dirty="0" smtClean="0"/>
              <a:t>Public Symbol: functions, global variables, local variables, information about user-defined structures, classes, and data types, the name of the source file and the line number.</a:t>
            </a:r>
            <a:endParaRPr lang="en-US" altLang="zh-CN" dirty="0" smtClean="0"/>
          </a:p>
          <a:p>
            <a:pPr lvl="1">
              <a:buFont typeface="Corbel" panose="020B0503020204020204" pitchFamily="34" charset="0"/>
              <a:buChar char="–"/>
            </a:pPr>
            <a:r>
              <a:rPr lang="en-US" altLang="zh-CN" dirty="0" smtClean="0"/>
              <a:t>Private Symbol: functions (except for functions declared static), global variables specified as extern (and any other global variables visible across multiple object files).</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b="1" dirty="0" smtClean="0"/>
              <a:t>Symbol Path</a:t>
            </a:r>
            <a:endParaRPr lang="en-NZ"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Ø"/>
            </a:pPr>
            <a:r>
              <a:rPr lang="en-US" altLang="zh-CN" dirty="0" smtClean="0"/>
              <a:t>WinDBG find symbol files in:</a:t>
            </a:r>
            <a:endParaRPr lang="en-US" altLang="zh-CN" dirty="0" smtClean="0"/>
          </a:p>
          <a:p>
            <a:pPr lvl="1">
              <a:buFont typeface="Corbel" panose="020B0503020204020204" pitchFamily="34" charset="0"/>
              <a:buChar char="–"/>
            </a:pPr>
            <a:r>
              <a:rPr lang="en-US" altLang="zh-CN" dirty="0" smtClean="0"/>
              <a:t>The path set by .sympath command.</a:t>
            </a:r>
            <a:endParaRPr lang="en-US" altLang="zh-CN" dirty="0" smtClean="0"/>
          </a:p>
          <a:p>
            <a:pPr lvl="1">
              <a:buFont typeface="Corbel" panose="020B0503020204020204" pitchFamily="34" charset="0"/>
              <a:buChar char="–"/>
            </a:pPr>
            <a:r>
              <a:rPr lang="en-US" altLang="zh-CN" dirty="0" smtClean="0"/>
              <a:t>The module path.</a:t>
            </a:r>
            <a:endParaRPr lang="en-US" altLang="zh-CN" dirty="0" smtClean="0"/>
          </a:p>
          <a:p>
            <a:pPr lvl="1">
              <a:buFont typeface="Corbel" panose="020B0503020204020204" pitchFamily="34" charset="0"/>
              <a:buChar char="–"/>
            </a:pPr>
            <a:r>
              <a:rPr lang="en-US" altLang="zh-CN" dirty="0" smtClean="0"/>
              <a:t>_NT_SYMBOL_PATH.</a:t>
            </a:r>
            <a:endParaRPr lang="en-US" altLang="zh-CN" dirty="0" smtClean="0"/>
          </a:p>
          <a:p>
            <a:pPr>
              <a:buFont typeface="Wingdings" panose="05000000000000000000" pitchFamily="2" charset="2"/>
              <a:buChar char="Ø"/>
            </a:pPr>
            <a:r>
              <a:rPr lang="en-US" altLang="zh-CN" dirty="0" smtClean="0"/>
              <a:t>Related Commands:</a:t>
            </a:r>
            <a:endParaRPr lang="en-US" altLang="zh-CN" dirty="0" smtClean="0"/>
          </a:p>
          <a:p>
            <a:pPr lvl="1">
              <a:buFont typeface="Corbel" panose="020B0503020204020204" pitchFamily="34" charset="0"/>
              <a:buChar char="–"/>
            </a:pPr>
            <a:r>
              <a:rPr lang="en-US" altLang="zh-CN" dirty="0" smtClean="0">
                <a:solidFill>
                  <a:srgbClr val="FF0000"/>
                </a:solidFill>
              </a:rPr>
              <a:t>.sympath</a:t>
            </a:r>
            <a:endParaRPr lang="en-US" altLang="zh-CN" dirty="0" smtClean="0">
              <a:solidFill>
                <a:srgbClr val="FF0000"/>
              </a:solidFill>
            </a:endParaRPr>
          </a:p>
          <a:p>
            <a:pPr lvl="1">
              <a:buFont typeface="Corbel" panose="020B0503020204020204" pitchFamily="34" charset="0"/>
              <a:buChar char="–"/>
            </a:pPr>
            <a:r>
              <a:rPr lang="en-US" altLang="zh-CN" dirty="0" smtClean="0">
                <a:solidFill>
                  <a:srgbClr val="FF0000"/>
                </a:solidFill>
              </a:rPr>
              <a:t>.symfix</a:t>
            </a:r>
            <a:endParaRPr lang="en-US" altLang="zh-CN" dirty="0" smtClean="0">
              <a:solidFill>
                <a:srgbClr val="FF0000"/>
              </a:solidFill>
            </a:endParaRPr>
          </a:p>
          <a:p>
            <a:pPr lvl="1">
              <a:buFont typeface="Corbel" panose="020B0503020204020204" pitchFamily="34" charset="0"/>
              <a:buChar char="–"/>
            </a:pPr>
            <a:r>
              <a:rPr lang="en-US" altLang="zh-CN" dirty="0" smtClean="0">
                <a:solidFill>
                  <a:srgbClr val="FF0000"/>
                </a:solidFill>
              </a:rPr>
              <a:t>.reload</a:t>
            </a:r>
            <a:endParaRPr lang="en-US" altLang="zh-CN" dirty="0" smtClean="0">
              <a:solidFill>
                <a:srgbClr val="FF0000"/>
              </a:solidFill>
            </a:endParaRPr>
          </a:p>
          <a:p>
            <a:pPr lvl="1">
              <a:buFont typeface="Corbel" panose="020B0503020204020204" pitchFamily="34" charset="0"/>
              <a:buChar char="–"/>
            </a:pPr>
            <a:r>
              <a:rPr lang="en-US" altLang="zh-CN" dirty="0" smtClean="0">
                <a:solidFill>
                  <a:srgbClr val="FF0000"/>
                </a:solidFill>
              </a:rPr>
              <a:t>lm</a:t>
            </a:r>
            <a:endParaRPr lang="en-US" altLang="zh-CN" dirty="0" smtClean="0">
              <a:solidFill>
                <a:srgbClr val="FF0000"/>
              </a:solidFill>
            </a:endParaRPr>
          </a:p>
          <a:p>
            <a:pPr lvl="1">
              <a:buFont typeface="Corbel" panose="020B0503020204020204" pitchFamily="34" charset="0"/>
              <a:buChar char="–"/>
            </a:pPr>
            <a:r>
              <a:rPr lang="en-US" altLang="zh-CN" dirty="0" smtClean="0">
                <a:solidFill>
                  <a:srgbClr val="FF0000"/>
                </a:solidFill>
              </a:rPr>
              <a:t>!lmi</a:t>
            </a:r>
            <a:endParaRPr lang="en-US" altLang="zh-CN" dirty="0" smtClean="0">
              <a:solidFill>
                <a:srgbClr val="FF0000"/>
              </a:solidFill>
            </a:endParaRPr>
          </a:p>
          <a:p>
            <a:pPr lvl="1">
              <a:buFont typeface="Corbel" panose="020B0503020204020204" pitchFamily="34" charset="0"/>
              <a:buChar char="–"/>
            </a:pPr>
            <a:r>
              <a:rPr lang="en-US" altLang="zh-CN" dirty="0" smtClean="0">
                <a:solidFill>
                  <a:srgbClr val="FF0000"/>
                </a:solidFill>
              </a:rPr>
              <a:t>x</a:t>
            </a:r>
            <a:endParaRPr lang="en-US" altLang="zh-CN" dirty="0" smtClean="0">
              <a:solidFill>
                <a:srgbClr val="FF0000"/>
              </a:solidFill>
            </a:endParaRPr>
          </a:p>
          <a:p>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b="1" dirty="0" smtClean="0"/>
              <a:t>Commands</a:t>
            </a:r>
            <a:endParaRPr lang="en-NZ" dirty="0"/>
          </a:p>
        </p:txBody>
      </p:sp>
      <p:sp>
        <p:nvSpPr>
          <p:cNvPr id="4" name="Content Placeholder 3"/>
          <p:cNvSpPr>
            <a:spLocks noGrp="1"/>
          </p:cNvSpPr>
          <p:nvPr>
            <p:ph idx="1"/>
          </p:nvPr>
        </p:nvSpPr>
        <p:spPr/>
        <p:txBody>
          <a:bodyPr>
            <a:normAutofit fontScale="85000" lnSpcReduction="20000"/>
          </a:bodyPr>
          <a:lstStyle/>
          <a:p>
            <a:pPr>
              <a:buFont typeface="Wingdings" panose="05000000000000000000" pitchFamily="2" charset="2"/>
              <a:buChar char="Ø"/>
            </a:pPr>
            <a:r>
              <a:rPr lang="en-US" altLang="zh-CN" sz="2000" dirty="0" smtClean="0"/>
              <a:t>Standard Commands: </a:t>
            </a:r>
            <a:endParaRPr lang="en-US" altLang="zh-CN" sz="2000" dirty="0" smtClean="0"/>
          </a:p>
          <a:p>
            <a:pPr lvl="1">
              <a:buFont typeface="Corbel" panose="020B0503020204020204" pitchFamily="34" charset="0"/>
              <a:buChar char="–"/>
            </a:pPr>
            <a:r>
              <a:rPr lang="en-US" altLang="zh-CN" dirty="0" smtClean="0"/>
              <a:t>The WinDbg build in command.</a:t>
            </a:r>
            <a:endParaRPr lang="en-US" altLang="zh-CN" dirty="0" smtClean="0"/>
          </a:p>
          <a:p>
            <a:pPr lvl="1">
              <a:buFont typeface="Corbel" panose="020B0503020204020204" pitchFamily="34" charset="0"/>
              <a:buChar char="–"/>
            </a:pPr>
            <a:r>
              <a:rPr lang="en-US" altLang="zh-CN" dirty="0" smtClean="0"/>
              <a:t>Totally about 130 standard command. Provide the baisc  debugging function. Such as control debugging target execution, check stack, set and maintain breakpoint, control memory, check thread and process, set exceptions, assemble and unassemble, evaluate expression, check version and system info, symbol related. Use “</a:t>
            </a:r>
            <a:r>
              <a:rPr lang="en-US" altLang="zh-CN" dirty="0" smtClean="0">
                <a:solidFill>
                  <a:srgbClr val="FF0000"/>
                </a:solidFill>
              </a:rPr>
              <a:t>?</a:t>
            </a:r>
            <a:r>
              <a:rPr lang="en-US" altLang="zh-CN" dirty="0" smtClean="0"/>
              <a:t>” to get command list. </a:t>
            </a:r>
            <a:endParaRPr lang="en-US" altLang="zh-CN" sz="2000" dirty="0" smtClean="0"/>
          </a:p>
          <a:p>
            <a:pPr>
              <a:buFont typeface="Wingdings" panose="05000000000000000000" pitchFamily="2" charset="2"/>
              <a:buChar char="Ø"/>
            </a:pPr>
            <a:r>
              <a:rPr lang="en-US" altLang="zh-CN" sz="2000" dirty="0" smtClean="0"/>
              <a:t>Meta-Commands</a:t>
            </a:r>
            <a:endParaRPr lang="en-US" altLang="zh-CN" sz="2000" dirty="0" smtClean="0"/>
          </a:p>
          <a:p>
            <a:pPr marL="742950" lvl="2" indent="-342900">
              <a:buSzPct val="100000"/>
              <a:buFont typeface="Corbel" panose="020B0503020204020204" pitchFamily="34" charset="0"/>
              <a:buChar char="–"/>
            </a:pPr>
            <a:r>
              <a:rPr lang="en-US" altLang="zh-CN" dirty="0" smtClean="0"/>
              <a:t>The WinDbg build in command.</a:t>
            </a:r>
            <a:endParaRPr lang="en-US" altLang="zh-CN" dirty="0" smtClean="0"/>
          </a:p>
          <a:p>
            <a:pPr marL="742950" lvl="2" indent="-342900">
              <a:buSzPct val="100000"/>
              <a:buFont typeface="Corbel" panose="020B0503020204020204" pitchFamily="34" charset="0"/>
              <a:buChar char="–"/>
            </a:pPr>
            <a:r>
              <a:rPr lang="en-US" altLang="zh-CN" dirty="0" smtClean="0"/>
              <a:t>Start with dot (also named dot command). Provider extra functions that standard commands don’t have. Such as  manage extension dll, symbol related, create dump file,  managed log file, program command. Use </a:t>
            </a:r>
            <a:r>
              <a:rPr lang="en-US" altLang="zh-CN" dirty="0" smtClean="0">
                <a:solidFill>
                  <a:srgbClr val="FF0000"/>
                </a:solidFill>
              </a:rPr>
              <a:t>.help </a:t>
            </a:r>
            <a:r>
              <a:rPr lang="en-US" altLang="zh-CN" dirty="0" smtClean="0"/>
              <a:t>to get command list.</a:t>
            </a:r>
            <a:endParaRPr lang="en-US" altLang="zh-CN" dirty="0" smtClean="0"/>
          </a:p>
          <a:p>
            <a:pPr>
              <a:buFont typeface="Wingdings" panose="05000000000000000000" pitchFamily="2" charset="2"/>
              <a:buChar char="Ø"/>
            </a:pPr>
            <a:r>
              <a:rPr lang="en-US" altLang="zh-CN" sz="2000" dirty="0" smtClean="0"/>
              <a:t>Extension Commands</a:t>
            </a:r>
            <a:endParaRPr lang="zh-CN" altLang="en-US" sz="2000" dirty="0" smtClean="0"/>
          </a:p>
          <a:p>
            <a:pPr lvl="1">
              <a:buFont typeface="Corbel" panose="020B0503020204020204" pitchFamily="34" charset="0"/>
              <a:buChar char="–"/>
            </a:pPr>
            <a:r>
              <a:rPr lang="en-US" altLang="zh-CN" dirty="0" smtClean="0"/>
              <a:t>Implemented in the extension module. Can be used after the extension module is loaded. WinDbg load extension module automatically according to the debugging target type and user can load extension module manually by command.</a:t>
            </a:r>
            <a:endParaRPr lang="en-US" altLang="zh-CN" dirty="0" smtClean="0"/>
          </a:p>
          <a:p>
            <a:pPr lvl="1">
              <a:buFont typeface="Corbel" panose="020B0503020204020204" pitchFamily="34" charset="0"/>
              <a:buChar char="–"/>
            </a:pPr>
            <a:r>
              <a:rPr lang="en-US" altLang="zh-CN" dirty="0" smtClean="0"/>
              <a:t>Start with exclamatory mark (also named bang command).  </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Command Sample (Native applicaiton)</a:t>
            </a:r>
            <a:endParaRPr lang="en-NZ" dirty="0"/>
          </a:p>
        </p:txBody>
      </p:sp>
      <p:sp>
        <p:nvSpPr>
          <p:cNvPr id="4" name="Content Placeholder 3"/>
          <p:cNvSpPr>
            <a:spLocks noGrp="1"/>
          </p:cNvSpPr>
          <p:nvPr>
            <p:ph idx="1"/>
          </p:nvPr>
        </p:nvSpPr>
        <p:spPr/>
        <p:txBody>
          <a:bodyPr>
            <a:normAutofit fontScale="92500" lnSpcReduction="20000"/>
          </a:bodyPr>
          <a:lstStyle/>
          <a:p>
            <a:pPr>
              <a:buFont typeface="Wingdings" panose="05000000000000000000" pitchFamily="2" charset="2"/>
              <a:buChar char="Ø"/>
            </a:pPr>
            <a:r>
              <a:rPr lang="en-US" altLang="zh-CN" dirty="0" smtClean="0"/>
              <a:t>Attach to notepad:</a:t>
            </a:r>
            <a:endParaRPr lang="en-US" altLang="zh-CN" dirty="0" smtClean="0"/>
          </a:p>
          <a:p>
            <a:pPr lvl="1">
              <a:buFont typeface="Corbel" panose="020B0503020204020204" pitchFamily="34" charset="0"/>
              <a:buChar char="–"/>
            </a:pPr>
            <a:r>
              <a:rPr lang="en-US" altLang="zh-CN" dirty="0" smtClean="0"/>
              <a:t>F6 (Attach to a Process menu)</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vertarget</a:t>
            </a:r>
            <a:r>
              <a:rPr lang="en-US" altLang="zh-CN" dirty="0" smtClean="0"/>
              <a:t> to get the system general info. Use </a:t>
            </a:r>
            <a:r>
              <a:rPr lang="en-US" altLang="zh-CN" dirty="0" smtClean="0">
                <a:solidFill>
                  <a:srgbClr val="FF0000"/>
                </a:solidFill>
              </a:rPr>
              <a:t>.time </a:t>
            </a:r>
            <a:r>
              <a:rPr lang="en-US" altLang="zh-CN" dirty="0" smtClean="0"/>
              <a:t>to get time info.</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lm (lml, lme)</a:t>
            </a:r>
            <a:r>
              <a:rPr lang="en-US" altLang="zh-CN" dirty="0" smtClean="0"/>
              <a:t> to get the module list.</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.reload </a:t>
            </a:r>
            <a:r>
              <a:rPr lang="en-US" altLang="zh-CN" dirty="0" smtClean="0"/>
              <a:t>to force load symbols for all modules.</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a:t>
            </a:r>
            <a:r>
              <a:rPr lang="en-US" altLang="zh-CN" dirty="0" smtClean="0"/>
              <a:t> to get threads list. Use </a:t>
            </a:r>
            <a:r>
              <a:rPr lang="en-US" altLang="zh-CN" dirty="0" smtClean="0">
                <a:solidFill>
                  <a:srgbClr val="FF0000"/>
                </a:solidFill>
              </a:rPr>
              <a:t>kb</a:t>
            </a:r>
            <a:r>
              <a:rPr lang="en-US" altLang="zh-CN" dirty="0" smtClean="0"/>
              <a:t> to get the current thread stack.</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x /v notepad!* </a:t>
            </a:r>
            <a:r>
              <a:rPr lang="en-US" altLang="zh-CN" dirty="0" smtClean="0"/>
              <a:t>to get detail info about notepad.ext.</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bp NOTEPAD!LoadFile</a:t>
            </a:r>
            <a:r>
              <a:rPr lang="en-US" altLang="zh-CN" dirty="0" smtClean="0"/>
              <a:t> to set break point.</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g</a:t>
            </a:r>
            <a:r>
              <a:rPr lang="en-US" altLang="zh-CN" dirty="0" smtClean="0"/>
              <a:t> to continue. Open a file in notepad and Use </a:t>
            </a:r>
            <a:r>
              <a:rPr lang="en-US" altLang="zh-CN" dirty="0" smtClean="0">
                <a:solidFill>
                  <a:srgbClr val="FF0000"/>
                </a:solidFill>
              </a:rPr>
              <a:t>~*e kb</a:t>
            </a:r>
            <a:r>
              <a:rPr lang="en-US" altLang="zh-CN" dirty="0" smtClean="0"/>
              <a:t> to get all threads stack.</a:t>
            </a:r>
            <a:endParaRPr lang="en-US" altLang="zh-CN" dirty="0" smtClean="0"/>
          </a:p>
          <a:p>
            <a:pPr lvl="1">
              <a:buFont typeface="Corbel" panose="020B0503020204020204" pitchFamily="34" charset="0"/>
              <a:buChar char="–"/>
            </a:pPr>
            <a:r>
              <a:rPr lang="en-US" altLang="zh-CN" dirty="0" smtClean="0"/>
              <a:t>Use </a:t>
            </a:r>
            <a:r>
              <a:rPr lang="en-US" altLang="zh-CN" smtClean="0">
                <a:solidFill>
                  <a:srgbClr val="FF0000"/>
                </a:solidFill>
              </a:rPr>
              <a:t>t</a:t>
            </a:r>
            <a:r>
              <a:rPr lang="en-US" altLang="zh-CN" smtClean="0"/>
              <a:t> to step into; Use </a:t>
            </a:r>
            <a:r>
              <a:rPr lang="en-US" altLang="zh-CN" smtClean="0">
                <a:solidFill>
                  <a:srgbClr val="FF0000"/>
                </a:solidFill>
              </a:rPr>
              <a:t>p</a:t>
            </a:r>
            <a:r>
              <a:rPr lang="en-US" altLang="zh-CN" smtClean="0"/>
              <a:t> to step. </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.chain </a:t>
            </a:r>
            <a:r>
              <a:rPr lang="en-US" altLang="zh-CN" dirty="0" smtClean="0"/>
              <a:t>to get the extension module list. Use </a:t>
            </a:r>
            <a:r>
              <a:rPr lang="en-US" altLang="zh-CN" dirty="0" smtClean="0">
                <a:solidFill>
                  <a:srgbClr val="FF0000"/>
                </a:solidFill>
              </a:rPr>
              <a:t>.extmatch * </a:t>
            </a:r>
            <a:r>
              <a:rPr lang="en-US" altLang="zh-CN" dirty="0" smtClean="0"/>
              <a:t>to get the all available extension commands. Use </a:t>
            </a:r>
            <a:r>
              <a:rPr lang="en-US" altLang="zh-CN" dirty="0" smtClean="0">
                <a:solidFill>
                  <a:srgbClr val="FF0000"/>
                </a:solidFill>
              </a:rPr>
              <a:t>.extmatch /e ext * </a:t>
            </a:r>
            <a:r>
              <a:rPr lang="en-US" altLang="zh-CN" dirty="0" smtClean="0"/>
              <a:t>to get all commands in ext.dll.</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!address </a:t>
            </a:r>
            <a:r>
              <a:rPr lang="en-US" altLang="zh-CN" dirty="0" smtClean="0"/>
              <a:t>to get the memrory useage info. Use </a:t>
            </a:r>
            <a:r>
              <a:rPr lang="en-US" altLang="zh-CN" dirty="0" smtClean="0">
                <a:solidFill>
                  <a:srgbClr val="FF0000"/>
                </a:solidFill>
              </a:rPr>
              <a:t>!address –f:heap </a:t>
            </a:r>
            <a:r>
              <a:rPr lang="en-US" altLang="zh-CN" dirty="0" smtClean="0"/>
              <a:t>to get the heap.</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s</a:t>
            </a:r>
            <a:r>
              <a:rPr lang="en-US" altLang="zh-CN" dirty="0" smtClean="0"/>
              <a:t> to search memory and use </a:t>
            </a:r>
            <a:r>
              <a:rPr lang="en-US" altLang="zh-CN" dirty="0" smtClean="0">
                <a:solidFill>
                  <a:srgbClr val="FF0000"/>
                </a:solidFill>
              </a:rPr>
              <a:t>e</a:t>
            </a:r>
            <a:r>
              <a:rPr lang="en-US" altLang="zh-CN" dirty="0" smtClean="0"/>
              <a:t> to edit memory.</a:t>
            </a:r>
            <a:endParaRPr lang="en-US" altLang="zh-CN" dirty="0" smtClean="0"/>
          </a:p>
          <a:p>
            <a:pPr lvl="1">
              <a:buFont typeface="Corbel" panose="020B0503020204020204" pitchFamily="34" charset="0"/>
              <a:buChar char="–"/>
            </a:pPr>
            <a:endParaRPr lang="en-US" altLang="zh-CN" dirty="0" smtClean="0"/>
          </a:p>
          <a:p>
            <a:pPr lvl="1">
              <a:buFont typeface="Corbel" panose="020B0503020204020204" pitchFamily="34" charset="0"/>
              <a:buChar char="–"/>
            </a:pPr>
            <a:endParaRPr lang="en-US" altLang="zh-CN" dirty="0" smtClean="0"/>
          </a:p>
          <a:p>
            <a:pPr lvl="1">
              <a:buFont typeface="Corbel" panose="020B0503020204020204" pitchFamily="34" charset="0"/>
              <a:buChar char="–"/>
            </a:pPr>
            <a:endParaRPr lang="en-US" altLang="zh-CN" dirty="0" smtClean="0"/>
          </a:p>
          <a:p>
            <a:pPr lvl="1">
              <a:buFont typeface="Corbel" panose="020B0503020204020204" pitchFamily="34" charset="0"/>
              <a:buChar char="–"/>
            </a:pPr>
            <a:endParaRPr lang="en-US" altLang="zh-CN" dirty="0" smtClean="0"/>
          </a:p>
          <a:p>
            <a:pPr lvl="1">
              <a:buFont typeface="Corbel" panose="020B0503020204020204" pitchFamily="34" charset="0"/>
              <a:buChar char="–"/>
            </a:pPr>
            <a:endParaRPr lang="en-US" altLang="zh-CN" dirty="0" smtClean="0"/>
          </a:p>
          <a:p>
            <a:pPr lvl="1">
              <a:buFont typeface="Corbel" panose="020B0503020204020204" pitchFamily="34" charset="0"/>
              <a:buChar char="–"/>
            </a:pPr>
            <a:endParaRPr lang="en-US" altLang="zh-CN" dirty="0" smtClean="0"/>
          </a:p>
          <a:p>
            <a:pPr lvl="1">
              <a:buFont typeface="Corbel" panose="020B0503020204020204" pitchFamily="34" charset="0"/>
              <a:buChar char="–"/>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altLang="zh-CN" dirty="0" smtClean="0"/>
              <a:t>Command Sample (Native applicaiton)</a:t>
            </a:r>
            <a:endParaRPr lang="en-NZ"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Ø"/>
            </a:pPr>
            <a:r>
              <a:rPr lang="en-US" altLang="zh-CN" dirty="0" smtClean="0"/>
              <a:t>Open Executable</a:t>
            </a:r>
            <a:endParaRPr lang="en-US" altLang="zh-CN" dirty="0" smtClean="0"/>
          </a:p>
          <a:p>
            <a:pPr lvl="1">
              <a:buFont typeface="Corbel" panose="020B0503020204020204" pitchFamily="34" charset="0"/>
              <a:buChar char="–"/>
            </a:pPr>
            <a:r>
              <a:rPr lang="en-US" altLang="zh-CN" dirty="0" smtClean="0"/>
              <a:t>Ctrl+E (Open Executable menu)</a:t>
            </a:r>
            <a:endParaRPr lang="en-US" altLang="zh-CN" dirty="0" smtClean="0"/>
          </a:p>
          <a:p>
            <a:pPr lvl="1">
              <a:buFont typeface="Corbel" panose="020B0503020204020204" pitchFamily="34" charset="0"/>
              <a:buChar char="–"/>
            </a:pPr>
            <a:r>
              <a:rPr lang="en-US" altLang="zh-CN" dirty="0" smtClean="0"/>
              <a:t>Use </a:t>
            </a:r>
            <a:r>
              <a:rPr lang="en-US" altLang="zh-CN" dirty="0" smtClean="0">
                <a:solidFill>
                  <a:srgbClr val="FF0000"/>
                </a:solidFill>
              </a:rPr>
              <a:t>sxe ld </a:t>
            </a:r>
            <a:r>
              <a:rPr lang="en-US" altLang="zh-CN" dirty="0" smtClean="0"/>
              <a:t>to break on load dll</a:t>
            </a:r>
            <a:endParaRPr lang="en-US" altLang="zh-CN" dirty="0" smtClean="0"/>
          </a:p>
          <a:p>
            <a:pPr lvl="1">
              <a:buFont typeface="Corbel" panose="020B0503020204020204" pitchFamily="34" charset="0"/>
              <a:buChar char="–"/>
            </a:pPr>
            <a:endParaRPr lang="en-US" altLang="zh-CN" dirty="0" smtClean="0"/>
          </a:p>
          <a:p>
            <a:pPr lvl="1">
              <a:buFont typeface="Corbel" panose="020B0503020204020204" pitchFamily="34" charset="0"/>
              <a:buChar char="–"/>
            </a:pPr>
            <a:endParaRPr lang="en-US" altLang="zh-CN" dirty="0" smtClean="0"/>
          </a:p>
          <a:p>
            <a:pPr>
              <a:buFont typeface="Wingdings" panose="05000000000000000000" pitchFamily="2" charset="2"/>
              <a:buChar char="Ø"/>
            </a:pPr>
            <a:r>
              <a:rPr lang="en-US" altLang="zh-CN" dirty="0" smtClean="0"/>
              <a:t>First chance exception and second chance exception</a:t>
            </a:r>
            <a:endParaRPr lang="en-US" altLang="zh-CN" dirty="0" smtClean="0"/>
          </a:p>
          <a:p>
            <a:pPr lvl="1">
              <a:buFont typeface="Corbel" panose="020B0503020204020204" pitchFamily="34" charset="0"/>
              <a:buChar char="–"/>
            </a:pPr>
            <a:r>
              <a:rPr lang="en-US" altLang="zh-CN" dirty="0" smtClean="0">
                <a:solidFill>
                  <a:srgbClr val="FF0000"/>
                </a:solidFill>
              </a:rPr>
              <a:t>sx*</a:t>
            </a:r>
            <a:r>
              <a:rPr lang="en-US" altLang="zh-CN" dirty="0" smtClean="0"/>
              <a:t> command or Event Filters dialog</a:t>
            </a:r>
            <a:endParaRPr lang="en-US" altLang="zh-CN" dirty="0" smtClean="0"/>
          </a:p>
          <a:p>
            <a:pPr lvl="1">
              <a:buFont typeface="Corbel" panose="020B0503020204020204" pitchFamily="34" charset="0"/>
              <a:buChar char="–"/>
            </a:pPr>
            <a:r>
              <a:rPr lang="en-US" altLang="zh-CN" dirty="0" smtClean="0"/>
              <a:t>Examples of normal exception and CLR exception</a:t>
            </a:r>
            <a:endParaRPr lang="en-US" altLang="zh-CN" dirty="0" smtClean="0"/>
          </a:p>
          <a:p>
            <a:pPr lvl="1">
              <a:buFont typeface="Corbel" panose="020B0503020204020204" pitchFamily="34" charset="0"/>
              <a:buChar char="–"/>
            </a:pPr>
            <a:r>
              <a:rPr lang="en-US" altLang="zh-CN" dirty="0" smtClean="0">
                <a:solidFill>
                  <a:srgbClr val="FF0000"/>
                </a:solidFill>
              </a:rPr>
              <a:t>.lastevent</a:t>
            </a:r>
            <a:endParaRPr lang="en-US" altLang="zh-CN" dirty="0" smtClean="0">
              <a:solidFill>
                <a:srgbClr val="FF0000"/>
              </a:solidFill>
            </a:endParaRPr>
          </a:p>
          <a:p>
            <a:pPr lvl="1">
              <a:buFont typeface="Corbel" panose="020B0503020204020204" pitchFamily="34" charset="0"/>
              <a:buChar char="–"/>
            </a:pPr>
            <a:r>
              <a:rPr lang="en-US" altLang="zh-CN" dirty="0" smtClean="0">
                <a:solidFill>
                  <a:srgbClr val="FF0000"/>
                </a:solidFill>
              </a:rPr>
              <a:t>.exr -1</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Command Sample(Managed applicaiton)</a:t>
            </a:r>
            <a:endParaRPr lang="en-NZ" dirty="0"/>
          </a:p>
        </p:txBody>
      </p:sp>
      <p:sp>
        <p:nvSpPr>
          <p:cNvPr id="4" name="Content Placeholder 3"/>
          <p:cNvSpPr>
            <a:spLocks noGrp="1"/>
          </p:cNvSpPr>
          <p:nvPr>
            <p:ph idx="1"/>
          </p:nvPr>
        </p:nvSpPr>
        <p:spPr/>
        <p:txBody>
          <a:bodyPr>
            <a:normAutofit fontScale="92500" lnSpcReduction="10000"/>
          </a:bodyPr>
          <a:lstStyle/>
          <a:p>
            <a:pPr>
              <a:buFont typeface="Corbel" panose="020B0503020204020204" pitchFamily="34" charset="0"/>
              <a:buChar char="–"/>
            </a:pPr>
            <a:r>
              <a:rPr lang="en-US" altLang="zh-CN" dirty="0" smtClean="0"/>
              <a:t>Use </a:t>
            </a:r>
            <a:r>
              <a:rPr lang="en-US" altLang="zh-CN" dirty="0" smtClean="0">
                <a:solidFill>
                  <a:srgbClr val="FF0000"/>
                </a:solidFill>
              </a:rPr>
              <a:t>.loadby sos clr  </a:t>
            </a:r>
            <a:r>
              <a:rPr lang="en-US" altLang="zh-CN" dirty="0" smtClean="0"/>
              <a:t>to load sos extension.</a:t>
            </a:r>
            <a:endParaRPr lang="en-US" altLang="zh-CN" dirty="0" smtClean="0"/>
          </a:p>
          <a:p>
            <a:pPr>
              <a:buFont typeface="Corbel" panose="020B0503020204020204" pitchFamily="34" charset="0"/>
              <a:buChar char="–"/>
            </a:pPr>
            <a:r>
              <a:rPr lang="en-US" altLang="zh-CN" dirty="0" smtClean="0"/>
              <a:t>Use </a:t>
            </a:r>
            <a:r>
              <a:rPr lang="en-US" altLang="zh-CN" dirty="0" smtClean="0">
                <a:solidFill>
                  <a:srgbClr val="FF0000"/>
                </a:solidFill>
              </a:rPr>
              <a:t>!help </a:t>
            </a:r>
            <a:r>
              <a:rPr lang="en-US" altLang="zh-CN" dirty="0" smtClean="0"/>
              <a:t>to get command list.</a:t>
            </a:r>
            <a:endParaRPr lang="en-US" altLang="zh-CN" dirty="0" smtClean="0"/>
          </a:p>
          <a:p>
            <a:pPr>
              <a:buFont typeface="Corbel" panose="020B0503020204020204" pitchFamily="34" charset="0"/>
              <a:buChar char="–"/>
            </a:pPr>
            <a:r>
              <a:rPr lang="en-US" altLang="zh-CN" dirty="0" smtClean="0"/>
              <a:t>Use </a:t>
            </a:r>
            <a:r>
              <a:rPr lang="en-US" altLang="zh-CN" dirty="0" smtClean="0">
                <a:solidFill>
                  <a:srgbClr val="FF0000"/>
                </a:solidFill>
              </a:rPr>
              <a:t>!ProcInfo </a:t>
            </a:r>
            <a:r>
              <a:rPr lang="en-US" altLang="zh-CN" dirty="0" smtClean="0"/>
              <a:t>to get general process information.</a:t>
            </a:r>
            <a:endParaRPr lang="en-US" altLang="zh-CN" dirty="0" smtClean="0"/>
          </a:p>
          <a:p>
            <a:pPr>
              <a:buFont typeface="Corbel" panose="020B0503020204020204" pitchFamily="34" charset="0"/>
              <a:buChar char="–"/>
            </a:pPr>
            <a:r>
              <a:rPr lang="en-US" altLang="zh-CN" dirty="0" smtClean="0"/>
              <a:t>Use </a:t>
            </a:r>
            <a:r>
              <a:rPr lang="en-US" altLang="zh-CN" dirty="0" smtClean="0">
                <a:solidFill>
                  <a:srgbClr val="FF0000"/>
                </a:solidFill>
              </a:rPr>
              <a:t>!EEVesion </a:t>
            </a:r>
            <a:r>
              <a:rPr lang="en-US" altLang="zh-CN" dirty="0" smtClean="0"/>
              <a:t>to get clr version info.</a:t>
            </a:r>
            <a:endParaRPr lang="en-US" altLang="zh-CN" dirty="0" smtClean="0"/>
          </a:p>
          <a:p>
            <a:pPr>
              <a:buFont typeface="Corbel" panose="020B0503020204020204" pitchFamily="34" charset="0"/>
              <a:buChar char="–"/>
            </a:pPr>
            <a:r>
              <a:rPr lang="en-US" altLang="zh-CN" dirty="0" smtClean="0"/>
              <a:t>Use </a:t>
            </a:r>
            <a:r>
              <a:rPr lang="en-US" altLang="zh-CN" dirty="0" smtClean="0">
                <a:solidFill>
                  <a:srgbClr val="FF0000"/>
                </a:solidFill>
              </a:rPr>
              <a:t>!Threads </a:t>
            </a:r>
            <a:r>
              <a:rPr lang="en-US" altLang="zh-CN" dirty="0" smtClean="0"/>
              <a:t>to get thread list.</a:t>
            </a:r>
            <a:endParaRPr lang="en-US" altLang="zh-CN" dirty="0" smtClean="0"/>
          </a:p>
          <a:p>
            <a:pPr>
              <a:buFont typeface="Corbel" panose="020B0503020204020204" pitchFamily="34" charset="0"/>
              <a:buChar char="–"/>
            </a:pPr>
            <a:r>
              <a:rPr lang="en-US" altLang="zh-CN" dirty="0" smtClean="0"/>
              <a:t>Use </a:t>
            </a:r>
            <a:r>
              <a:rPr lang="en-US" altLang="zh-CN" dirty="0" smtClean="0">
                <a:solidFill>
                  <a:srgbClr val="FF0000"/>
                </a:solidFill>
              </a:rPr>
              <a:t>!Clrstack </a:t>
            </a:r>
            <a:r>
              <a:rPr lang="en-US" altLang="zh-CN" dirty="0" smtClean="0"/>
              <a:t>to get the call stack.</a:t>
            </a:r>
            <a:endParaRPr lang="en-US" altLang="zh-CN" dirty="0" smtClean="0"/>
          </a:p>
          <a:p>
            <a:pPr>
              <a:buFont typeface="Corbel" panose="020B0503020204020204" pitchFamily="34" charset="0"/>
              <a:buChar char="–"/>
            </a:pPr>
            <a:r>
              <a:rPr lang="en-US" altLang="zh-CN" dirty="0" smtClean="0"/>
              <a:t>Use </a:t>
            </a:r>
            <a:r>
              <a:rPr lang="en-US" altLang="zh-CN" dirty="0" smtClean="0">
                <a:solidFill>
                  <a:srgbClr val="FF0000"/>
                </a:solidFill>
              </a:rPr>
              <a:t>!DumpDomain, !DumpModule, !DumpMT, !DumpMD, !DumpHeap</a:t>
            </a:r>
            <a:endParaRPr lang="en-US" altLang="zh-CN" dirty="0" smtClean="0">
              <a:solidFill>
                <a:srgbClr val="FF0000"/>
              </a:solidFill>
            </a:endParaRPr>
          </a:p>
          <a:p>
            <a:pPr>
              <a:buFont typeface="Corbel" panose="020B0503020204020204" pitchFamily="34" charset="0"/>
              <a:buChar char="–"/>
            </a:pPr>
            <a:r>
              <a:rPr lang="en-US" altLang="zh-CN" dirty="0" smtClean="0"/>
              <a:t>Use </a:t>
            </a:r>
            <a:r>
              <a:rPr lang="en-US" altLang="zh-CN" dirty="0" smtClean="0">
                <a:solidFill>
                  <a:srgbClr val="FF0000"/>
                </a:solidFill>
              </a:rPr>
              <a:t>!DumpObject, !DumpArray</a:t>
            </a:r>
            <a:r>
              <a:rPr lang="en-US" altLang="zh-CN" dirty="0" smtClean="0"/>
              <a:t> to check normal data.</a:t>
            </a:r>
            <a:endParaRPr lang="en-US" altLang="zh-CN" dirty="0" smtClean="0"/>
          </a:p>
          <a:p>
            <a:pPr>
              <a:buFont typeface="Corbel" panose="020B0503020204020204" pitchFamily="34" charset="0"/>
              <a:buChar char="–"/>
            </a:pPr>
            <a:r>
              <a:rPr lang="en-US" altLang="zh-CN" dirty="0" smtClean="0"/>
              <a:t>Use </a:t>
            </a:r>
            <a:r>
              <a:rPr lang="en-US" altLang="zh-CN" dirty="0" smtClean="0">
                <a:solidFill>
                  <a:srgbClr val="FF0000"/>
                </a:solidFill>
              </a:rPr>
              <a:t>!Name2EE </a:t>
            </a:r>
            <a:r>
              <a:rPr lang="en-US" altLang="zh-CN" dirty="0" smtClean="0"/>
              <a:t>&lt;assembly name&gt; &lt;class full name/method full name&gt; to get mt/md.</a:t>
            </a:r>
            <a:endParaRPr lang="en-US" altLang="zh-CN" dirty="0" smtClean="0"/>
          </a:p>
          <a:p>
            <a:pPr>
              <a:buFont typeface="Corbel" panose="020B0503020204020204" pitchFamily="34" charset="0"/>
              <a:buChar char="–"/>
            </a:pPr>
            <a:r>
              <a:rPr lang="en-US" altLang="zh-CN" dirty="0" smtClean="0"/>
              <a:t>Use </a:t>
            </a:r>
            <a:r>
              <a:rPr lang="en-US" altLang="zh-CN" dirty="0" smtClean="0">
                <a:solidFill>
                  <a:srgbClr val="FF0000"/>
                </a:solidFill>
              </a:rPr>
              <a:t>!PrintExcepton</a:t>
            </a:r>
            <a:endParaRPr lang="en-US" altLang="zh-CN" dirty="0" smtClean="0">
              <a:solidFill>
                <a:srgbClr val="FF0000"/>
              </a:solidFill>
            </a:endParaRPr>
          </a:p>
          <a:p>
            <a:pPr>
              <a:buFont typeface="Corbel" panose="020B0503020204020204" pitchFamily="34" charset="0"/>
              <a:buChar char="–"/>
            </a:pPr>
            <a:r>
              <a:rPr lang="en-US" altLang="zh-CN" dirty="0" smtClean="0"/>
              <a:t>Use </a:t>
            </a:r>
            <a:r>
              <a:rPr lang="en-US" altLang="zh-CN" dirty="0" smtClean="0">
                <a:solidFill>
                  <a:srgbClr val="FF0000"/>
                </a:solidFill>
              </a:rPr>
              <a:t>! EEHeap </a:t>
            </a:r>
            <a:r>
              <a:rPr lang="en-US" altLang="zh-CN" dirty="0" smtClean="0"/>
              <a:t>to get genral heap info.</a:t>
            </a:r>
            <a:endParaRPr lang="en-US" altLang="zh-CN" dirty="0" smtClean="0"/>
          </a:p>
          <a:p>
            <a:pPr>
              <a:buFont typeface="Corbel" panose="020B0503020204020204" pitchFamily="34" charset="0"/>
              <a:buChar char="–"/>
            </a:pPr>
            <a:r>
              <a:rPr lang="en-US" altLang="zh-CN" dirty="0" smtClean="0"/>
              <a:t>Use </a:t>
            </a:r>
            <a:r>
              <a:rPr lang="en-US" altLang="zh-CN" dirty="0" smtClean="0">
                <a:solidFill>
                  <a:srgbClr val="FF0000"/>
                </a:solidFill>
              </a:rPr>
              <a:t>!SyncBlk </a:t>
            </a:r>
            <a:r>
              <a:rPr lang="en-US" altLang="zh-CN" dirty="0" smtClean="0"/>
              <a:t>to get lock info.</a:t>
            </a:r>
            <a:endParaRPr lang="en-US" altLang="zh-CN" dirty="0" smtClean="0"/>
          </a:p>
          <a:p>
            <a:pPr>
              <a:buFont typeface="Corbel" panose="020B0503020204020204" pitchFamily="34" charset="0"/>
              <a:buChar char="–"/>
            </a:pPr>
            <a:endParaRPr lang="en-US" altLang="zh-CN" dirty="0" smtClean="0"/>
          </a:p>
          <a:p>
            <a:pPr>
              <a:buFont typeface="Corbel" panose="020B0503020204020204" pitchFamily="34" charset="0"/>
              <a:buChar char="–"/>
            </a:pPr>
            <a:endParaRPr lang="en-US" altLang="zh-CN" dirty="0" smtClean="0"/>
          </a:p>
          <a:p>
            <a:pPr>
              <a:buFont typeface="Corbel" panose="020B0503020204020204" pitchFamily="34" charset="0"/>
              <a:buChar char="–"/>
            </a:pP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KO_PowerpointTemplate_1 0">
  <a:themeElements>
    <a:clrScheme name="Serko">
      <a:dk1>
        <a:sysClr val="windowText" lastClr="000000"/>
      </a:dk1>
      <a:lt1>
        <a:sysClr val="window" lastClr="FFFFFF"/>
      </a:lt1>
      <a:dk2>
        <a:srgbClr val="1F497D"/>
      </a:dk2>
      <a:lt2>
        <a:srgbClr val="EEECE1"/>
      </a:lt2>
      <a:accent1>
        <a:srgbClr val="3BBEED"/>
      </a:accent1>
      <a:accent2>
        <a:srgbClr val="4B9CD6"/>
      </a:accent2>
      <a:accent3>
        <a:srgbClr val="007BC1"/>
      </a:accent3>
      <a:accent4>
        <a:srgbClr val="EE7833"/>
      </a:accent4>
      <a:accent5>
        <a:srgbClr val="68BD45"/>
      </a:accent5>
      <a:accent6>
        <a:srgbClr val="59595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rion Health Colour Theme">
      <a:dk1>
        <a:srgbClr val="636360"/>
      </a:dk1>
      <a:lt1>
        <a:srgbClr val="FFFFFF"/>
      </a:lt1>
      <a:dk2>
        <a:srgbClr val="636360"/>
      </a:dk2>
      <a:lt2>
        <a:srgbClr val="FFFFFF"/>
      </a:lt2>
      <a:accent1>
        <a:srgbClr val="00738B"/>
      </a:accent1>
      <a:accent2>
        <a:srgbClr val="F37321"/>
      </a:accent2>
      <a:accent3>
        <a:srgbClr val="8ED1E1"/>
      </a:accent3>
      <a:accent4>
        <a:srgbClr val="9BBB59"/>
      </a:accent4>
      <a:accent5>
        <a:srgbClr val="F1645D"/>
      </a:accent5>
      <a:accent6>
        <a:srgbClr val="D3CAB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ion Health Colour Theme">
      <a:dk1>
        <a:srgbClr val="636360"/>
      </a:dk1>
      <a:lt1>
        <a:srgbClr val="FFFFFF"/>
      </a:lt1>
      <a:dk2>
        <a:srgbClr val="636360"/>
      </a:dk2>
      <a:lt2>
        <a:srgbClr val="FFFFFF"/>
      </a:lt2>
      <a:accent1>
        <a:srgbClr val="00738B"/>
      </a:accent1>
      <a:accent2>
        <a:srgbClr val="F37321"/>
      </a:accent2>
      <a:accent3>
        <a:srgbClr val="8ED1E1"/>
      </a:accent3>
      <a:accent4>
        <a:srgbClr val="9BBB59"/>
      </a:accent4>
      <a:accent5>
        <a:srgbClr val="F1645D"/>
      </a:accent5>
      <a:accent6>
        <a:srgbClr val="D3CAB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SKO_PowerpointTemplate_1 0</Template>
  <TotalTime>0</TotalTime>
  <Words>6939</Words>
  <Application>WPS 演示</Application>
  <PresentationFormat>全屏显示(16:9)</PresentationFormat>
  <Paragraphs>318</Paragraphs>
  <Slides>20</Slides>
  <Notes>18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Corbel</vt:lpstr>
      <vt:lpstr>Lucida Sans</vt:lpstr>
      <vt:lpstr>Rockwell</vt:lpstr>
      <vt:lpstr>Verdana</vt:lpstr>
      <vt:lpstr>Corbel</vt:lpstr>
      <vt:lpstr>Calibri</vt:lpstr>
      <vt:lpstr>微软雅黑</vt:lpstr>
      <vt:lpstr/>
      <vt:lpstr>Arial Unicode MS</vt:lpstr>
      <vt:lpstr>Lucida Sans Unicode</vt:lpstr>
      <vt:lpstr>Segoe Print</vt:lpstr>
      <vt:lpstr>SKO_PowerpointTemplate_1 0</vt:lpstr>
      <vt:lpstr>PowerPoint 演示文稿</vt:lpstr>
      <vt:lpstr>Agenda</vt:lpstr>
      <vt:lpstr>Breif Introduction</vt:lpstr>
      <vt:lpstr>Symbol File</vt:lpstr>
      <vt:lpstr>Symbol Path</vt:lpstr>
      <vt:lpstr>Commands</vt:lpstr>
      <vt:lpstr>Command Sample (Native applicaiton)</vt:lpstr>
      <vt:lpstr>Command Sample (Native applicaiton)</vt:lpstr>
      <vt:lpstr>Command Sample(Managed applicaiton)</vt:lpstr>
      <vt:lpstr>Set Breakpoint for managed code</vt:lpstr>
      <vt:lpstr>Object in memory</vt:lpstr>
      <vt:lpstr>ADPlus</vt:lpstr>
      <vt:lpstr>PowerPoint 演示文稿</vt:lpstr>
      <vt:lpstr>Case Study (hang)</vt:lpstr>
      <vt:lpstr>Case Study (crash)</vt:lpstr>
      <vt:lpstr>Case Study</vt:lpstr>
      <vt:lpstr>Good code practice(Crash)</vt:lpstr>
      <vt:lpstr>Good code practice(hang)</vt:lpstr>
      <vt:lpstr>Good code practice(memory)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Van Dijck</dc:creator>
  <cp:lastModifiedBy>ForrestC</cp:lastModifiedBy>
  <cp:revision>487</cp:revision>
  <dcterms:created xsi:type="dcterms:W3CDTF">2014-02-26T02:39:00Z</dcterms:created>
  <dcterms:modified xsi:type="dcterms:W3CDTF">2017-07-31T14:57:19Z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0x0101000C43E143A3761340A17B0FB656669A84</vt:lpwstr>
  </property>
  <property fmtid="{D5CDD505-2E9C-101B-9397-08002B2CF9AE}" pid="3" name="KSOProductBuildVer">
    <vt:lpwstr>2052-10.1.0.6690</vt:lpwstr>
  </property>
</Properties>
</file>