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8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4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7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45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4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0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E093-5A94-42B1-9958-BFA99DC3DCA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F4C9-4140-4036-ACFB-A6B9BC59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Drilling Machine SOP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4474840" cy="63408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dirty="0"/>
              <a:t>鑽尾機之外觀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635971" y="1798873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粗略分辨，鑽尾機為以下幾個部分所組成</a:t>
            </a:r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A: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 遙控控制用電腦</a:t>
            </a:r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B: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 電控板手與測試座</a:t>
            </a:r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C: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 手動控制面板</a:t>
            </a:r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D: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 機台內部電路設備</a:t>
            </a:r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D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部分非實驗室操作員的作業範圍，後續僅針對</a:t>
            </a:r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B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、</a:t>
            </a:r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C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部分編寫操作文件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07504" y="764704"/>
            <a:ext cx="4056904" cy="6021288"/>
            <a:chOff x="107504" y="764704"/>
            <a:chExt cx="4056904" cy="602128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4056904" cy="602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圓角矩形 4"/>
            <p:cNvSpPr/>
            <p:nvPr/>
          </p:nvSpPr>
          <p:spPr>
            <a:xfrm>
              <a:off x="251520" y="2996952"/>
              <a:ext cx="1884436" cy="378904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699792" y="764704"/>
              <a:ext cx="1296143" cy="288032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329141" y="3781622"/>
              <a:ext cx="1666793" cy="1109849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193738" y="5589240"/>
              <a:ext cx="641958" cy="47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9" name="文字方塊 8">
              <a:hlinkClick r:id="rId3" action="ppaction://hlinksldjump"/>
            </p:cNvPr>
            <p:cNvSpPr txBox="1"/>
            <p:nvPr/>
          </p:nvSpPr>
          <p:spPr>
            <a:xfrm>
              <a:off x="3281970" y="980728"/>
              <a:ext cx="641958" cy="47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B</a:t>
              </a:r>
              <a:endParaRPr lang="zh-TW" altLang="en-US" sz="25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520579" y="4414418"/>
              <a:ext cx="641958" cy="47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2322865" y="5373216"/>
              <a:ext cx="1666793" cy="129614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14303" y="6006012"/>
              <a:ext cx="641958" cy="47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/>
                <a:t>D</a:t>
              </a:r>
              <a:endParaRPr lang="zh-TW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44748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1. </a:t>
            </a:r>
            <a:r>
              <a:rPr lang="zh-TW" altLang="en-US" dirty="0"/>
              <a:t>確認機台設置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4088" y="796062"/>
            <a:ext cx="36724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確認螺絲尺寸與表面處理之種類，此據將影響荷重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、轉速與測試時間設定值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</a:t>
            </a:r>
            <a:r>
              <a:rPr lang="zh-TW" altLang="en-US" dirty="0"/>
              <a:t>為放置砝碼之載座</a:t>
            </a:r>
            <a:r>
              <a:rPr lang="zh-TW" altLang="en-US" dirty="0">
                <a:latin typeface="新細明體"/>
              </a:rPr>
              <a:t>。</a:t>
            </a:r>
            <a:br>
              <a:rPr lang="en-US" altLang="zh-TW" dirty="0"/>
            </a:br>
            <a:r>
              <a:rPr lang="zh-TW" altLang="en-US" dirty="0"/>
              <a:t>根據下頁</a:t>
            </a:r>
            <a:r>
              <a:rPr lang="en-US" altLang="zh-TW" dirty="0"/>
              <a:t>table</a:t>
            </a:r>
            <a:r>
              <a:rPr lang="zh-TW" altLang="en-US" dirty="0"/>
              <a:t>，確認確認螺絲尺寸與相對應之軸向荷重</a:t>
            </a:r>
            <a:r>
              <a:rPr lang="en-US" altLang="zh-TW" dirty="0"/>
              <a:t>Axial Loading</a:t>
            </a:r>
            <a:br>
              <a:rPr lang="en-US" altLang="zh-TW" dirty="0"/>
            </a:br>
            <a:r>
              <a:rPr lang="zh-TW" altLang="en-US" dirty="0"/>
              <a:t>因為機台本身已有重量，進行配重時要一併算入</a:t>
            </a:r>
            <a:br>
              <a:rPr lang="en-US" altLang="zh-TW" dirty="0"/>
            </a:br>
            <a:r>
              <a:rPr lang="zh-TW" altLang="en-US" dirty="0"/>
              <a:t>故，配重計算公式為</a:t>
            </a:r>
            <a:br>
              <a:rPr lang="en-US" altLang="zh-TW" dirty="0"/>
            </a:br>
            <a:r>
              <a:rPr lang="en-US" altLang="zh-TW" dirty="0"/>
              <a:t>Axial Loading = W + A</a:t>
            </a:r>
            <a:br>
              <a:rPr lang="en-US" altLang="zh-TW" dirty="0"/>
            </a:br>
            <a:r>
              <a:rPr lang="zh-TW" altLang="en-US" dirty="0">
                <a:latin typeface="新細明體"/>
                <a:ea typeface="新細明體"/>
              </a:rPr>
              <a:t>放置砝碼時，因單位換算之緣故無法做到十分精準，故僅取最接近的數值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G</a:t>
            </a:r>
            <a:r>
              <a:rPr lang="zh-TW" altLang="en-US" dirty="0"/>
              <a:t>為調整轉速開關，僅有</a:t>
            </a:r>
            <a:r>
              <a:rPr lang="en-US" altLang="zh-TW" dirty="0"/>
              <a:t>1800</a:t>
            </a:r>
            <a:r>
              <a:rPr lang="zh-TW" altLang="en-US" dirty="0"/>
              <a:t> </a:t>
            </a:r>
            <a:r>
              <a:rPr lang="en-US" altLang="zh-TW" dirty="0"/>
              <a:t>RPM</a:t>
            </a:r>
            <a:r>
              <a:rPr lang="zh-TW" altLang="en-US" dirty="0"/>
              <a:t>與</a:t>
            </a:r>
            <a:r>
              <a:rPr lang="en-US" altLang="zh-TW" dirty="0"/>
              <a:t>2500</a:t>
            </a:r>
            <a:r>
              <a:rPr lang="zh-TW" altLang="en-US" dirty="0"/>
              <a:t> </a:t>
            </a:r>
            <a:r>
              <a:rPr lang="en-US" altLang="zh-TW" dirty="0"/>
              <a:t>RPM</a:t>
            </a:r>
            <a:r>
              <a:rPr lang="zh-TW" altLang="en-US" dirty="0"/>
              <a:t>兩種選項</a:t>
            </a:r>
            <a:r>
              <a:rPr lang="zh-TW" altLang="en-US" dirty="0">
                <a:latin typeface="新細明體"/>
              </a:rPr>
              <a:t>。</a:t>
            </a:r>
            <a:br>
              <a:rPr lang="en-US" altLang="zh-TW" dirty="0"/>
            </a:br>
            <a:r>
              <a:rPr lang="zh-TW" altLang="en-US" dirty="0"/>
              <a:t>根據下頁</a:t>
            </a:r>
            <a:r>
              <a:rPr lang="en-US" altLang="zh-TW" dirty="0"/>
              <a:t>table</a:t>
            </a:r>
            <a:r>
              <a:rPr lang="zh-TW" altLang="en-US" dirty="0"/>
              <a:t>，確認螺絲尺寸與相對應之轉速，機台標示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en-US" altLang="zh-TW" dirty="0"/>
              <a:t>1800 RPM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2500</a:t>
            </a:r>
            <a:r>
              <a:rPr lang="zh-TW" altLang="en-US" dirty="0"/>
              <a:t> </a:t>
            </a:r>
            <a:r>
              <a:rPr lang="en-US" altLang="zh-TW" dirty="0"/>
              <a:t>RPM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07504" y="764704"/>
            <a:ext cx="5222450" cy="5925244"/>
            <a:chOff x="107504" y="764704"/>
            <a:chExt cx="5222450" cy="59252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19"/>
            <a:stretch/>
          </p:blipFill>
          <p:spPr bwMode="auto">
            <a:xfrm>
              <a:off x="107504" y="764704"/>
              <a:ext cx="4240180" cy="590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圓角矩形 5"/>
            <p:cNvSpPr/>
            <p:nvPr/>
          </p:nvSpPr>
          <p:spPr>
            <a:xfrm>
              <a:off x="855944" y="4797152"/>
              <a:ext cx="915082" cy="36004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1888" y="4787986"/>
              <a:ext cx="504056" cy="43204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56316" y="1124744"/>
              <a:ext cx="915082" cy="864096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07872" y="1403610"/>
              <a:ext cx="548444" cy="43204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>
                  <a:solidFill>
                    <a:schemeClr val="tx1"/>
                  </a:solidFill>
                </a:rPr>
                <a:t>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871575" y="4077072"/>
              <a:ext cx="1059098" cy="62974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7519" y="4149080"/>
              <a:ext cx="504056" cy="43204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TW" dirty="0">
                  <a:solidFill>
                    <a:schemeClr val="tx1"/>
                  </a:solidFill>
                </a:rPr>
                <a:t>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H="1">
              <a:off x="1313487" y="4293096"/>
              <a:ext cx="357911" cy="288032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650" y="4281065"/>
              <a:ext cx="2736304" cy="2408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直線單箭頭接點 15"/>
            <p:cNvCxnSpPr>
              <a:stCxn id="13" idx="3"/>
            </p:cNvCxnSpPr>
            <p:nvPr/>
          </p:nvCxnSpPr>
          <p:spPr>
            <a:xfrm flipV="1">
              <a:off x="1930673" y="4293096"/>
              <a:ext cx="3399281" cy="9884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線單箭頭接點 17"/>
            <p:cNvCxnSpPr>
              <a:stCxn id="13" idx="3"/>
            </p:cNvCxnSpPr>
            <p:nvPr/>
          </p:nvCxnSpPr>
          <p:spPr>
            <a:xfrm>
              <a:off x="1930673" y="4391942"/>
              <a:ext cx="662977" cy="213340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3630314" y="4797152"/>
              <a:ext cx="509638" cy="688354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605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7606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1. </a:t>
            </a:r>
            <a:r>
              <a:rPr lang="zh-TW" altLang="en-US" dirty="0"/>
              <a:t>確認機台設置 </a:t>
            </a:r>
            <a:r>
              <a:rPr lang="en-US" altLang="zh-TW" dirty="0"/>
              <a:t>SAE J78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77217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According to SAE J78, machine must be setup with following table: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99730"/>
              </p:ext>
            </p:extLst>
          </p:nvPr>
        </p:nvGraphicFramePr>
        <p:xfrm>
          <a:off x="107504" y="1411630"/>
          <a:ext cx="8892480" cy="5330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Nominal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Plate Thickness*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inch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Axial Loading**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Drilling Time***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sec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12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*: Test plates shall be low carbon, cold rolled steel having a hardness of Rockwell B60-85.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**: Axial loads are varied to offset the detrimental effects on drilling capability created by finishes applied to screws in accordance with the following: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A — Axial loads tabulated shall apply to plain, oiled, and commercial phosphate coating and cadmium and zinc </a:t>
                      </a:r>
                      <a:r>
                        <a:rPr lang="en-US" sz="1500" u="none" strike="noStrike" dirty="0" err="1">
                          <a:effectLst/>
                        </a:rPr>
                        <a:t>platings</a:t>
                      </a:r>
                      <a:r>
                        <a:rPr lang="en-US" sz="1500" u="none" strike="noStrike" dirty="0">
                          <a:effectLst/>
                        </a:rPr>
                        <a:t> up to 0.0003 in thickness.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B — Axial loads tabulated shall apply special electroplated finishes exceeding 0.0003 in thickness and to special coatings, such as thread sealing hot melts, etc.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C — Axial loads tabulated shall apply to chromium finish.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***: Tool speed shall be 2500 rpm for screw sizes No. 4 through No. 10. Tool speed of 1800 rpm is recommended for screw sizes No. 12 and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1/4; however, 2500 rpm may be used provided care is exercised to minimize influence of high heat buildup due to surface speed.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54461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1. </a:t>
            </a:r>
            <a:r>
              <a:rPr lang="zh-TW" altLang="en-US" dirty="0"/>
              <a:t>機台設置 </a:t>
            </a:r>
            <a:r>
              <a:rPr lang="en-US" altLang="zh-TW" dirty="0"/>
              <a:t>by IFI-504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77217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According to IFI 504, machine must be setup with following table: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10029"/>
              </p:ext>
            </p:extLst>
          </p:nvPr>
        </p:nvGraphicFramePr>
        <p:xfrm>
          <a:off x="107504" y="1411630"/>
          <a:ext cx="8892480" cy="5330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Nominal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Plate Thickness*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inch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Axial Loading**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Drilling Time***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sec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12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*: Test plates shall be low carbon, cold rolled steel having a hardness of Rockwell B60-85.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**: Axial loads are varied to offset the detrimental effects on drilling capability created by finishes applied to screws in accordance with the following: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A — Axial loads tabulated shall apply to plain, oiled, and commercial phosphate coating and cadmium and zinc </a:t>
                      </a:r>
                      <a:r>
                        <a:rPr lang="en-US" sz="1500" u="none" strike="noStrike" dirty="0" err="1">
                          <a:effectLst/>
                        </a:rPr>
                        <a:t>platings</a:t>
                      </a:r>
                      <a:r>
                        <a:rPr lang="en-US" sz="1500" u="none" strike="noStrike" dirty="0">
                          <a:effectLst/>
                        </a:rPr>
                        <a:t> up to 0.0003 in thickness.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B — Axial loads tabulated shall apply special electroplated finishes exceeding 0.0003 in thickness and to special coatings, such as thread sealing hot melts, etc.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C — Axial loads tabulated shall apply to chromium finish.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***: Tool speed shall be 2500 rpm for screw sizes No. 4 through No. 10. Tool speed of 1800 rpm is recommended for screw sizes No. 12 and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1/4; however, 2500 rpm may be used provided care is exercised to minimize influence of high heat buildup due to surface speed.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54461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1. </a:t>
            </a:r>
            <a:r>
              <a:rPr lang="zh-TW" altLang="en-US" dirty="0"/>
              <a:t>機台設置 </a:t>
            </a:r>
            <a:r>
              <a:rPr lang="en-US" altLang="zh-TW" dirty="0"/>
              <a:t>by IFI-113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77217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According to IFI 113, machine must be setup with following table: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50108"/>
              </p:ext>
            </p:extLst>
          </p:nvPr>
        </p:nvGraphicFramePr>
        <p:xfrm>
          <a:off x="107504" y="1411630"/>
          <a:ext cx="8892480" cy="5330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7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Nominal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Plate Thickness*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inch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Axial Loading**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Drilling Time***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Unit: sec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256" marR="9256" marT="925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12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*: Test plates shall be low carbon, cold rolled steel having a hardness of Rockwell B60-85.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**: Axial loads are varied to offset the detrimental effects on drilling capability created by finishes applied to screws in accordance with the following: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A — Axial loads tabulated shall apply to plain, oiled, and commercial phosphate coating and cadmium and zinc </a:t>
                      </a:r>
                      <a:r>
                        <a:rPr lang="en-US" sz="1500" u="none" strike="noStrike" dirty="0" err="1">
                          <a:effectLst/>
                        </a:rPr>
                        <a:t>platings</a:t>
                      </a:r>
                      <a:r>
                        <a:rPr lang="en-US" sz="1500" u="none" strike="noStrike" dirty="0">
                          <a:effectLst/>
                        </a:rPr>
                        <a:t> up to 0.0003 in thickness.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B — Axial loads tabulated shall apply special electroplated finishes exceeding 0.0003 in thickness and to special coatings, such as thread sealing hot melts, etc.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C — Axial loads tabulated shall apply to chromium finish.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***: Tool speed shall be 2500 rpm for screw sizes No. 4 through No. 10. Tool speed of 1800 rpm is recommended for screw sizes No. 12 and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1/4; however, 2500 rpm may be used provided care is exercised to minimize influence of high heat buildup due to surface speed.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256" marR="9256" marT="9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3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1021</Words>
  <Application>Microsoft Office PowerPoint</Application>
  <PresentationFormat>如螢幕大小 (4:3)</PresentationFormat>
  <Paragraphs>183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Courier New</vt:lpstr>
      <vt:lpstr>Office 佈景主題</vt:lpstr>
      <vt:lpstr>Drilling Machine SOP</vt:lpstr>
      <vt:lpstr>鑽尾機之外觀</vt:lpstr>
      <vt:lpstr>1. 確認機台設置</vt:lpstr>
      <vt:lpstr>1. 確認機台設置 SAE J78</vt:lpstr>
      <vt:lpstr>1. 機台設置 by IFI-504</vt:lpstr>
      <vt:lpstr>1. 機台設置 by IFI-113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Machine SOP</dc:title>
  <dc:creator>user</dc:creator>
  <cp:lastModifiedBy>Forrest Hsia</cp:lastModifiedBy>
  <cp:revision>19</cp:revision>
  <dcterms:created xsi:type="dcterms:W3CDTF">2020-05-05T09:56:14Z</dcterms:created>
  <dcterms:modified xsi:type="dcterms:W3CDTF">2020-12-29T03:35:02Z</dcterms:modified>
</cp:coreProperties>
</file>