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91" r:id="rId4"/>
    <p:sldId id="266" r:id="rId5"/>
    <p:sldId id="258" r:id="rId6"/>
    <p:sldId id="294" r:id="rId7"/>
    <p:sldId id="259" r:id="rId8"/>
    <p:sldId id="292" r:id="rId9"/>
    <p:sldId id="260" r:id="rId10"/>
    <p:sldId id="267" r:id="rId11"/>
    <p:sldId id="261" r:id="rId12"/>
    <p:sldId id="262" r:id="rId13"/>
    <p:sldId id="264" r:id="rId14"/>
    <p:sldId id="263" r:id="rId15"/>
    <p:sldId id="265" r:id="rId16"/>
    <p:sldId id="272" r:id="rId17"/>
    <p:sldId id="268" r:id="rId18"/>
    <p:sldId id="269" r:id="rId19"/>
    <p:sldId id="270" r:id="rId20"/>
    <p:sldId id="273" r:id="rId21"/>
    <p:sldId id="277" r:id="rId22"/>
    <p:sldId id="295" r:id="rId23"/>
    <p:sldId id="275" r:id="rId24"/>
    <p:sldId id="278" r:id="rId25"/>
    <p:sldId id="279" r:id="rId26"/>
    <p:sldId id="289" r:id="rId27"/>
    <p:sldId id="288" r:id="rId28"/>
    <p:sldId id="280" r:id="rId29"/>
    <p:sldId id="281" r:id="rId30"/>
    <p:sldId id="283" r:id="rId31"/>
    <p:sldId id="284" r:id="rId32"/>
    <p:sldId id="290" r:id="rId33"/>
    <p:sldId id="296" r:id="rId34"/>
    <p:sldId id="282" r:id="rId35"/>
    <p:sldId id="293" r:id="rId36"/>
    <p:sldId id="286" r:id="rId37"/>
    <p:sldId id="287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12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AF52-36FB-473A-95B1-935522EDF6B5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503CC-A17E-4E72-9903-DE99003F0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700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AF52-36FB-473A-95B1-935522EDF6B5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503CC-A17E-4E72-9903-DE99003F0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629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AF52-36FB-473A-95B1-935522EDF6B5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503CC-A17E-4E72-9903-DE99003F0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2158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Пользовательский макет">
    <p:bg>
      <p:bgPr>
        <a:blipFill dpi="0" rotWithShape="0">
          <a:blip r:embed="rId2">
            <a:lum/>
          </a:blip>
          <a:srcRect/>
          <a:tile tx="0" ty="0" sx="100000" sy="100000" flip="none" algn="c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5"/>
          <p:cNvSpPr>
            <a:spLocks noGrp="1"/>
          </p:cNvSpPr>
          <p:nvPr>
            <p:ph type="body" sz="quarter" idx="10"/>
          </p:nvPr>
        </p:nvSpPr>
        <p:spPr>
          <a:xfrm>
            <a:off x="4318000" y="2781300"/>
            <a:ext cx="6874933" cy="60325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1"/>
          </p:nvPr>
        </p:nvSpPr>
        <p:spPr>
          <a:xfrm>
            <a:off x="4318000" y="3244850"/>
            <a:ext cx="6874933" cy="381000"/>
          </a:xfrm>
        </p:spPr>
        <p:txBody>
          <a:bodyPr/>
          <a:lstStyle>
            <a:lvl1pPr>
              <a:defRPr sz="1800" i="1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2"/>
          </p:nvPr>
        </p:nvSpPr>
        <p:spPr>
          <a:xfrm>
            <a:off x="4318000" y="4019550"/>
            <a:ext cx="6874933" cy="292100"/>
          </a:xfrm>
        </p:spPr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3"/>
          </p:nvPr>
        </p:nvSpPr>
        <p:spPr>
          <a:xfrm>
            <a:off x="4318000" y="6134100"/>
            <a:ext cx="6874933" cy="298450"/>
          </a:xfrm>
        </p:spPr>
        <p:txBody>
          <a:bodyPr/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7801243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AF52-36FB-473A-95B1-935522EDF6B5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503CC-A17E-4E72-9903-DE99003F0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99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AF52-36FB-473A-95B1-935522EDF6B5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503CC-A17E-4E72-9903-DE99003F0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965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AF52-36FB-473A-95B1-935522EDF6B5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503CC-A17E-4E72-9903-DE99003F0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146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AF52-36FB-473A-95B1-935522EDF6B5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503CC-A17E-4E72-9903-DE99003F0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83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AF52-36FB-473A-95B1-935522EDF6B5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503CC-A17E-4E72-9903-DE99003F0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92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AF52-36FB-473A-95B1-935522EDF6B5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503CC-A17E-4E72-9903-DE99003F0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485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AF52-36FB-473A-95B1-935522EDF6B5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503CC-A17E-4E72-9903-DE99003F0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330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AF52-36FB-473A-95B1-935522EDF6B5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503CC-A17E-4E72-9903-DE99003F0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133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2AF52-36FB-473A-95B1-935522EDF6B5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503CC-A17E-4E72-9903-DE99003F0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345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tiny.cc/4flryy" TargetMode="External"/><Relationship Id="rId2" Type="http://schemas.openxmlformats.org/officeDocument/2006/relationships/hyperlink" Target="https://github.com/hokmund/cnn-tips-and-tricks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github.com/albu/albumentations" TargetMode="Externa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>
          <a:xfrm>
            <a:off x="334109" y="2444750"/>
            <a:ext cx="11500338" cy="6032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Tuning CNN: Tips &amp; Tricks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334109" y="3060700"/>
            <a:ext cx="11500337" cy="3810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Dmytro Panchenko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334110" y="3635375"/>
            <a:ext cx="11500336" cy="2921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Machine learning engineer, </a:t>
            </a:r>
            <a:r>
              <a:rPr lang="en-US" dirty="0" err="1" smtClean="0"/>
              <a:t>Altexsoft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96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Fine-tuning pre-trained CNN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fine-</a:t>
            </a:r>
            <a:r>
              <a:rPr lang="en-US" dirty="0" err="1" smtClean="0"/>
              <a:t>tuning.ipynb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59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curve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89" y="1690688"/>
            <a:ext cx="6249048" cy="3917532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200900" y="2596072"/>
            <a:ext cx="4152900" cy="21067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Underfitting</a:t>
            </a:r>
            <a:r>
              <a:rPr lang="en-US" dirty="0" smtClean="0"/>
              <a:t> (accuracy still improves, so you probably need higher learning rate and more training epochs)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906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curve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200900" y="2766419"/>
            <a:ext cx="4152900" cy="1771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Underfitting</a:t>
            </a:r>
            <a:r>
              <a:rPr lang="en-US" dirty="0" smtClean="0"/>
              <a:t> (accuracy doesn’t improve so you need a deeper network)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90" y="1690688"/>
            <a:ext cx="6250617" cy="3918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47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curve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200900" y="2498780"/>
            <a:ext cx="4152900" cy="230233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Overfitting (train accuracy increases while validation get worse, so you need to add regularization or increase dataset if possible)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694" y="1709497"/>
            <a:ext cx="6190609" cy="388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71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curve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200900" y="2583706"/>
            <a:ext cx="4152900" cy="21324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Overfitting with oscillations (network became unstable after several epochs; you need to decrease learning rate during training)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705548"/>
            <a:ext cx="6267600" cy="388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09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curve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200900" y="2890426"/>
            <a:ext cx="4152900" cy="15190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Almost perfect learning curve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694" y="1709497"/>
            <a:ext cx="6190609" cy="388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74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Tuning more layers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fine-</a:t>
            </a:r>
            <a:r>
              <a:rPr lang="en-US" dirty="0" err="1" smtClean="0"/>
              <a:t>tuning.ipynb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21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rate strategies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7498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Time-based decay: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∗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𝑑𝑒𝑐𝑎𝑦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𝑒𝑝𝑜𝑐h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This decay is used by default in </a:t>
                </a:r>
                <a:r>
                  <a:rPr lang="en-US" dirty="0" err="1" smtClean="0"/>
                  <a:t>Keras</a:t>
                </a:r>
                <a:r>
                  <a:rPr lang="en-US" dirty="0" smtClean="0"/>
                  <a:t> optimizers.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749800" cy="4351338"/>
              </a:xfrm>
              <a:blipFill>
                <a:blip r:embed="rId2"/>
                <a:stretch>
                  <a:fillRect l="-2696" t="-2241" r="-1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768" y="1825625"/>
            <a:ext cx="5936244" cy="3784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70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rate strategies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7498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Step decay: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𝑠𝑡𝑎𝑟𝑡</m:t>
                              </m:r>
                            </m:sub>
                          </m:sSub>
                        </m:e>
                        <m:sup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1 −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𝑑𝑒𝑐𝑎𝑦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𝑑𝑟𝑜𝑝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𝑑𝑟𝑜𝑝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𝑒𝑝𝑜𝑐h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𝑠𝑡𝑒𝑝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749800" cy="4351338"/>
              </a:xfrm>
              <a:blipFill>
                <a:blip r:embed="rId2"/>
                <a:stretch>
                  <a:fillRect l="-2696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861" y="1825625"/>
            <a:ext cx="5844058" cy="3784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378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Reducing learning rate on plateau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4608945"/>
            <a:ext cx="10515600" cy="15680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Reducing learning rate whenever validation metric stops improving (can be combined with previously discussed strategies).</a:t>
            </a:r>
          </a:p>
          <a:p>
            <a:pPr marL="0" indent="0">
              <a:buNone/>
            </a:pPr>
            <a:r>
              <a:rPr lang="en-US" dirty="0" err="1" smtClean="0"/>
              <a:t>Keras</a:t>
            </a:r>
            <a:r>
              <a:rPr lang="en-US" dirty="0" smtClean="0"/>
              <a:t> implementation – </a:t>
            </a:r>
            <a:r>
              <a:rPr lang="en-US" dirty="0" err="1" smtClean="0"/>
              <a:t>ReduceLROnPlateau</a:t>
            </a:r>
            <a:r>
              <a:rPr lang="en-US" dirty="0" smtClean="0"/>
              <a:t> callback.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8693" y="1477684"/>
            <a:ext cx="4878153" cy="31592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75566"/>
            <a:ext cx="5202382" cy="326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72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Workshop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Clone code from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github.com/hokmund/cnn-tips-and-tricks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Download data and checkpoints from </a:t>
            </a:r>
            <a:r>
              <a:rPr lang="en-US" u="sng" dirty="0">
                <a:hlinkClick r:id="rId3"/>
              </a:rPr>
              <a:t>http://tiny.cc/4flryy</a:t>
            </a:r>
            <a:r>
              <a:rPr lang="en-US" dirty="0"/>
              <a:t> 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Extract them from the archive and place under </a:t>
            </a:r>
            <a:r>
              <a:rPr lang="en-US" i="1" dirty="0" err="1" smtClean="0"/>
              <a:t>src</a:t>
            </a:r>
            <a:r>
              <a:rPr lang="en-US" i="1" dirty="0" smtClean="0"/>
              <a:t>/ </a:t>
            </a:r>
            <a:r>
              <a:rPr lang="en-US" dirty="0" smtClean="0"/>
              <a:t>in the source code folder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Run </a:t>
            </a:r>
            <a:r>
              <a:rPr lang="en-US" i="1" dirty="0" smtClean="0"/>
              <a:t>pip install –r requirements.txt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1975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Cyclic learning rate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749800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Learning rate increases and decreases in a cycle.</a:t>
            </a:r>
          </a:p>
          <a:p>
            <a:pPr marL="0" indent="0">
              <a:buNone/>
            </a:pPr>
            <a:r>
              <a:rPr lang="en-US" dirty="0" smtClean="0"/>
              <a:t>Upper bound of the cycle can be static or can decrease with time.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Upper bound is selected by LR finder algorithm.</a:t>
            </a:r>
          </a:p>
          <a:p>
            <a:pPr marL="0" indent="0">
              <a:buNone/>
            </a:pPr>
            <a:r>
              <a:rPr lang="en-US" dirty="0" smtClean="0"/>
              <a:t>Lower bound is chosen to be 1-2 orders of magnitude less than upper bound.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861" y="1825625"/>
            <a:ext cx="5844058" cy="378481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94230" y="5820508"/>
            <a:ext cx="48269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</a:rPr>
              <a:t>Original paper - https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://arxiv.org/abs/1506.01186</a:t>
            </a:r>
          </a:p>
        </p:txBody>
      </p:sp>
    </p:spTree>
    <p:extLst>
      <p:ext uri="{BB962C8B-B14F-4D97-AF65-F5344CB8AC3E}">
        <p14:creationId xmlns:p14="http://schemas.microsoft.com/office/powerpoint/2010/main" val="1090996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rate finder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165436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Select reasonably small lower bound (e.g. 1e-6)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Usually, 1e0 is a good choice for an upper bound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Increase learning rate exponentially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Plot smoothed loss vs LR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Select a point slightly lower than the global minimum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6916" y="1560945"/>
            <a:ext cx="5863386" cy="4616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981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Snapshot ensemble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861" y="1825625"/>
            <a:ext cx="5844058" cy="37848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23102"/>
            <a:ext cx="4854661" cy="391743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65884" y="5864470"/>
            <a:ext cx="48269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</a:rPr>
              <a:t>Source 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- https://arxiv.org/pdf/1704.00109.pdf</a:t>
            </a:r>
          </a:p>
        </p:txBody>
      </p:sp>
    </p:spTree>
    <p:extLst>
      <p:ext uri="{BB962C8B-B14F-4D97-AF65-F5344CB8AC3E}">
        <p14:creationId xmlns:p14="http://schemas.microsoft.com/office/powerpoint/2010/main" val="3475001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rate finder and CLR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fine-</a:t>
            </a:r>
            <a:r>
              <a:rPr lang="en-US" dirty="0" err="1" smtClean="0"/>
              <a:t>tuning.ipynb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28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Augmentation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Augmentation increases dataset size by applying natural transformations to images.</a:t>
            </a:r>
          </a:p>
          <a:p>
            <a:r>
              <a:rPr lang="en-US" dirty="0" smtClean="0"/>
              <a:t>Useful strategy:</a:t>
            </a:r>
          </a:p>
          <a:p>
            <a:pPr lvl="1"/>
            <a:r>
              <a:rPr lang="en-US" dirty="0" smtClean="0"/>
              <a:t>Start with soft augmentation.</a:t>
            </a:r>
          </a:p>
          <a:p>
            <a:pPr lvl="1"/>
            <a:r>
              <a:rPr lang="en-US" dirty="0" smtClean="0"/>
              <a:t>Make it harsher with time.</a:t>
            </a:r>
          </a:p>
          <a:p>
            <a:pPr lvl="1"/>
            <a:r>
              <a:rPr lang="en-US" dirty="0" smtClean="0"/>
              <a:t>If the dataset is big enough, finish training with several epochs with soft augmentation / without any.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sz="2200" dirty="0"/>
              <a:t>Implementation: </a:t>
            </a:r>
            <a:r>
              <a:rPr lang="en-US" sz="2200" dirty="0">
                <a:hlinkClick r:id="rId2"/>
              </a:rPr>
              <a:t>https://github.com/albu/albumentations</a:t>
            </a:r>
            <a:endParaRPr lang="en-US" sz="2200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7695" y="1825625"/>
            <a:ext cx="2950609" cy="4351338"/>
          </a:xfrm>
        </p:spPr>
      </p:pic>
    </p:spTree>
    <p:extLst>
      <p:ext uri="{BB962C8B-B14F-4D97-AF65-F5344CB8AC3E}">
        <p14:creationId xmlns:p14="http://schemas.microsoft.com/office/powerpoint/2010/main" val="384865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Tuning whole network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fine-</a:t>
            </a:r>
            <a:r>
              <a:rPr lang="en-US" dirty="0" err="1" smtClean="0"/>
              <a:t>tuning.ipynb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89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Dealing with imbalanced train set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Common ways to deal with it imbalanced classification are </a:t>
                </a:r>
                <a:r>
                  <a:rPr lang="en-US" dirty="0" err="1" smtClean="0"/>
                  <a:t>upsampling</a:t>
                </a:r>
                <a:r>
                  <a:rPr lang="en-US" dirty="0" smtClean="0"/>
                  <a:t> and </a:t>
                </a:r>
                <a:r>
                  <a:rPr lang="en-US" dirty="0" err="1" smtClean="0"/>
                  <a:t>downsampling</a:t>
                </a:r>
                <a:r>
                  <a:rPr lang="en-US" dirty="0" smtClean="0"/>
                  <a:t>. In case of deep learning there is also weighted loss.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Weighted </a:t>
                </a:r>
                <a:r>
                  <a:rPr lang="en-US" dirty="0"/>
                  <a:t>loss example</a:t>
                </a:r>
                <a:r>
                  <a:rPr lang="en-US" dirty="0" smtClean="0"/>
                  <a:t>: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Class A has 1000 samples.</a:t>
                </a:r>
              </a:p>
              <a:p>
                <a:pPr marL="0" indent="0">
                  <a:buNone/>
                </a:pPr>
                <a:r>
                  <a:rPr lang="en-US" dirty="0"/>
                  <a:t>Class B has 2000 samples.</a:t>
                </a:r>
              </a:p>
              <a:p>
                <a:pPr marL="0" indent="0">
                  <a:buNone/>
                </a:pPr>
                <a:r>
                  <a:rPr lang="en-US" dirty="0"/>
                  <a:t>Class C has 400 samples</a:t>
                </a:r>
                <a:r>
                  <a:rPr lang="en-US" dirty="0" smtClean="0"/>
                  <a:t>.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Overall loss: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𝑙𝑜𝑠𝑠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𝑐𝑙𝑎𝑠𝑠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𝑙𝑜𝑠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𝑐𝑙𝑎𝑠𝑠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𝑐𝑙𝑎𝑠𝑠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𝑤𝑒𝑖𝑔h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𝑐𝑙𝑎𝑠𝑠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𝑙𝑜𝑠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𝑙𝑜𝑠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+5∗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𝑙𝑜𝑠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675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Weighted loss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fine-</a:t>
            </a:r>
            <a:r>
              <a:rPr lang="en-US" dirty="0" err="1" smtClean="0"/>
              <a:t>tuning.ipynb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10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Test-time augmentation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One way to apply TTA is to use augmentations similar to training but softer.</a:t>
            </a:r>
          </a:p>
          <a:p>
            <a:r>
              <a:rPr lang="en-US" dirty="0" smtClean="0"/>
              <a:t>Simpler strategies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Only flips</a:t>
            </a:r>
          </a:p>
          <a:p>
            <a:pPr lvl="1"/>
            <a:r>
              <a:rPr lang="en-US" dirty="0"/>
              <a:t>Flips + </a:t>
            </a:r>
            <a:r>
              <a:rPr lang="en-US" dirty="0" smtClean="0"/>
              <a:t>crops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Caution: TTA increases inference time!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098" y="1828260"/>
            <a:ext cx="4635804" cy="4346067"/>
          </a:xfrm>
        </p:spPr>
      </p:pic>
    </p:spTree>
    <p:extLst>
      <p:ext uri="{BB962C8B-B14F-4D97-AF65-F5344CB8AC3E}">
        <p14:creationId xmlns:p14="http://schemas.microsoft.com/office/powerpoint/2010/main" val="293856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Predictions with TTA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fine-</a:t>
            </a:r>
            <a:r>
              <a:rPr lang="en-US" dirty="0" err="1"/>
              <a:t>tuning.ipynb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99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Workshop setup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Transfer learning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Learning curves interpretation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Learning rate management &amp; cyclic learning rate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Augmentations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Dealing with imbalanced classification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Pseudolabeling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45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Semi-supervised approach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Deep layers of a CNN learn very generic features.</a:t>
            </a:r>
          </a:p>
          <a:p>
            <a:r>
              <a:rPr lang="en-US" dirty="0" smtClean="0"/>
              <a:t>You can refine such feature extractors by training on unlabeled data.</a:t>
            </a:r>
          </a:p>
          <a:p>
            <a:r>
              <a:rPr lang="en-US" dirty="0" smtClean="0"/>
              <a:t>Most popular approach for such training is called </a:t>
            </a:r>
            <a:r>
              <a:rPr lang="en-US" dirty="0" err="1" smtClean="0"/>
              <a:t>pseudolabeling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825625"/>
            <a:ext cx="5181600" cy="3890260"/>
          </a:xfrm>
        </p:spPr>
      </p:pic>
    </p:spTree>
    <p:extLst>
      <p:ext uri="{BB962C8B-B14F-4D97-AF65-F5344CB8AC3E}">
        <p14:creationId xmlns:p14="http://schemas.microsoft.com/office/powerpoint/2010/main" val="313709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Pseudolabeling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6186854" cy="4351338"/>
          </a:xfrm>
        </p:spPr>
        <p:txBody>
          <a:bodyPr>
            <a:no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sz="2400" dirty="0" smtClean="0"/>
              <a:t>Train classifier on the initial training set.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400" dirty="0" smtClean="0"/>
              <a:t>Predict validation / test set with your classifier.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400" dirty="0" smtClean="0"/>
              <a:t>Optional: remove images with low-confidence labels.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400" dirty="0" smtClean="0"/>
              <a:t>Add </a:t>
            </a:r>
            <a:r>
              <a:rPr lang="en-US" sz="2400" dirty="0" err="1" smtClean="0"/>
              <a:t>pseudolabeled</a:t>
            </a:r>
            <a:r>
              <a:rPr lang="en-US" sz="2400" dirty="0" smtClean="0"/>
              <a:t> data to your training set.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400" dirty="0" smtClean="0"/>
              <a:t>Use it to train CNN from scratch (some kind of a warmup) or to refine your previous classifier.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601" y="743317"/>
            <a:ext cx="3624199" cy="543364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7128211" y="6385878"/>
            <a:ext cx="4826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</a:rPr>
              <a:t>Source 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</a:rPr>
              <a:t>https://www.analyticsvidhya.com/blog/2017/09/pseudo-labelling-semi-supervised-learning-technique/</a:t>
            </a:r>
            <a:endParaRPr 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607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Pseudolabeling</a:t>
            </a:r>
            <a:r>
              <a:rPr lang="en-US" dirty="0"/>
              <a:t> </a:t>
            </a:r>
            <a:r>
              <a:rPr lang="en-US" dirty="0" smtClean="0"/>
              <a:t>constraints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Test dataset has reasonable size (at least comparable to the training set).</a:t>
            </a: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Network which is trained on </a:t>
            </a:r>
            <a:r>
              <a:rPr lang="en-US" sz="3200" dirty="0" err="1" smtClean="0"/>
              <a:t>pseudolabels</a:t>
            </a:r>
            <a:r>
              <a:rPr lang="en-US" sz="3200" dirty="0" smtClean="0"/>
              <a:t> is deep enough (especially when </a:t>
            </a:r>
            <a:r>
              <a:rPr lang="en-US" sz="3200" dirty="0" err="1" smtClean="0"/>
              <a:t>pseudolabels</a:t>
            </a:r>
            <a:r>
              <a:rPr lang="en-US" sz="3200" dirty="0" smtClean="0"/>
              <a:t> are generated by an ensemble of models).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Training data and </a:t>
            </a:r>
            <a:r>
              <a:rPr lang="en-US" sz="3200" dirty="0" err="1" smtClean="0"/>
              <a:t>pseudolabeled</a:t>
            </a:r>
            <a:r>
              <a:rPr lang="en-US" sz="3200" dirty="0" smtClean="0"/>
              <a:t> data are mixed in 1:2 – 1:4 proportions respectively.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3498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pseudolabeling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 competitions:</a:t>
            </a:r>
          </a:p>
          <a:p>
            <a:pPr>
              <a:buFontTx/>
              <a:buChar char="-"/>
            </a:pPr>
            <a:r>
              <a:rPr lang="en-US" dirty="0" smtClean="0"/>
              <a:t>Label test set with your ensemble;</a:t>
            </a:r>
          </a:p>
          <a:p>
            <a:pPr>
              <a:buFontTx/>
              <a:buChar char="-"/>
            </a:pPr>
            <a:r>
              <a:rPr lang="en-US" dirty="0"/>
              <a:t>T</a:t>
            </a:r>
            <a:r>
              <a:rPr lang="en-US" dirty="0" smtClean="0"/>
              <a:t>rain new model;</a:t>
            </a:r>
          </a:p>
          <a:p>
            <a:pPr>
              <a:buFontTx/>
              <a:buChar char="-"/>
            </a:pPr>
            <a:r>
              <a:rPr lang="en-US" dirty="0" smtClean="0"/>
              <a:t>Add it to the final ensemble.</a:t>
            </a:r>
          </a:p>
          <a:p>
            <a:pPr marL="0" indent="0">
              <a:buNone/>
            </a:pPr>
            <a:r>
              <a:rPr lang="en-US" dirty="0" smtClean="0"/>
              <a:t>In production:</a:t>
            </a:r>
          </a:p>
          <a:p>
            <a:pPr>
              <a:buFontTx/>
              <a:buChar char="-"/>
            </a:pPr>
            <a:r>
              <a:rPr lang="en-US" dirty="0" smtClean="0"/>
              <a:t>Collect as much data as possible (both labeled and unlabeled);</a:t>
            </a:r>
          </a:p>
          <a:p>
            <a:pPr>
              <a:buFontTx/>
              <a:buChar char="-"/>
            </a:pPr>
            <a:r>
              <a:rPr lang="en-US" dirty="0" smtClean="0"/>
              <a:t>Train model on labeled data;</a:t>
            </a:r>
          </a:p>
          <a:p>
            <a:pPr>
              <a:buFontTx/>
              <a:buChar char="-"/>
            </a:pPr>
            <a:r>
              <a:rPr lang="en-US" dirty="0" smtClean="0"/>
              <a:t>Apply </a:t>
            </a:r>
            <a:r>
              <a:rPr lang="en-US" dirty="0" err="1" smtClean="0"/>
              <a:t>pseudolabeling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984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Pseudolabeling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pseudolabeling.ipynb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91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Train network’s head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Add head to the convolutional part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Add augmentations and learning rate scheduling / CLR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Select appropriate loss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Predict with test-time augmentations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If you don’t have enough training data, apply </a:t>
            </a:r>
            <a:r>
              <a:rPr lang="en-US" dirty="0" err="1" smtClean="0"/>
              <a:t>pseudolabeling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Good luck!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09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tricks (out of scope)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How to select network architecture (size, regularization, pooling type, classifier structure)</a:t>
            </a:r>
          </a:p>
          <a:p>
            <a:r>
              <a:rPr lang="en-US" sz="3600" dirty="0" smtClean="0"/>
              <a:t>How to select an optimizer (Adam, </a:t>
            </a:r>
            <a:r>
              <a:rPr lang="en-US" sz="3600" dirty="0" err="1" smtClean="0"/>
              <a:t>RMSprop</a:t>
            </a:r>
            <a:r>
              <a:rPr lang="en-US" sz="3600" dirty="0" smtClean="0"/>
              <a:t>, etc.)</a:t>
            </a:r>
          </a:p>
          <a:p>
            <a:r>
              <a:rPr lang="en-US" sz="3600" dirty="0" smtClean="0"/>
              <a:t>Training on the bigger resolution</a:t>
            </a:r>
          </a:p>
          <a:p>
            <a:r>
              <a:rPr lang="en-US" sz="3600" dirty="0" smtClean="0"/>
              <a:t>Hard samples mining</a:t>
            </a:r>
          </a:p>
          <a:p>
            <a:r>
              <a:rPr lang="en-US" sz="3600" dirty="0" err="1" smtClean="0"/>
              <a:t>Ensembling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3897435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 for your attention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Questions are welcomed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45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data analysis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data-</a:t>
            </a:r>
            <a:r>
              <a:rPr lang="en-US" dirty="0" err="1" smtClean="0"/>
              <a:t>analysis.ipynb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07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600" y="1825625"/>
            <a:ext cx="7620000" cy="381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3860557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Real-world images of various goods.</a:t>
            </a:r>
          </a:p>
          <a:p>
            <a:r>
              <a:rPr lang="en-US" dirty="0" smtClean="0"/>
              <a:t>Different occlusions, illumination, etc.</a:t>
            </a:r>
          </a:p>
          <a:p>
            <a:r>
              <a:rPr lang="en-US" dirty="0" smtClean="0"/>
              <a:t>Most of items are centered on the picture.</a:t>
            </a:r>
          </a:p>
          <a:p>
            <a:r>
              <a:rPr lang="en-US" dirty="0" smtClean="0"/>
              <a:t>There are extremely close classes.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03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543" y="1825625"/>
            <a:ext cx="7620000" cy="3810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Exploratory data analysis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" y="2206843"/>
            <a:ext cx="3855797" cy="304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432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split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5622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Validation set is used for </a:t>
            </a:r>
            <a:r>
              <a:rPr lang="en-US" dirty="0" err="1" smtClean="0"/>
              <a:t>hyperparameter</a:t>
            </a:r>
            <a:r>
              <a:rPr lang="en-US" dirty="0" smtClean="0"/>
              <a:t> tuning.</a:t>
            </a:r>
          </a:p>
          <a:p>
            <a:r>
              <a:rPr lang="en-US" dirty="0" smtClean="0"/>
              <a:t>Test set is used for the final evaluation of the tuned model.</a:t>
            </a:r>
          </a:p>
          <a:p>
            <a:r>
              <a:rPr lang="en-US" dirty="0" smtClean="0"/>
              <a:t>Train set – 37184 samples (imbalanced).</a:t>
            </a:r>
          </a:p>
          <a:p>
            <a:r>
              <a:rPr lang="en-US" dirty="0" smtClean="0"/>
              <a:t>Validation set – 12800 samples (balanced).</a:t>
            </a:r>
          </a:p>
          <a:p>
            <a:r>
              <a:rPr lang="en-US" dirty="0" smtClean="0"/>
              <a:t>Test set – 25600 samples (balanced). </a:t>
            </a:r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416791"/>
            <a:ext cx="10058400" cy="198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81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Transfer learning – usage of a pre-trained on a very large dataset CNN instead of training from scratch.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50985"/>
            <a:ext cx="10058400" cy="2895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018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Transfer learning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1658150"/>
              </p:ext>
            </p:extLst>
          </p:nvPr>
        </p:nvGraphicFramePr>
        <p:xfrm>
          <a:off x="838200" y="1556239"/>
          <a:ext cx="10515600" cy="48269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29154">
                  <a:extLst>
                    <a:ext uri="{9D8B030D-6E8A-4147-A177-3AD203B41FA5}">
                      <a16:colId xmlns:a16="http://schemas.microsoft.com/office/drawing/2014/main" val="3123913149"/>
                    </a:ext>
                  </a:extLst>
                </a:gridCol>
                <a:gridCol w="4308231">
                  <a:extLst>
                    <a:ext uri="{9D8B030D-6E8A-4147-A177-3AD203B41FA5}">
                      <a16:colId xmlns:a16="http://schemas.microsoft.com/office/drawing/2014/main" val="2258777401"/>
                    </a:ext>
                  </a:extLst>
                </a:gridCol>
                <a:gridCol w="4478215">
                  <a:extLst>
                    <a:ext uri="{9D8B030D-6E8A-4147-A177-3AD203B41FA5}">
                      <a16:colId xmlns:a16="http://schemas.microsoft.com/office/drawing/2014/main" val="948939875"/>
                    </a:ext>
                  </a:extLst>
                </a:gridCol>
              </a:tblGrid>
              <a:tr h="160899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Your have little data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You have a lot of data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022377"/>
                  </a:ext>
                </a:extLst>
              </a:tr>
              <a:tr h="160899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Datasets are similar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Train a</a:t>
                      </a:r>
                      <a:r>
                        <a:rPr lang="en-US" sz="2000" baseline="0" dirty="0" smtClean="0"/>
                        <a:t> classifier (usually, logistic regression or MLP) on bottleneck features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Fine-tune several</a:t>
                      </a:r>
                      <a:r>
                        <a:rPr lang="en-US" sz="2000" baseline="0" dirty="0" smtClean="0"/>
                        <a:t> or</a:t>
                      </a:r>
                      <a:r>
                        <a:rPr lang="en-US" sz="2000" dirty="0" smtClean="0"/>
                        <a:t> all layers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5762537"/>
                  </a:ext>
                </a:extLst>
              </a:tr>
              <a:tr h="160899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Datasets</a:t>
                      </a:r>
                      <a:r>
                        <a:rPr lang="en-US" sz="2400" baseline="0" dirty="0" smtClean="0"/>
                        <a:t> are different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Train</a:t>
                      </a:r>
                      <a:r>
                        <a:rPr lang="en-US" sz="2000" baseline="0" dirty="0" smtClean="0"/>
                        <a:t> a classifier on deep features of the CNN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Fine-tune all layers (use pre-trained weights as an initialization for your CNN) 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67313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376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21678</TotalTime>
  <Words>925</Words>
  <Application>Microsoft Office PowerPoint</Application>
  <PresentationFormat>Widescreen</PresentationFormat>
  <Paragraphs>158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Calibri Light</vt:lpstr>
      <vt:lpstr>Cambria Math</vt:lpstr>
      <vt:lpstr>Office Theme</vt:lpstr>
      <vt:lpstr>PowerPoint Presentation</vt:lpstr>
      <vt:lpstr>Workshop setup</vt:lpstr>
      <vt:lpstr>Agenda</vt:lpstr>
      <vt:lpstr>Exploratory data analysis</vt:lpstr>
      <vt:lpstr>Exploratory data analysis</vt:lpstr>
      <vt:lpstr>Exploratory data analysis</vt:lpstr>
      <vt:lpstr>Dataset split</vt:lpstr>
      <vt:lpstr>Transfer learning</vt:lpstr>
      <vt:lpstr>Transfer learning</vt:lpstr>
      <vt:lpstr>Fine-tuning pre-trained CNN</vt:lpstr>
      <vt:lpstr>Learning curve</vt:lpstr>
      <vt:lpstr>Learning curve</vt:lpstr>
      <vt:lpstr>Learning curve</vt:lpstr>
      <vt:lpstr>Learning curve</vt:lpstr>
      <vt:lpstr>Learning curve</vt:lpstr>
      <vt:lpstr>Tuning more layers</vt:lpstr>
      <vt:lpstr>Learning rate strategies</vt:lpstr>
      <vt:lpstr>Learning rate strategies</vt:lpstr>
      <vt:lpstr>Reducing learning rate on plateau</vt:lpstr>
      <vt:lpstr>Cyclic learning rate</vt:lpstr>
      <vt:lpstr>Learning rate finder</vt:lpstr>
      <vt:lpstr>Snapshot ensemble</vt:lpstr>
      <vt:lpstr>Learning rate finder and CLR</vt:lpstr>
      <vt:lpstr>Augmentation</vt:lpstr>
      <vt:lpstr>Tuning whole network</vt:lpstr>
      <vt:lpstr>Dealing with imbalanced train set</vt:lpstr>
      <vt:lpstr>Weighted loss</vt:lpstr>
      <vt:lpstr>Test-time augmentation</vt:lpstr>
      <vt:lpstr>Predictions with TTA</vt:lpstr>
      <vt:lpstr>Semi-supervised approach</vt:lpstr>
      <vt:lpstr>Pseudolabeling</vt:lpstr>
      <vt:lpstr>Pseudolabeling constraints</vt:lpstr>
      <vt:lpstr>Using pseudolabeling</vt:lpstr>
      <vt:lpstr>Pseudolabeling</vt:lpstr>
      <vt:lpstr>Summary</vt:lpstr>
      <vt:lpstr>Other tricks (out of scope)</vt:lpstr>
      <vt:lpstr>Thank you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Tuning CNN: Tips &amp; Tricks</dc:title>
  <dc:creator>Dmytro Panchenko</dc:creator>
  <cp:lastModifiedBy>Dmytro Panchenko</cp:lastModifiedBy>
  <cp:revision>60</cp:revision>
  <dcterms:created xsi:type="dcterms:W3CDTF">2018-09-05T12:42:53Z</dcterms:created>
  <dcterms:modified xsi:type="dcterms:W3CDTF">2018-10-11T17:36:24Z</dcterms:modified>
</cp:coreProperties>
</file>