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855061F-654F-4189-8C34-9C377261589F}" type="datetimeFigureOut">
              <a:rPr lang="en-US" smtClean="0"/>
              <a:t>12/7/2015</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868847D-87EF-4311-94CD-355DE9F12AC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55061F-654F-4189-8C34-9C377261589F}"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847D-87EF-4311-94CD-355DE9F12A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55061F-654F-4189-8C34-9C377261589F}"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847D-87EF-4311-94CD-355DE9F12A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855061F-654F-4189-8C34-9C377261589F}" type="datetimeFigureOut">
              <a:rPr lang="en-US" smtClean="0"/>
              <a:t>12/7/2015</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9868847D-87EF-4311-94CD-355DE9F12A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855061F-654F-4189-8C34-9C377261589F}" type="datetimeFigureOut">
              <a:rPr lang="en-US" smtClean="0"/>
              <a:t>12/7/2015</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9868847D-87EF-4311-94CD-355DE9F12ACA}"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855061F-654F-4189-8C34-9C377261589F}" type="datetimeFigureOut">
              <a:rPr lang="en-US" smtClean="0"/>
              <a:t>12/7/2015</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9868847D-87EF-4311-94CD-355DE9F12A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855061F-654F-4189-8C34-9C377261589F}" type="datetimeFigureOut">
              <a:rPr lang="en-US" smtClean="0"/>
              <a:t>12/7/2015</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9868847D-87EF-4311-94CD-355DE9F12A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55061F-654F-4189-8C34-9C377261589F}" type="datetimeFigureOut">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8847D-87EF-4311-94CD-355DE9F12A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855061F-654F-4189-8C34-9C377261589F}" type="datetimeFigureOut">
              <a:rPr lang="en-US" smtClean="0"/>
              <a:t>12/7/2015</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9868847D-87EF-4311-94CD-355DE9F12A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855061F-654F-4189-8C34-9C377261589F}" type="datetimeFigureOut">
              <a:rPr lang="en-US" smtClean="0"/>
              <a:t>12/7/2015</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868847D-87EF-4311-94CD-355DE9F12AC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855061F-654F-4189-8C34-9C377261589F}" type="datetimeFigureOut">
              <a:rPr lang="en-US" smtClean="0"/>
              <a:t>12/7/2015</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9868847D-87EF-4311-94CD-355DE9F12AC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855061F-654F-4189-8C34-9C377261589F}" type="datetimeFigureOut">
              <a:rPr lang="en-US" smtClean="0"/>
              <a:t>12/7/2015</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868847D-87EF-4311-94CD-355DE9F12A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dirty="0" smtClean="0"/>
              <a:t>Signal Processing </a:t>
            </a:r>
            <a:r>
              <a:rPr lang="en-US" dirty="0" smtClean="0"/>
              <a:t>with the </a:t>
            </a:r>
            <a:r>
              <a:rPr lang="en-US" dirty="0" smtClean="0"/>
              <a:t>Fast Fourier Transform</a:t>
            </a:r>
            <a:endParaRPr lang="en-US" dirty="0"/>
          </a:p>
        </p:txBody>
      </p:sp>
      <p:pic>
        <p:nvPicPr>
          <p:cNvPr id="23554" name="Picture 2" descr="http://www.swarthmore.edu/NatSci/ceverba1/Class/e5_2003/E5Matlab3/E5Matl5.gif"/>
          <p:cNvPicPr>
            <a:picLocks noChangeAspect="1" noChangeArrowheads="1"/>
          </p:cNvPicPr>
          <p:nvPr/>
        </p:nvPicPr>
        <p:blipFill>
          <a:blip r:embed="rId2" cstate="print"/>
          <a:srcRect/>
          <a:stretch>
            <a:fillRect/>
          </a:stretch>
        </p:blipFill>
        <p:spPr bwMode="auto">
          <a:xfrm>
            <a:off x="1752600" y="2209800"/>
            <a:ext cx="6019800" cy="444576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smtClean="0"/>
              <a:t>Discrete Fourier Transform(DFT)</a:t>
            </a:r>
            <a:endParaRPr lang="en-US" sz="4050" dirty="0"/>
          </a:p>
        </p:txBody>
      </p:sp>
      <p:sp>
        <p:nvSpPr>
          <p:cNvPr id="3" name="Content Placeholder 2"/>
          <p:cNvSpPr>
            <a:spLocks noGrp="1"/>
          </p:cNvSpPr>
          <p:nvPr>
            <p:ph idx="1"/>
          </p:nvPr>
        </p:nvSpPr>
        <p:spPr>
          <a:xfrm>
            <a:off x="457200" y="3124200"/>
            <a:ext cx="8229600" cy="3330608"/>
          </a:xfrm>
        </p:spPr>
        <p:txBody>
          <a:bodyPr>
            <a:normAutofit/>
          </a:bodyPr>
          <a:lstStyle/>
          <a:p>
            <a:pPr>
              <a:buNone/>
            </a:pPr>
            <a:r>
              <a:rPr lang="en-US" sz="2400" dirty="0" smtClean="0"/>
              <a:t>	In mathematics, the </a:t>
            </a:r>
            <a:r>
              <a:rPr lang="en-US" sz="2400" b="1" dirty="0" smtClean="0"/>
              <a:t>discrete Fourier transform</a:t>
            </a:r>
            <a:r>
              <a:rPr lang="en-US" sz="2400" dirty="0" smtClean="0"/>
              <a:t> (</a:t>
            </a:r>
            <a:r>
              <a:rPr lang="en-US" sz="2400" b="1" dirty="0" smtClean="0"/>
              <a:t>DFT</a:t>
            </a:r>
            <a:r>
              <a:rPr lang="en-US" sz="2400" dirty="0" smtClean="0"/>
              <a:t>) converts a finite list of equally spaced samples of a function into the list of coefficients of a finite combination of complex sinusoids, ordered by their frequencies, that has those same sample values. It can be said to convert the sampled function from its original domain (often time or position along a line) to the frequency domain.</a:t>
            </a:r>
            <a:endParaRPr lang="en-US" sz="2400" dirty="0"/>
          </a:p>
        </p:txBody>
      </p:sp>
      <p:pic>
        <p:nvPicPr>
          <p:cNvPr id="26626" name="Picture 2" descr="https://upload.wikimedia.org/math/a/8/f/a8f2aeebe7a355be7c9184633d33bdea.png"/>
          <p:cNvPicPr>
            <a:picLocks noChangeAspect="1" noChangeArrowheads="1"/>
          </p:cNvPicPr>
          <p:nvPr/>
        </p:nvPicPr>
        <p:blipFill>
          <a:blip r:embed="rId2" cstate="print"/>
          <a:srcRect/>
          <a:stretch>
            <a:fillRect/>
          </a:stretch>
        </p:blipFill>
        <p:spPr bwMode="auto">
          <a:xfrm>
            <a:off x="457200" y="1676400"/>
            <a:ext cx="8227314" cy="11620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882808"/>
            <a:ext cx="8229600" cy="555592"/>
          </a:xfrm>
        </p:spPr>
        <p:txBody>
          <a:bodyPr/>
          <a:lstStyle/>
          <a:p>
            <a:pPr>
              <a:buNone/>
            </a:pPr>
            <a:r>
              <a:rPr lang="en-US" dirty="0" smtClean="0"/>
              <a:t>Its too slow to be practical.</a:t>
            </a:r>
            <a:endParaRPr lang="en-US" dirty="0"/>
          </a:p>
        </p:txBody>
      </p:sp>
      <p:pic>
        <p:nvPicPr>
          <p:cNvPr id="27650" name="Picture 2" descr="http://2.bp.blogspot.com/_mMM2CqEltzA/TK5ENcz8ZXI/AAAAAAAABE0/pxi1AmoqFf8/s1600/Untitled+-+1.jpg"/>
          <p:cNvPicPr>
            <a:picLocks noChangeAspect="1" noChangeArrowheads="1"/>
          </p:cNvPicPr>
          <p:nvPr/>
        </p:nvPicPr>
        <p:blipFill>
          <a:blip r:embed="rId2" cstate="print"/>
          <a:srcRect/>
          <a:stretch>
            <a:fillRect/>
          </a:stretch>
        </p:blipFill>
        <p:spPr bwMode="auto">
          <a:xfrm>
            <a:off x="4343400" y="2590800"/>
            <a:ext cx="3448050" cy="39814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Fourier Transform (FFT)</a:t>
            </a:r>
            <a:endParaRPr lang="en-US" dirty="0"/>
          </a:p>
        </p:txBody>
      </p:sp>
      <p:sp>
        <p:nvSpPr>
          <p:cNvPr id="3" name="Content Placeholder 2"/>
          <p:cNvSpPr>
            <a:spLocks noGrp="1"/>
          </p:cNvSpPr>
          <p:nvPr>
            <p:ph idx="1"/>
          </p:nvPr>
        </p:nvSpPr>
        <p:spPr/>
        <p:txBody>
          <a:bodyPr>
            <a:normAutofit/>
          </a:bodyPr>
          <a:lstStyle/>
          <a:p>
            <a:r>
              <a:rPr lang="en-US" dirty="0" smtClean="0"/>
              <a:t>Gauss(1805) – unpublished work</a:t>
            </a:r>
          </a:p>
          <a:p>
            <a:r>
              <a:rPr lang="en-US" dirty="0" smtClean="0"/>
              <a:t>Cooley and </a:t>
            </a:r>
            <a:r>
              <a:rPr lang="en-US" dirty="0" err="1" smtClean="0"/>
              <a:t>Tukey</a:t>
            </a:r>
            <a:r>
              <a:rPr lang="en-US" dirty="0" smtClean="0"/>
              <a:t>(1965) –published</a:t>
            </a:r>
          </a:p>
          <a:p>
            <a:endParaRPr lang="en-US" sz="1800" dirty="0" smtClean="0"/>
          </a:p>
          <a:p>
            <a:r>
              <a:rPr lang="en-US" sz="1800" dirty="0" smtClean="0"/>
              <a:t>An FFT computes the DFT and produces exactly the same result as evaluating the DFT definition directly; the most important difference is that an FFT is much faster. </a:t>
            </a:r>
          </a:p>
          <a:p>
            <a:endParaRPr lang="en-US" sz="1800" dirty="0" smtClean="0"/>
          </a:p>
          <a:p>
            <a:r>
              <a:rPr lang="en-US" sz="1800" dirty="0" smtClean="0"/>
              <a:t>Evaluating this definition directly requires O(</a:t>
            </a:r>
            <a:r>
              <a:rPr lang="en-US" sz="1800" i="1" dirty="0" smtClean="0"/>
              <a:t>N</a:t>
            </a:r>
            <a:r>
              <a:rPr lang="en-US" sz="1800" baseline="30000" dirty="0" smtClean="0"/>
              <a:t>2</a:t>
            </a:r>
            <a:r>
              <a:rPr lang="en-US" sz="1800" dirty="0" smtClean="0"/>
              <a:t>) operations: there are </a:t>
            </a:r>
            <a:r>
              <a:rPr lang="en-US" sz="1800" i="1" dirty="0" smtClean="0"/>
              <a:t>N</a:t>
            </a:r>
            <a:r>
              <a:rPr lang="en-US" sz="1800" dirty="0" smtClean="0"/>
              <a:t> outputs </a:t>
            </a:r>
            <a:r>
              <a:rPr lang="en-US" sz="1800" i="1" dirty="0" err="1" smtClean="0"/>
              <a:t>X</a:t>
            </a:r>
            <a:r>
              <a:rPr lang="en-US" sz="1800" i="1" baseline="-25000" dirty="0" err="1" smtClean="0"/>
              <a:t>k</a:t>
            </a:r>
            <a:r>
              <a:rPr lang="en-US" sz="1800" dirty="0" smtClean="0"/>
              <a:t>, and each output requires a sum of </a:t>
            </a:r>
            <a:r>
              <a:rPr lang="en-US" sz="1800" i="1" dirty="0" smtClean="0"/>
              <a:t>N</a:t>
            </a:r>
            <a:r>
              <a:rPr lang="en-US" sz="1800" dirty="0" smtClean="0"/>
              <a:t> terms. An FFT is any method to compute the same results in O(</a:t>
            </a:r>
            <a:r>
              <a:rPr lang="en-US" sz="1800" i="1" dirty="0" smtClean="0"/>
              <a:t>N</a:t>
            </a:r>
            <a:r>
              <a:rPr lang="en-US" sz="1800" dirty="0" smtClean="0"/>
              <a:t> log</a:t>
            </a:r>
            <a:r>
              <a:rPr lang="en-US" sz="1800" baseline="-25000" dirty="0" smtClean="0"/>
              <a:t>2</a:t>
            </a:r>
            <a:r>
              <a:rPr lang="en-US" sz="1800" dirty="0" smtClean="0"/>
              <a:t> </a:t>
            </a:r>
            <a:r>
              <a:rPr lang="en-US" sz="1800" i="1" dirty="0" smtClean="0"/>
              <a:t>N</a:t>
            </a:r>
            <a:r>
              <a:rPr lang="en-US" sz="1800" dirty="0" smtClean="0"/>
              <a:t>) operations.</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FFT vs. DFT</a:t>
            </a:r>
            <a:br>
              <a:rPr lang="en-US" dirty="0" smtClean="0"/>
            </a:br>
            <a:r>
              <a:rPr lang="en-US" dirty="0" smtClean="0"/>
              <a:t>Why the FFT is Important</a:t>
            </a:r>
            <a:endParaRPr lang="en-US" dirty="0"/>
          </a:p>
        </p:txBody>
      </p:sp>
      <p:graphicFrame>
        <p:nvGraphicFramePr>
          <p:cNvPr id="4" name="Content Placeholder 3"/>
          <p:cNvGraphicFramePr>
            <a:graphicFrameLocks noGrp="1"/>
          </p:cNvGraphicFramePr>
          <p:nvPr>
            <p:ph idx="1"/>
          </p:nvPr>
        </p:nvGraphicFramePr>
        <p:xfrm>
          <a:off x="457200" y="1882775"/>
          <a:ext cx="8229600" cy="11125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N</a:t>
                      </a:r>
                      <a:endParaRPr lang="en-US" dirty="0"/>
                    </a:p>
                  </a:txBody>
                  <a:tcPr/>
                </a:tc>
                <a:tc>
                  <a:txBody>
                    <a:bodyPr/>
                    <a:lstStyle/>
                    <a:p>
                      <a:r>
                        <a:rPr lang="en-US" dirty="0" smtClean="0"/>
                        <a:t>1000</a:t>
                      </a:r>
                      <a:endParaRPr lang="en-US" dirty="0"/>
                    </a:p>
                  </a:txBody>
                  <a:tcPr/>
                </a:tc>
                <a:tc>
                  <a:txBody>
                    <a:bodyPr/>
                    <a:lstStyle/>
                    <a:p>
                      <a:r>
                        <a:rPr lang="en-US" dirty="0" smtClean="0"/>
                        <a:t>10</a:t>
                      </a:r>
                      <a:r>
                        <a:rPr lang="en-US" baseline="30000" dirty="0" smtClean="0"/>
                        <a:t>6</a:t>
                      </a:r>
                      <a:endParaRPr lang="en-US" baseline="30000" dirty="0"/>
                    </a:p>
                  </a:txBody>
                  <a:tcPr/>
                </a:tc>
                <a:tc>
                  <a:txBody>
                    <a:bodyPr/>
                    <a:lstStyle/>
                    <a:p>
                      <a:r>
                        <a:rPr lang="en-US" dirty="0" smtClean="0"/>
                        <a:t>10</a:t>
                      </a:r>
                      <a:r>
                        <a:rPr lang="en-US" baseline="30000" dirty="0" smtClean="0"/>
                        <a:t>9</a:t>
                      </a:r>
                      <a:endParaRPr lang="en-US" baseline="30000" dirty="0"/>
                    </a:p>
                  </a:txBody>
                  <a:tcPr/>
                </a:tc>
              </a:tr>
              <a:tr h="370840">
                <a:tc>
                  <a:txBody>
                    <a:bodyPr/>
                    <a:lstStyle/>
                    <a:p>
                      <a:r>
                        <a:rPr lang="en-US" dirty="0" smtClean="0"/>
                        <a:t>O(N</a:t>
                      </a:r>
                      <a:r>
                        <a:rPr lang="en-US" baseline="30000" dirty="0" smtClean="0"/>
                        <a:t>2</a:t>
                      </a:r>
                      <a:r>
                        <a:rPr lang="en-US" dirty="0" smtClean="0"/>
                        <a:t>)</a:t>
                      </a:r>
                      <a:endParaRPr lang="en-US" dirty="0"/>
                    </a:p>
                  </a:txBody>
                  <a:tcPr/>
                </a:tc>
                <a:tc>
                  <a:txBody>
                    <a:bodyPr/>
                    <a:lstStyle/>
                    <a:p>
                      <a:r>
                        <a:rPr lang="en-US" dirty="0" smtClean="0"/>
                        <a:t>10</a:t>
                      </a:r>
                      <a:r>
                        <a:rPr lang="en-US" baseline="30000" dirty="0" smtClean="0"/>
                        <a:t>6</a:t>
                      </a:r>
                      <a:endParaRPr lang="en-US" baseline="30000" dirty="0"/>
                    </a:p>
                  </a:txBody>
                  <a:tcPr/>
                </a:tc>
                <a:tc>
                  <a:txBody>
                    <a:bodyPr/>
                    <a:lstStyle/>
                    <a:p>
                      <a:r>
                        <a:rPr lang="en-US" dirty="0" smtClean="0"/>
                        <a:t>10</a:t>
                      </a:r>
                      <a:r>
                        <a:rPr lang="en-US" baseline="30000" dirty="0" smtClean="0"/>
                        <a:t>12</a:t>
                      </a:r>
                      <a:endParaRPr lang="en-US" baseline="30000" dirty="0"/>
                    </a:p>
                  </a:txBody>
                  <a:tcPr/>
                </a:tc>
                <a:tc>
                  <a:txBody>
                    <a:bodyPr/>
                    <a:lstStyle/>
                    <a:p>
                      <a:r>
                        <a:rPr lang="en-US" dirty="0" smtClean="0"/>
                        <a:t>10</a:t>
                      </a:r>
                      <a:r>
                        <a:rPr lang="en-US" baseline="30000" dirty="0" smtClean="0"/>
                        <a:t>18</a:t>
                      </a:r>
                      <a:endParaRPr lang="en-US" baseline="30000" dirty="0"/>
                    </a:p>
                  </a:txBody>
                  <a:tcPr/>
                </a:tc>
              </a:tr>
              <a:tr h="370840">
                <a:tc>
                  <a:txBody>
                    <a:bodyPr/>
                    <a:lstStyle/>
                    <a:p>
                      <a:r>
                        <a:rPr lang="en-US" dirty="0" smtClean="0"/>
                        <a:t>O(N</a:t>
                      </a:r>
                      <a:r>
                        <a:rPr lang="en-US" baseline="0" dirty="0" smtClean="0"/>
                        <a:t> log</a:t>
                      </a:r>
                      <a:r>
                        <a:rPr lang="en-US" baseline="-25000" dirty="0" smtClean="0"/>
                        <a:t>2</a:t>
                      </a:r>
                      <a:r>
                        <a:rPr lang="en-US" baseline="0" dirty="0" smtClean="0"/>
                        <a:t> N)</a:t>
                      </a:r>
                      <a:endParaRPr lang="en-US" dirty="0"/>
                    </a:p>
                  </a:txBody>
                  <a:tcPr/>
                </a:tc>
                <a:tc>
                  <a:txBody>
                    <a:bodyPr/>
                    <a:lstStyle/>
                    <a:p>
                      <a:r>
                        <a:rPr lang="en-US" dirty="0" smtClean="0"/>
                        <a:t>10</a:t>
                      </a:r>
                      <a:r>
                        <a:rPr lang="en-US" baseline="30000" dirty="0" smtClean="0"/>
                        <a:t>4</a:t>
                      </a:r>
                      <a:endParaRPr lang="en-US" baseline="30000" dirty="0"/>
                    </a:p>
                  </a:txBody>
                  <a:tcPr/>
                </a:tc>
                <a:tc>
                  <a:txBody>
                    <a:bodyPr/>
                    <a:lstStyle/>
                    <a:p>
                      <a:r>
                        <a:rPr lang="en-US" dirty="0" smtClean="0"/>
                        <a:t>20x10</a:t>
                      </a:r>
                      <a:r>
                        <a:rPr lang="en-US" baseline="30000" dirty="0" smtClean="0"/>
                        <a:t>6</a:t>
                      </a:r>
                      <a:endParaRPr lang="en-US" baseline="30000" dirty="0"/>
                    </a:p>
                  </a:txBody>
                  <a:tcPr/>
                </a:tc>
                <a:tc>
                  <a:txBody>
                    <a:bodyPr/>
                    <a:lstStyle/>
                    <a:p>
                      <a:r>
                        <a:rPr lang="en-US" dirty="0" smtClean="0"/>
                        <a:t>30x10</a:t>
                      </a:r>
                      <a:r>
                        <a:rPr lang="en-US" baseline="30000" dirty="0" smtClean="0"/>
                        <a:t>9</a:t>
                      </a:r>
                      <a:endParaRPr lang="en-US" baseline="30000" dirty="0"/>
                    </a:p>
                  </a:txBody>
                  <a:tcPr/>
                </a:tc>
              </a:tr>
            </a:tbl>
          </a:graphicData>
        </a:graphic>
      </p:graphicFrame>
      <p:sp>
        <p:nvSpPr>
          <p:cNvPr id="5" name="TextBox 4"/>
          <p:cNvSpPr txBox="1"/>
          <p:nvPr/>
        </p:nvSpPr>
        <p:spPr>
          <a:xfrm>
            <a:off x="457200" y="3200400"/>
            <a:ext cx="8229600" cy="1815882"/>
          </a:xfrm>
          <a:prstGeom prst="rect">
            <a:avLst/>
          </a:prstGeom>
          <a:noFill/>
        </p:spPr>
        <p:txBody>
          <a:bodyPr wrap="square" rtlCol="0">
            <a:spAutoFit/>
          </a:bodyPr>
          <a:lstStyle/>
          <a:p>
            <a:endParaRPr lang="en-US" sz="2800" dirty="0" smtClean="0"/>
          </a:p>
          <a:p>
            <a:r>
              <a:rPr lang="en-US" sz="2800" dirty="0" smtClean="0"/>
              <a:t>If  we measure these values in nanoseconds:</a:t>
            </a:r>
          </a:p>
          <a:p>
            <a:r>
              <a:rPr lang="en-US" sz="2800" dirty="0" smtClean="0"/>
              <a:t>10</a:t>
            </a:r>
            <a:r>
              <a:rPr lang="en-US" sz="2800" baseline="30000" dirty="0" smtClean="0"/>
              <a:t>18</a:t>
            </a:r>
            <a:r>
              <a:rPr lang="en-US" sz="2800" dirty="0" smtClean="0"/>
              <a:t> ns = 31.2 years</a:t>
            </a:r>
            <a:r>
              <a:rPr lang="en-US" sz="2800" dirty="0"/>
              <a:t> </a:t>
            </a:r>
            <a:r>
              <a:rPr lang="en-US" sz="2800" dirty="0" smtClean="0"/>
              <a:t> </a:t>
            </a:r>
            <a:endParaRPr lang="en-US" sz="2800" dirty="0"/>
          </a:p>
          <a:p>
            <a:r>
              <a:rPr lang="en-US" sz="2800" dirty="0" smtClean="0"/>
              <a:t>30x10</a:t>
            </a:r>
            <a:r>
              <a:rPr lang="en-US" sz="2800" baseline="30000" dirty="0" smtClean="0"/>
              <a:t>9</a:t>
            </a:r>
            <a:r>
              <a:rPr lang="en-US" sz="2800" dirty="0" smtClean="0"/>
              <a:t> ns = 30 seconds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FFT Algorithm 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Cooley-</a:t>
            </a:r>
            <a:r>
              <a:rPr lang="en-US" dirty="0" err="1" smtClean="0"/>
              <a:t>Tukey</a:t>
            </a:r>
            <a:r>
              <a:rPr lang="en-US" dirty="0" smtClean="0"/>
              <a:t> algorithm:</a:t>
            </a:r>
          </a:p>
          <a:p>
            <a:r>
              <a:rPr lang="en-US" sz="1800" dirty="0" smtClean="0"/>
              <a:t>By far the most commonly used FFT is the Cooley–</a:t>
            </a:r>
            <a:r>
              <a:rPr lang="en-US" sz="1800" dirty="0" err="1" smtClean="0"/>
              <a:t>Tukey</a:t>
            </a:r>
            <a:r>
              <a:rPr lang="en-US" sz="1800" dirty="0" smtClean="0"/>
              <a:t> algorithm. This is a divide and conquer algorithm that recursively breaks down a DFT of any composite size </a:t>
            </a:r>
            <a:r>
              <a:rPr lang="en-US" sz="1800" i="1" dirty="0" smtClean="0"/>
              <a:t>N</a:t>
            </a:r>
            <a:r>
              <a:rPr lang="en-US" sz="1800" dirty="0" smtClean="0"/>
              <a:t> = </a:t>
            </a:r>
            <a:r>
              <a:rPr lang="en-US" sz="1800" i="1" dirty="0" smtClean="0"/>
              <a:t>N</a:t>
            </a:r>
            <a:r>
              <a:rPr lang="en-US" sz="1800" baseline="-25000" dirty="0" smtClean="0"/>
              <a:t>1</a:t>
            </a:r>
            <a:r>
              <a:rPr lang="en-US" sz="1800" i="1" dirty="0" smtClean="0"/>
              <a:t>N</a:t>
            </a:r>
            <a:r>
              <a:rPr lang="en-US" sz="1800" baseline="-25000" dirty="0" smtClean="0"/>
              <a:t>2</a:t>
            </a:r>
            <a:r>
              <a:rPr lang="en-US" sz="1800" dirty="0" smtClean="0"/>
              <a:t> into many smaller DFTs of sizes </a:t>
            </a:r>
            <a:r>
              <a:rPr lang="en-US" sz="1800" i="1" dirty="0" smtClean="0"/>
              <a:t>N</a:t>
            </a:r>
            <a:r>
              <a:rPr lang="en-US" sz="1800" baseline="-25000" dirty="0" smtClean="0"/>
              <a:t>1</a:t>
            </a:r>
            <a:r>
              <a:rPr lang="en-US" sz="1800" dirty="0" smtClean="0"/>
              <a:t> and </a:t>
            </a:r>
            <a:r>
              <a:rPr lang="en-US" sz="1800" i="1" dirty="0" smtClean="0"/>
              <a:t>N</a:t>
            </a:r>
            <a:r>
              <a:rPr lang="en-US" sz="1800" baseline="-25000" dirty="0" smtClean="0"/>
              <a:t>2</a:t>
            </a:r>
            <a:r>
              <a:rPr lang="en-US" sz="1800" dirty="0" smtClean="0"/>
              <a:t>, along with O(</a:t>
            </a:r>
            <a:r>
              <a:rPr lang="en-US" sz="1800" i="1" dirty="0" smtClean="0"/>
              <a:t>N</a:t>
            </a:r>
            <a:r>
              <a:rPr lang="en-US" sz="1800" dirty="0" smtClean="0"/>
              <a:t>) multiplications by complex roots of unity traditionally called twiddle factors.</a:t>
            </a:r>
          </a:p>
          <a:p>
            <a:endParaRPr lang="en-US" sz="1800" dirty="0" smtClean="0"/>
          </a:p>
          <a:p>
            <a:r>
              <a:rPr lang="en-US" dirty="0" smtClean="0"/>
              <a:t>Prime-factor FFT algorithm</a:t>
            </a:r>
          </a:p>
          <a:p>
            <a:r>
              <a:rPr lang="en-US" sz="1800" dirty="0" smtClean="0"/>
              <a:t>The </a:t>
            </a:r>
            <a:r>
              <a:rPr lang="en-US" sz="1800" b="1" dirty="0" smtClean="0"/>
              <a:t>prime-factor algorithm (PFA)</a:t>
            </a:r>
            <a:r>
              <a:rPr lang="en-US" sz="1800" dirty="0" smtClean="0"/>
              <a:t>, also called the </a:t>
            </a:r>
            <a:r>
              <a:rPr lang="en-US" sz="1800" b="1" dirty="0" smtClean="0"/>
              <a:t>Good–Thomas algorithm</a:t>
            </a:r>
            <a:r>
              <a:rPr lang="en-US" sz="1800" dirty="0" smtClean="0"/>
              <a:t> (1958/1963), is a fast Fourier transform (FFT) algorithm that re-expresses the discrete Fourier transform (DFT) of a size </a:t>
            </a:r>
            <a:r>
              <a:rPr lang="en-US" sz="1800" i="1" dirty="0" smtClean="0"/>
              <a:t>N</a:t>
            </a:r>
            <a:r>
              <a:rPr lang="en-US" sz="1800" dirty="0" smtClean="0"/>
              <a:t> = </a:t>
            </a:r>
            <a:r>
              <a:rPr lang="en-US" sz="1800" i="1" dirty="0" smtClean="0"/>
              <a:t>N</a:t>
            </a:r>
            <a:r>
              <a:rPr lang="en-US" sz="1800" baseline="-25000" dirty="0" smtClean="0"/>
              <a:t>1</a:t>
            </a:r>
            <a:r>
              <a:rPr lang="en-US" sz="1800" i="1" dirty="0" smtClean="0"/>
              <a:t>N</a:t>
            </a:r>
            <a:r>
              <a:rPr lang="en-US" sz="1800" baseline="-25000" dirty="0" smtClean="0"/>
              <a:t>2</a:t>
            </a:r>
            <a:r>
              <a:rPr lang="en-US" sz="1800" dirty="0" smtClean="0"/>
              <a:t> as a two-dimensional </a:t>
            </a:r>
            <a:r>
              <a:rPr lang="en-US" sz="1800" i="1" dirty="0" smtClean="0"/>
              <a:t>N</a:t>
            </a:r>
            <a:r>
              <a:rPr lang="en-US" sz="1800" baseline="-25000" dirty="0" smtClean="0"/>
              <a:t>1</a:t>
            </a:r>
            <a:r>
              <a:rPr lang="en-US" sz="1800" dirty="0" smtClean="0"/>
              <a:t>×</a:t>
            </a:r>
            <a:r>
              <a:rPr lang="en-US" sz="1800" i="1" dirty="0" smtClean="0"/>
              <a:t>N</a:t>
            </a:r>
            <a:r>
              <a:rPr lang="en-US" sz="1800" baseline="-25000" dirty="0" smtClean="0"/>
              <a:t>2</a:t>
            </a:r>
            <a:r>
              <a:rPr lang="en-US" sz="1800" dirty="0" smtClean="0"/>
              <a:t> DFT, but </a:t>
            </a:r>
            <a:r>
              <a:rPr lang="en-US" sz="1800" i="1" dirty="0" smtClean="0"/>
              <a:t>only</a:t>
            </a:r>
            <a:r>
              <a:rPr lang="en-US" sz="1800" dirty="0" smtClean="0"/>
              <a:t> for the case where </a:t>
            </a:r>
            <a:r>
              <a:rPr lang="en-US" sz="1800" i="1" dirty="0" smtClean="0"/>
              <a:t>N</a:t>
            </a:r>
            <a:r>
              <a:rPr lang="en-US" sz="1800" baseline="-25000" dirty="0" smtClean="0"/>
              <a:t>1</a:t>
            </a:r>
            <a:r>
              <a:rPr lang="en-US" sz="1800" dirty="0" smtClean="0"/>
              <a:t> and </a:t>
            </a:r>
            <a:r>
              <a:rPr lang="en-US" sz="1800" i="1" dirty="0" smtClean="0"/>
              <a:t>N</a:t>
            </a:r>
            <a:r>
              <a:rPr lang="en-US" sz="1800" baseline="-25000" dirty="0" smtClean="0"/>
              <a:t>2</a:t>
            </a:r>
            <a:r>
              <a:rPr lang="en-US" sz="1800" dirty="0" smtClean="0"/>
              <a:t> are relatively prime. These smaller transforms of size </a:t>
            </a:r>
            <a:r>
              <a:rPr lang="en-US" sz="1800" i="1" dirty="0" smtClean="0"/>
              <a:t>N</a:t>
            </a:r>
            <a:r>
              <a:rPr lang="en-US" sz="1800" baseline="-25000" dirty="0" smtClean="0"/>
              <a:t>1</a:t>
            </a:r>
            <a:r>
              <a:rPr lang="en-US" sz="1800" dirty="0" smtClean="0"/>
              <a:t> and </a:t>
            </a:r>
            <a:r>
              <a:rPr lang="en-US" sz="1800" i="1" dirty="0" smtClean="0"/>
              <a:t>N</a:t>
            </a:r>
            <a:r>
              <a:rPr lang="en-US" sz="1800" baseline="-25000" dirty="0" smtClean="0"/>
              <a:t>2</a:t>
            </a:r>
            <a:r>
              <a:rPr lang="en-US" sz="1800" dirty="0" smtClean="0"/>
              <a:t> can then be evaluated by applying PFA recursively or by using some other FFT algorithm.</a:t>
            </a: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2940</TotalTime>
  <Words>95</Words>
  <Application>Microsoft Office PowerPoint</Application>
  <PresentationFormat>On-screen Show (4:3)</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Verdana</vt:lpstr>
      <vt:lpstr>Wingdings 2</vt:lpstr>
      <vt:lpstr>Verve</vt:lpstr>
      <vt:lpstr>Signal Processing with the Fast Fourier Transform</vt:lpstr>
      <vt:lpstr>Discrete Fourier Transform(DFT)</vt:lpstr>
      <vt:lpstr>The Problem…</vt:lpstr>
      <vt:lpstr>Fast Fourier Transform (FFT)</vt:lpstr>
      <vt:lpstr>FFT vs. DFT Why the FFT is Important</vt:lpstr>
      <vt:lpstr>FFT Algorithm 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Forrest Red</dc:creator>
  <cp:lastModifiedBy>Red, Forrest</cp:lastModifiedBy>
  <cp:revision>30</cp:revision>
  <dcterms:created xsi:type="dcterms:W3CDTF">2015-12-05T21:24:29Z</dcterms:created>
  <dcterms:modified xsi:type="dcterms:W3CDTF">2015-12-07T23:25:04Z</dcterms:modified>
</cp:coreProperties>
</file>