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34" autoAdjust="0"/>
    <p:restoredTop sz="85137"/>
  </p:normalViewPr>
  <p:slideViewPr>
    <p:cSldViewPr snapToGrid="0">
      <p:cViewPr varScale="1">
        <p:scale>
          <a:sx n="130" d="100"/>
          <a:sy n="130" d="100"/>
        </p:scale>
        <p:origin x="2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65B62-8FC9-4FCA-B499-2FECCE652588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138E0-F44C-492A-8B61-0B85C92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0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dirty="0"/>
              <a:t>– </a:t>
            </a:r>
            <a:r>
              <a:rPr lang="en-US" sz="1200" b="1" dirty="0"/>
              <a:t>Union + Minus, +  self-join.  + intersect to rewrite it. + or to rewrite it.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F7094-E71C-4692-B68D-B5AD8B9B789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3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dirty="0"/>
              <a:t>– </a:t>
            </a:r>
            <a:r>
              <a:rPr lang="en-US" sz="1200" b="1" dirty="0"/>
              <a:t>Union + Minus, +  self-join.  + intersect to rewrite it. + or to rewrite it.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F7094-E71C-4692-B68D-B5AD8B9B789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1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dirty="0"/>
              <a:t>– </a:t>
            </a:r>
            <a:r>
              <a:rPr lang="en-US" sz="1200" b="1" dirty="0"/>
              <a:t>Union + Minus, +  self-join.  + intersect to rewrite it. + or to rewrite it.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F7094-E71C-4692-B68D-B5AD8B9B789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dirty="0"/>
              <a:t>– </a:t>
            </a:r>
            <a:r>
              <a:rPr lang="en-US" sz="1200" b="1" dirty="0"/>
              <a:t>Union + Minus, +  self-join.  + intersect to rewrite it. + or to rewrite it.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F7094-E71C-4692-B68D-B5AD8B9B789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4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means greater than every value, means greater than the maximum value. Suppose ALL (1, 2, 3) means greater than 3.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ANY means greater than at least one value==greater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than the minimum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138E0-F44C-492A-8B61-0B85C92848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1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EAD-41E5-489A-A960-6E5E8DD18A8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D667-A635-4B97-8B9A-42D3BD9C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5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EAD-41E5-489A-A960-6E5E8DD18A8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D667-A635-4B97-8B9A-42D3BD9C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EAD-41E5-489A-A960-6E5E8DD18A8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D667-A635-4B97-8B9A-42D3BD9C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5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EAD-41E5-489A-A960-6E5E8DD18A8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D667-A635-4B97-8B9A-42D3BD9C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1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EAD-41E5-489A-A960-6E5E8DD18A8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D667-A635-4B97-8B9A-42D3BD9C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0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EAD-41E5-489A-A960-6E5E8DD18A8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D667-A635-4B97-8B9A-42D3BD9C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6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EAD-41E5-489A-A960-6E5E8DD18A8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D667-A635-4B97-8B9A-42D3BD9C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7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EAD-41E5-489A-A960-6E5E8DD18A8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D667-A635-4B97-8B9A-42D3BD9C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EAD-41E5-489A-A960-6E5E8DD18A8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D667-A635-4B97-8B9A-42D3BD9C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7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EAD-41E5-489A-A960-6E5E8DD18A8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D667-A635-4B97-8B9A-42D3BD9C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9EAD-41E5-489A-A960-6E5E8DD18A8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9D667-A635-4B97-8B9A-42D3BD9C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3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9EAD-41E5-489A-A960-6E5E8DD18A80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9D667-A635-4B97-8B9A-42D3BD9C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5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workbench/en/wb-installing.html" TargetMode="External"/><Relationship Id="rId2" Type="http://schemas.openxmlformats.org/officeDocument/2006/relationships/hyperlink" Target="http://dev.mysql.com/downloads/workben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01.safelinks.protection.outlook.com/?url=http%3A%2F%2Ftomaszdb.cjcp84c7rqes.us-east-2.rds.amazonaws.com&amp;data=02%7C01%7Crb897%40cs.rutgers.edu%7Cef3810b9549142b020e508d5b47711c8%7Cb92d2b234d35447093ff69aca6632ffe%7C1%7C0%7C636613345877968963&amp;sdata=CmZgjPvMUcCaTuAz7af3Uk%2FFUEvD3XRl2Aio7hxM2Uw%3D&amp;reserved=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Recitation 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Select-From-Where Statements</a:t>
            </a:r>
          </a:p>
          <a:p>
            <a:r>
              <a:rPr lang="en-US" dirty="0" err="1"/>
              <a:t>Multirelation</a:t>
            </a:r>
            <a:r>
              <a:rPr lang="en-US" dirty="0"/>
              <a:t>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6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Bars that serve a beer  from both manufacturer X and manufacturer Y.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0" y="3230940"/>
            <a:ext cx="891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SELECT s.bar FROM sells s, beers b WHERE </a:t>
            </a:r>
            <a:r>
              <a:rPr lang="en-US" sz="3200" dirty="0" err="1"/>
              <a:t>s.beer</a:t>
            </a:r>
            <a:r>
              <a:rPr lang="en-US" sz="3200" dirty="0"/>
              <a:t> = </a:t>
            </a:r>
            <a:r>
              <a:rPr lang="en-US" sz="3200" u="sng" dirty="0"/>
              <a:t>b.name</a:t>
            </a:r>
            <a:r>
              <a:rPr lang="en-US" sz="3200" dirty="0"/>
              <a:t> AND b.manf = 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9601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SELECT s.bar FROM sells s, beers b WHERE s.beer = </a:t>
            </a:r>
            <a:r>
              <a:rPr lang="en-US" sz="3200" u="sng" dirty="0" err="1"/>
              <a:t>b.name</a:t>
            </a:r>
            <a:r>
              <a:rPr lang="en-US" sz="3200" dirty="0"/>
              <a:t> AND  b.manf = X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2621340"/>
            <a:ext cx="1978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</a:rPr>
              <a:t>INTERSECT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8600" y="4572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beer manf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Allagash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</a:t>
                      </a:r>
                      <a:r>
                        <a:rPr lang="en-US" baseline="0" dirty="0"/>
                        <a:t> Du Monde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Unibroue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934200" y="4572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Allagash</a:t>
            </a:r>
          </a:p>
          <a:p>
            <a:r>
              <a:rPr lang="en-US" dirty="0"/>
              <a:t>Y= Unibroue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58904"/>
              </p:ext>
            </p:extLst>
          </p:nvPr>
        </p:nvGraphicFramePr>
        <p:xfrm>
          <a:off x="8229600" y="5334000"/>
          <a:ext cx="76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28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Find the bars which sell at least one beer liked by two different drinkers.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0" y="2133600"/>
            <a:ext cx="9601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SELECT </a:t>
            </a:r>
            <a:r>
              <a:rPr lang="en-US" sz="3200" dirty="0" err="1"/>
              <a:t>sells.bar</a:t>
            </a:r>
            <a:endParaRPr lang="en-US" sz="3200" dirty="0"/>
          </a:p>
          <a:p>
            <a:r>
              <a:rPr lang="en-US" sz="3200" dirty="0"/>
              <a:t>FROM likes l1, likes l2, sells</a:t>
            </a:r>
          </a:p>
          <a:p>
            <a:r>
              <a:rPr lang="en-US" sz="3200" dirty="0"/>
              <a:t>WHERE l1.drinker </a:t>
            </a:r>
            <a:r>
              <a:rPr lang="en-US" sz="3200" dirty="0">
                <a:solidFill>
                  <a:srgbClr val="FF0000"/>
                </a:solidFill>
              </a:rPr>
              <a:t>&lt;&gt;</a:t>
            </a:r>
            <a:r>
              <a:rPr lang="en-US" sz="3200" dirty="0"/>
              <a:t> l2.drinker</a:t>
            </a:r>
          </a:p>
          <a:p>
            <a:r>
              <a:rPr lang="en-US" sz="3200" dirty="0"/>
              <a:t>  AND l1.beer  = sells.beer</a:t>
            </a:r>
          </a:p>
          <a:p>
            <a:r>
              <a:rPr lang="en-US" sz="3200" dirty="0"/>
              <a:t>  AND l2.beer = sells.beer</a:t>
            </a:r>
          </a:p>
        </p:txBody>
      </p:sp>
    </p:spTree>
    <p:extLst>
      <p:ext uri="{BB962C8B-B14F-4D97-AF65-F5344CB8AC3E}">
        <p14:creationId xmlns:p14="http://schemas.microsoft.com/office/powerpoint/2010/main" val="177753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Find the bars which sell at least one beer liked by two different drinkers.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0" y="2133600"/>
            <a:ext cx="9601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SELECT </a:t>
            </a:r>
            <a:r>
              <a:rPr lang="en-US" sz="3200" dirty="0">
                <a:solidFill>
                  <a:srgbClr val="FF0000"/>
                </a:solidFill>
              </a:rPr>
              <a:t>DISTINCT</a:t>
            </a:r>
            <a:r>
              <a:rPr lang="en-US" sz="3200" dirty="0"/>
              <a:t> sells.bar</a:t>
            </a:r>
          </a:p>
          <a:p>
            <a:r>
              <a:rPr lang="en-US" sz="3200" dirty="0"/>
              <a:t>FROM likes l1, likes l2, sells</a:t>
            </a:r>
          </a:p>
          <a:p>
            <a:r>
              <a:rPr lang="en-US" sz="3200" dirty="0"/>
              <a:t>WHERE l1.drinker </a:t>
            </a:r>
            <a:r>
              <a:rPr lang="en-US" sz="3200" dirty="0">
                <a:solidFill>
                  <a:srgbClr val="FF0000"/>
                </a:solidFill>
              </a:rPr>
              <a:t>&lt;&gt;</a:t>
            </a:r>
            <a:r>
              <a:rPr lang="en-US" sz="3200" dirty="0"/>
              <a:t> l2.drinker</a:t>
            </a:r>
          </a:p>
          <a:p>
            <a:r>
              <a:rPr lang="en-US" sz="3200" dirty="0"/>
              <a:t>  AND l1.beer  = sells.beer</a:t>
            </a:r>
          </a:p>
          <a:p>
            <a:r>
              <a:rPr lang="en-US" sz="3200" dirty="0"/>
              <a:t>  AND l2.beer = sells.beer</a:t>
            </a:r>
          </a:p>
        </p:txBody>
      </p:sp>
    </p:spTree>
    <p:extLst>
      <p:ext uri="{BB962C8B-B14F-4D97-AF65-F5344CB8AC3E}">
        <p14:creationId xmlns:p14="http://schemas.microsoft.com/office/powerpoint/2010/main" val="258797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76200"/>
            <a:ext cx="7232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Select all beers with maximum price.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990600"/>
            <a:ext cx="71063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SELECT beer FROM sells WHERE price </a:t>
            </a:r>
            <a:r>
              <a:rPr lang="en-US" sz="3200" dirty="0">
                <a:solidFill>
                  <a:srgbClr val="FF0000"/>
                </a:solidFill>
              </a:rPr>
              <a:t>&gt;=</a:t>
            </a:r>
            <a:r>
              <a:rPr lang="en-US" sz="3200" dirty="0"/>
              <a:t>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ALL</a:t>
            </a:r>
            <a:r>
              <a:rPr lang="en-US" sz="3200" dirty="0"/>
              <a:t> (SELECT price FROM sells)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239000" y="1066800"/>
          <a:ext cx="457200" cy="991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1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8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4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2362200"/>
            <a:ext cx="71063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SELECT beer FROM sells WHERE price </a:t>
            </a:r>
            <a:r>
              <a:rPr lang="en-US" sz="3200" dirty="0">
                <a:solidFill>
                  <a:srgbClr val="FF0000"/>
                </a:solidFill>
              </a:rPr>
              <a:t>&gt;=</a:t>
            </a:r>
            <a:r>
              <a:rPr lang="en-US" sz="3200" dirty="0"/>
              <a:t>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ANY</a:t>
            </a:r>
            <a:r>
              <a:rPr lang="en-US" sz="3200" dirty="0"/>
              <a:t> (SELECT price FROM sells)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382000" y="1447800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382000" y="2514600"/>
          <a:ext cx="304800" cy="991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1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8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4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3733800"/>
            <a:ext cx="67148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SELECT beer FROM sells WHERE price </a:t>
            </a:r>
            <a:r>
              <a:rPr lang="en-US" sz="3200" dirty="0">
                <a:solidFill>
                  <a:srgbClr val="FF0000"/>
                </a:solidFill>
              </a:rPr>
              <a:t>&gt;</a:t>
            </a:r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ANY</a:t>
            </a:r>
            <a:r>
              <a:rPr lang="en-US" sz="3200" dirty="0"/>
              <a:t> (SELECT price FROM sells)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382000" y="4038600"/>
          <a:ext cx="304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828800" y="4876800"/>
            <a:ext cx="7114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Select all beers except the cheapest.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912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762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Assume beer name contains manufacturer name. Find all beers produced by Allagash.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22514" y="32072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0480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SELECT name FROM beer WHERE name LIKE ‘%Allagash%’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1000" y="1219200"/>
          <a:ext cx="5486400" cy="1288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15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81">
                <a:tc>
                  <a:txBody>
                    <a:bodyPr/>
                    <a:lstStyle/>
                    <a:p>
                      <a:r>
                        <a:rPr lang="en-US" dirty="0"/>
                        <a:t>Allagash</a:t>
                      </a:r>
                      <a:r>
                        <a:rPr lang="en-US" baseline="0" dirty="0"/>
                        <a:t> White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481">
                <a:tc>
                  <a:txBody>
                    <a:bodyPr/>
                    <a:lstStyle/>
                    <a:p>
                      <a:r>
                        <a:rPr lang="en-US" dirty="0"/>
                        <a:t>River Horse Hop-a-lot-amus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481">
                <a:tc>
                  <a:txBody>
                    <a:bodyPr/>
                    <a:lstStyle/>
                    <a:p>
                      <a:r>
                        <a:rPr lang="en-US" dirty="0"/>
                        <a:t>White Allagash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895600" y="3810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Allagash</a:t>
                      </a:r>
                      <a:r>
                        <a:rPr lang="en-US" baseline="0" dirty="0"/>
                        <a:t> White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 Allagash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1000" y="48006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SELECT name FROM beer WHERE name LIKE ‘Allagash%’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971800" y="5562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Allagash</a:t>
                      </a:r>
                      <a:r>
                        <a:rPr lang="en-US" baseline="0" dirty="0"/>
                        <a:t> White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58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 Access to the  </a:t>
            </a:r>
            <a:r>
              <a:rPr lang="en-US" sz="3600" b="1" dirty="0" err="1"/>
              <a:t>BarBeerDrinker</a:t>
            </a:r>
            <a:r>
              <a:rPr lang="en-US" sz="3600" b="1" dirty="0"/>
              <a:t> database on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Setting up MySQL workbench</a:t>
            </a:r>
          </a:p>
          <a:p>
            <a:pPr lvl="1"/>
            <a:r>
              <a:rPr lang="en-US" sz="2000" dirty="0"/>
              <a:t>Downloads are available at </a:t>
            </a:r>
            <a:r>
              <a:rPr lang="en-US" sz="2000" dirty="0">
                <a:hlinkClick r:id="rId2"/>
              </a:rPr>
              <a:t>http://dev.mysql.com/downloads/workbench/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Manual: </a:t>
            </a:r>
            <a:r>
              <a:rPr lang="en-US" sz="2000" dirty="0">
                <a:hlinkClick r:id="rId3"/>
              </a:rPr>
              <a:t>https://dev.mysql.com/doc/workbench/en/wb-installing.html</a:t>
            </a:r>
            <a:r>
              <a:rPr lang="en-US" sz="2000" dirty="0"/>
              <a:t> .</a:t>
            </a:r>
          </a:p>
          <a:p>
            <a:pPr lvl="1"/>
            <a:r>
              <a:rPr lang="en-US" sz="2000" dirty="0"/>
              <a:t>Tutorial: </a:t>
            </a:r>
            <a:r>
              <a:rPr lang="en-US" sz="2000" u="sng" dirty="0"/>
              <a:t>Setting up MySQL workbench and Connecting to AWS </a:t>
            </a:r>
            <a:r>
              <a:rPr lang="en-US" sz="2000" u="sng" dirty="0" err="1"/>
              <a:t>db</a:t>
            </a:r>
            <a:r>
              <a:rPr lang="en-US" sz="2000" u="sng" dirty="0"/>
              <a:t> instance.docx</a:t>
            </a:r>
          </a:p>
          <a:p>
            <a:endParaRPr lang="en-US" sz="2400" dirty="0"/>
          </a:p>
          <a:p>
            <a:r>
              <a:rPr lang="en-US" sz="2400" dirty="0"/>
              <a:t>Connecting to the </a:t>
            </a:r>
            <a:r>
              <a:rPr lang="en-US" sz="2400" dirty="0" err="1"/>
              <a:t>db</a:t>
            </a:r>
            <a:r>
              <a:rPr lang="en-US" sz="2400" dirty="0"/>
              <a:t> instance on AWS </a:t>
            </a:r>
          </a:p>
          <a:p>
            <a:pPr lvl="1"/>
            <a:r>
              <a:rPr lang="en-US" sz="2000" b="1" dirty="0"/>
              <a:t>Hostname</a:t>
            </a:r>
            <a:r>
              <a:rPr lang="en-US" sz="2000" dirty="0"/>
              <a:t>: </a:t>
            </a:r>
            <a:r>
              <a:rPr lang="en-US" u="sng" dirty="0">
                <a:hlinkClick r:id="rId4"/>
              </a:rPr>
              <a:t>tomaszdb.cjcp84c7rqes.us-east-2.rds.amazonaws.com</a:t>
            </a:r>
            <a:r>
              <a:rPr lang="en-US" sz="2000" dirty="0"/>
              <a:t> </a:t>
            </a:r>
          </a:p>
          <a:p>
            <a:pPr lvl="1"/>
            <a:r>
              <a:rPr lang="en-US" sz="2000" b="1" dirty="0"/>
              <a:t>Port</a:t>
            </a:r>
            <a:r>
              <a:rPr lang="en-US" sz="2000" dirty="0"/>
              <a:t>: 3306</a:t>
            </a:r>
            <a:endParaRPr lang="en-US" sz="3200" dirty="0"/>
          </a:p>
          <a:p>
            <a:pPr lvl="1"/>
            <a:r>
              <a:rPr lang="en-US" sz="2000" b="1" dirty="0"/>
              <a:t>Account</a:t>
            </a:r>
            <a:r>
              <a:rPr lang="en-US" sz="2000" dirty="0"/>
              <a:t>:</a:t>
            </a:r>
            <a:endParaRPr lang="en-US" sz="3200" dirty="0"/>
          </a:p>
          <a:p>
            <a:pPr lvl="2"/>
            <a:r>
              <a:rPr lang="en-US" sz="1600" dirty="0"/>
              <a:t>username: student</a:t>
            </a:r>
            <a:endParaRPr lang="en-US" sz="2800" dirty="0"/>
          </a:p>
          <a:p>
            <a:pPr lvl="2"/>
            <a:r>
              <a:rPr lang="en-US" sz="1600" dirty="0" err="1"/>
              <a:t>Pwd</a:t>
            </a:r>
            <a:r>
              <a:rPr lang="en-US" sz="1600" dirty="0"/>
              <a:t>: </a:t>
            </a:r>
            <a:r>
              <a:rPr lang="en-US" sz="1600" dirty="0" err="1"/>
              <a:t>databasestudent</a:t>
            </a:r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7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09DE80-CCF7-CA4C-AD22-8FDBA957C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31"/>
            <a:ext cx="9144000" cy="633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6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Bars that sell the beer Budweiser at $5.5.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434" y="1825625"/>
            <a:ext cx="70729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SELECT</a:t>
            </a:r>
            <a:r>
              <a:rPr lang="en-US" sz="2800" dirty="0"/>
              <a:t> bar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sells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WHERE</a:t>
            </a:r>
            <a:r>
              <a:rPr lang="en-US" sz="2800" dirty="0"/>
              <a:t> beer = </a:t>
            </a:r>
            <a:r>
              <a:rPr lang="en-US" sz="2800" dirty="0">
                <a:solidFill>
                  <a:schemeClr val="accent6"/>
                </a:solidFill>
              </a:rPr>
              <a:t>'Budweiser‘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sz="2800" dirty="0"/>
              <a:t> price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5.5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73436"/>
              </p:ext>
            </p:extLst>
          </p:nvPr>
        </p:nvGraphicFramePr>
        <p:xfrm>
          <a:off x="1442434" y="4526567"/>
          <a:ext cx="188890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Caravan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The Blank Club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81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Beers served for exactly $5 at either Cabana or The B-Hive, or both.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SELECT</a:t>
            </a:r>
            <a:r>
              <a:rPr lang="en-US" sz="2800" dirty="0"/>
              <a:t> beer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sells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WHERE</a:t>
            </a:r>
            <a:r>
              <a:rPr lang="en-US" sz="2800" dirty="0"/>
              <a:t> price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sz="2800" dirty="0"/>
              <a:t> (bar = </a:t>
            </a:r>
            <a:r>
              <a:rPr lang="en-US" sz="2800" dirty="0">
                <a:solidFill>
                  <a:schemeClr val="accent6"/>
                </a:solidFill>
              </a:rPr>
              <a:t>'Cabana'</a:t>
            </a:r>
            <a:r>
              <a:rPr lang="en-US" sz="2800" dirty="0"/>
              <a:t> or bar = </a:t>
            </a:r>
            <a:r>
              <a:rPr lang="en-US" sz="2800" dirty="0">
                <a:solidFill>
                  <a:schemeClr val="accent6"/>
                </a:solidFill>
              </a:rPr>
              <a:t>'The B-Hive'</a:t>
            </a:r>
            <a:r>
              <a:rPr lang="en-US" sz="2800" dirty="0"/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84124" y="4278218"/>
            <a:ext cx="2362200" cy="1295400"/>
            <a:chOff x="6324600" y="4191000"/>
            <a:chExt cx="2362200" cy="1295400"/>
          </a:xfrm>
        </p:grpSpPr>
        <p:sp>
          <p:nvSpPr>
            <p:cNvPr id="6" name="Oval 5"/>
            <p:cNvSpPr/>
            <p:nvPr/>
          </p:nvSpPr>
          <p:spPr>
            <a:xfrm>
              <a:off x="7239000" y="4191000"/>
              <a:ext cx="1447800" cy="12954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324600" y="4191000"/>
              <a:ext cx="1447800" cy="1295400"/>
            </a:xfrm>
            <a:prstGeom prst="ellipse">
              <a:avLst/>
            </a:prstGeom>
            <a:solidFill>
              <a:schemeClr val="accent6">
                <a:alpha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</a:t>
              </a: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481158"/>
              </p:ext>
            </p:extLst>
          </p:nvPr>
        </p:nvGraphicFramePr>
        <p:xfrm>
          <a:off x="770320" y="4384898"/>
          <a:ext cx="259106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beer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Budweiser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Michelob Amber Bock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53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Beers served for exactly $5 at either Cabana or The B-Hive, or both.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SELECT</a:t>
            </a:r>
            <a:r>
              <a:rPr lang="en-US" sz="2800" dirty="0"/>
              <a:t> beer </a:t>
            </a:r>
            <a:r>
              <a:rPr lang="en-US" sz="2800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sells </a:t>
            </a:r>
            <a:r>
              <a:rPr lang="en-US" sz="2800" dirty="0">
                <a:solidFill>
                  <a:srgbClr val="0070C0"/>
                </a:solidFill>
              </a:rPr>
              <a:t>WHERE</a:t>
            </a:r>
            <a:r>
              <a:rPr lang="en-US" sz="2800" dirty="0"/>
              <a:t> price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sz="2800" dirty="0"/>
              <a:t> bar = </a:t>
            </a:r>
            <a:r>
              <a:rPr lang="en-US" sz="2800" dirty="0">
                <a:solidFill>
                  <a:schemeClr val="accent6"/>
                </a:solidFill>
              </a:rPr>
              <a:t>'Cabana'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UNION</a:t>
            </a:r>
          </a:p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SELECT</a:t>
            </a:r>
            <a:r>
              <a:rPr lang="en-US" sz="2800" dirty="0"/>
              <a:t> beer </a:t>
            </a:r>
            <a:r>
              <a:rPr lang="en-US" sz="2800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sells </a:t>
            </a:r>
            <a:r>
              <a:rPr lang="en-US" sz="2800" dirty="0">
                <a:solidFill>
                  <a:srgbClr val="0070C0"/>
                </a:solidFill>
              </a:rPr>
              <a:t>WHERE</a:t>
            </a:r>
            <a:r>
              <a:rPr lang="en-US" sz="2800" dirty="0"/>
              <a:t> price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sz="2800" dirty="0"/>
              <a:t> bar = </a:t>
            </a:r>
            <a:r>
              <a:rPr lang="en-US" sz="2800" dirty="0">
                <a:solidFill>
                  <a:schemeClr val="accent6"/>
                </a:solidFill>
              </a:rPr>
              <a:t>'The B-Hive'</a:t>
            </a:r>
            <a:r>
              <a:rPr lang="en-US" sz="2800" dirty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62918" y="4681112"/>
            <a:ext cx="2362200" cy="1295400"/>
            <a:chOff x="6324600" y="4191000"/>
            <a:chExt cx="2362200" cy="1295400"/>
          </a:xfrm>
        </p:grpSpPr>
        <p:sp>
          <p:nvSpPr>
            <p:cNvPr id="5" name="Oval 4"/>
            <p:cNvSpPr/>
            <p:nvPr/>
          </p:nvSpPr>
          <p:spPr>
            <a:xfrm>
              <a:off x="7239000" y="4191000"/>
              <a:ext cx="1447800" cy="12954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324600" y="4191000"/>
              <a:ext cx="1447800" cy="1295400"/>
            </a:xfrm>
            <a:prstGeom prst="ellipse">
              <a:avLst/>
            </a:prstGeom>
            <a:solidFill>
              <a:schemeClr val="accent6">
                <a:alpha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465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4003" y="3836661"/>
            <a:ext cx="121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</a:rPr>
              <a:t>MINUS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0755"/>
            <a:ext cx="91440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+mj-lt"/>
                <a:ea typeface="+mj-ea"/>
                <a:cs typeface="+mj-cs"/>
              </a:rPr>
              <a:t>Bars that serve Budweiser or </a:t>
            </a:r>
            <a:r>
              <a:rPr lang="pt-BR" sz="3600" b="1" dirty="0">
                <a:latin typeface="+mj-lt"/>
                <a:ea typeface="+mj-ea"/>
                <a:cs typeface="+mj-cs"/>
              </a:rPr>
              <a:t>Original Premium Lager Dog</a:t>
            </a:r>
            <a:r>
              <a:rPr lang="en-US" sz="3600" b="1" dirty="0">
                <a:latin typeface="+mj-lt"/>
                <a:ea typeface="+mj-ea"/>
                <a:cs typeface="+mj-cs"/>
              </a:rPr>
              <a:t>, but not both. </a:t>
            </a:r>
            <a:r>
              <a:rPr lang="ru-RU" sz="3600" b="1" dirty="0">
                <a:latin typeface="+mj-lt"/>
                <a:ea typeface="+mj-ea"/>
                <a:cs typeface="+mj-cs"/>
              </a:rPr>
              <a:t> 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2832556"/>
            <a:ext cx="77273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SELECT</a:t>
            </a:r>
            <a:r>
              <a:rPr lang="en-US" sz="2800" dirty="0"/>
              <a:t> bar </a:t>
            </a:r>
            <a:r>
              <a:rPr lang="en-US" sz="2800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sells </a:t>
            </a:r>
            <a:r>
              <a:rPr lang="en-US" sz="2800" dirty="0">
                <a:solidFill>
                  <a:srgbClr val="0070C0"/>
                </a:solidFill>
              </a:rPr>
              <a:t>WHERE</a:t>
            </a:r>
            <a:r>
              <a:rPr lang="en-US" sz="2800" dirty="0"/>
              <a:t> beer= </a:t>
            </a:r>
            <a:r>
              <a:rPr lang="en-US" sz="2800" dirty="0">
                <a:solidFill>
                  <a:schemeClr val="accent6"/>
                </a:solidFill>
              </a:rPr>
              <a:t>'Original Premium Lager Dog'</a:t>
            </a:r>
            <a:r>
              <a:rPr lang="en-US" sz="28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1587282"/>
            <a:ext cx="86288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SELECT</a:t>
            </a:r>
            <a:r>
              <a:rPr lang="en-US" sz="2800" dirty="0"/>
              <a:t> bar </a:t>
            </a:r>
            <a:r>
              <a:rPr lang="en-US" sz="2800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sells </a:t>
            </a:r>
            <a:r>
              <a:rPr lang="en-US" sz="2800" dirty="0">
                <a:solidFill>
                  <a:srgbClr val="0070C0"/>
                </a:solidFill>
              </a:rPr>
              <a:t>WHERE</a:t>
            </a:r>
            <a:r>
              <a:rPr lang="en-US" sz="2800" dirty="0"/>
              <a:t> beer = </a:t>
            </a:r>
            <a:r>
              <a:rPr lang="en-US" sz="2800" dirty="0">
                <a:solidFill>
                  <a:schemeClr val="accent6"/>
                </a:solidFill>
              </a:rPr>
              <a:t>'Budweiser'</a:t>
            </a:r>
            <a:r>
              <a:rPr lang="en-US" sz="2800" dirty="0"/>
              <a:t>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456045"/>
            <a:ext cx="76371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SELECT</a:t>
            </a:r>
            <a:r>
              <a:rPr lang="en-US" sz="2800" dirty="0"/>
              <a:t> s1.bar </a:t>
            </a:r>
            <a:r>
              <a:rPr lang="en-US" sz="2800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sells s1, sells s2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WHERE</a:t>
            </a:r>
            <a:r>
              <a:rPr lang="en-US" sz="2800" dirty="0"/>
              <a:t> s1.bar = s2.bar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sz="2800" dirty="0"/>
              <a:t> s1.beer = </a:t>
            </a:r>
            <a:r>
              <a:rPr lang="en-US" sz="2800" dirty="0">
                <a:solidFill>
                  <a:schemeClr val="accent6"/>
                </a:solidFill>
              </a:rPr>
              <a:t>'Budweiser'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sz="2800" dirty="0"/>
              <a:t> s2.beer = </a:t>
            </a:r>
            <a:r>
              <a:rPr lang="en-US" sz="2800" dirty="0">
                <a:solidFill>
                  <a:schemeClr val="accent6"/>
                </a:solidFill>
              </a:rPr>
              <a:t>'Original Premium Lager Dog'</a:t>
            </a:r>
            <a:r>
              <a:rPr lang="en-US" sz="28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606" y="2158782"/>
            <a:ext cx="1207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</a:rPr>
              <a:t>UNION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97768" y="3800653"/>
            <a:ext cx="2698661" cy="1508283"/>
            <a:chOff x="6324600" y="4191000"/>
            <a:chExt cx="2362200" cy="1295400"/>
          </a:xfrm>
        </p:grpSpPr>
        <p:sp>
          <p:nvSpPr>
            <p:cNvPr id="9" name="Oval 8"/>
            <p:cNvSpPr/>
            <p:nvPr/>
          </p:nvSpPr>
          <p:spPr>
            <a:xfrm>
              <a:off x="7239000" y="4191000"/>
              <a:ext cx="1447800" cy="12954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OPLD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24600" y="4191000"/>
              <a:ext cx="1447800" cy="1295400"/>
            </a:xfrm>
            <a:prstGeom prst="ellipse">
              <a:avLst/>
            </a:prstGeom>
            <a:solidFill>
              <a:schemeClr val="accent6">
                <a:alpha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5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3731309"/>
            <a:ext cx="121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</a:rPr>
              <a:t>MINUS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0755"/>
            <a:ext cx="91440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+mj-lt"/>
                <a:ea typeface="+mj-ea"/>
                <a:cs typeface="+mj-cs"/>
              </a:rPr>
              <a:t>Bars that serve Budweiser or Original Premium Lager Dog, but not both.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819400"/>
            <a:ext cx="8915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SELECT</a:t>
            </a:r>
            <a:r>
              <a:rPr lang="en-US" sz="2800" dirty="0"/>
              <a:t> bar </a:t>
            </a:r>
            <a:r>
              <a:rPr lang="en-US" sz="2800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sells </a:t>
            </a:r>
            <a:r>
              <a:rPr lang="en-US" sz="2800" dirty="0">
                <a:solidFill>
                  <a:srgbClr val="0070C0"/>
                </a:solidFill>
              </a:rPr>
              <a:t>WHERE</a:t>
            </a:r>
            <a:r>
              <a:rPr lang="en-US" sz="2800" dirty="0"/>
              <a:t> beer= </a:t>
            </a:r>
            <a:r>
              <a:rPr lang="en-US" sz="2800" dirty="0">
                <a:solidFill>
                  <a:schemeClr val="accent6"/>
                </a:solidFill>
              </a:rPr>
              <a:t>'Original Premium Lager Dog'</a:t>
            </a:r>
            <a:r>
              <a:rPr lang="en-US" sz="28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600200"/>
            <a:ext cx="960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SELECT</a:t>
            </a:r>
            <a:r>
              <a:rPr lang="en-US" sz="2800" dirty="0"/>
              <a:t> bar </a:t>
            </a:r>
            <a:r>
              <a:rPr lang="en-US" sz="2800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sells </a:t>
            </a:r>
            <a:r>
              <a:rPr lang="en-US" sz="2800" dirty="0">
                <a:solidFill>
                  <a:srgbClr val="0070C0"/>
                </a:solidFill>
              </a:rPr>
              <a:t>WHERE</a:t>
            </a:r>
            <a:r>
              <a:rPr lang="en-US" sz="2800" dirty="0"/>
              <a:t> beer = </a:t>
            </a:r>
            <a:r>
              <a:rPr lang="en-US" sz="2800" dirty="0">
                <a:solidFill>
                  <a:schemeClr val="accent6"/>
                </a:solidFill>
              </a:rPr>
              <a:t>'Budweiser'</a:t>
            </a:r>
            <a:r>
              <a:rPr lang="en-US" sz="2800" dirty="0"/>
              <a:t>)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159876"/>
            <a:ext cx="56023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INTERSECT</a:t>
            </a:r>
            <a:endParaRPr lang="en-US" sz="3200" dirty="0">
              <a:solidFill>
                <a:srgbClr val="FF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                                                     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2209800"/>
            <a:ext cx="1207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</a:rPr>
              <a:t>UNION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252482"/>
            <a:ext cx="8915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SELECT</a:t>
            </a:r>
            <a:r>
              <a:rPr lang="en-US" sz="2800" dirty="0"/>
              <a:t> bar </a:t>
            </a:r>
            <a:r>
              <a:rPr lang="en-US" sz="2800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sells </a:t>
            </a:r>
            <a:r>
              <a:rPr lang="en-US" sz="2800" dirty="0">
                <a:solidFill>
                  <a:srgbClr val="0070C0"/>
                </a:solidFill>
              </a:rPr>
              <a:t>WHERE</a:t>
            </a:r>
            <a:r>
              <a:rPr lang="en-US" sz="2800" dirty="0"/>
              <a:t> beer= </a:t>
            </a:r>
            <a:r>
              <a:rPr lang="en-US" sz="2800" dirty="0">
                <a:solidFill>
                  <a:schemeClr val="accent6"/>
                </a:solidFill>
              </a:rPr>
              <a:t>'Original Premium Lager Dog'</a:t>
            </a:r>
            <a:r>
              <a:rPr lang="en-US" sz="2800" dirty="0"/>
              <a:t>)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4207877"/>
            <a:ext cx="960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SELECT</a:t>
            </a:r>
            <a:r>
              <a:rPr lang="en-US" sz="2800" dirty="0"/>
              <a:t> bar </a:t>
            </a:r>
            <a:r>
              <a:rPr lang="en-US" sz="2800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sells </a:t>
            </a:r>
            <a:r>
              <a:rPr lang="en-US" sz="2800" dirty="0">
                <a:solidFill>
                  <a:srgbClr val="0070C0"/>
                </a:solidFill>
              </a:rPr>
              <a:t>WHERE</a:t>
            </a:r>
            <a:r>
              <a:rPr lang="en-US" sz="2800" dirty="0"/>
              <a:t> beer = </a:t>
            </a:r>
            <a:r>
              <a:rPr lang="en-US" sz="2800" dirty="0">
                <a:solidFill>
                  <a:schemeClr val="accent6"/>
                </a:solidFill>
              </a:rPr>
              <a:t>'Budweiser'</a:t>
            </a:r>
            <a:r>
              <a:rPr lang="en-US" sz="2800" dirty="0"/>
              <a:t>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491" y="5666693"/>
            <a:ext cx="2120527" cy="119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 beer that is sold in at least two bars. Provide bar names. Order those beers by average price in the two bars most to least.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SELECT</a:t>
            </a:r>
            <a:r>
              <a:rPr lang="en-US" sz="2800" dirty="0"/>
              <a:t> s1.beer, s2.bar, s1.bar, </a:t>
            </a:r>
          </a:p>
          <a:p>
            <a:pPr marL="0" indent="0">
              <a:buNone/>
            </a:pPr>
            <a:r>
              <a:rPr lang="en-US" sz="2800" dirty="0"/>
              <a:t>	(s1.price + s2.price)/2 </a:t>
            </a:r>
            <a:r>
              <a:rPr lang="en-US" sz="2800" dirty="0">
                <a:solidFill>
                  <a:srgbClr val="0070C0"/>
                </a:solidFill>
              </a:rPr>
              <a:t>as</a:t>
            </a:r>
            <a:r>
              <a:rPr lang="en-US" sz="2800" dirty="0"/>
              <a:t> </a:t>
            </a:r>
            <a:r>
              <a:rPr lang="en-US" sz="2800" dirty="0" err="1"/>
              <a:t>avg_price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sells s1, sells s2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WHERE</a:t>
            </a:r>
            <a:r>
              <a:rPr lang="en-US" sz="2800" dirty="0"/>
              <a:t> s1.beer = s2.beer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sz="2800" dirty="0"/>
              <a:t> s1.bar </a:t>
            </a:r>
            <a:r>
              <a:rPr lang="en-US" sz="2800" dirty="0">
                <a:solidFill>
                  <a:srgbClr val="FF0000"/>
                </a:solidFill>
              </a:rPr>
              <a:t>&lt;&gt;</a:t>
            </a:r>
            <a:r>
              <a:rPr lang="en-US" sz="2800" dirty="0"/>
              <a:t> s2.bar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ORDER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BY</a:t>
            </a:r>
            <a:r>
              <a:rPr lang="en-US" sz="2800" dirty="0"/>
              <a:t> </a:t>
            </a:r>
            <a:r>
              <a:rPr lang="en-US" sz="2800" dirty="0" err="1"/>
              <a:t>avg_price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DESC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4211653"/>
            <a:ext cx="3073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sz="2800" dirty="0"/>
              <a:t> </a:t>
            </a:r>
            <a:r>
              <a:rPr lang="en-US" sz="2800"/>
              <a:t>s1.bar </a:t>
            </a:r>
            <a:r>
              <a:rPr lang="en-US" sz="2800" dirty="0">
                <a:solidFill>
                  <a:srgbClr val="FF0000"/>
                </a:solidFill>
              </a:rPr>
              <a:t>&gt;</a:t>
            </a:r>
            <a:r>
              <a:rPr lang="en-US" sz="2800"/>
              <a:t> </a:t>
            </a:r>
            <a:r>
              <a:rPr lang="en-US" sz="2800" dirty="0"/>
              <a:t>s2.bar</a:t>
            </a:r>
          </a:p>
        </p:txBody>
      </p:sp>
    </p:spTree>
    <p:extLst>
      <p:ext uri="{BB962C8B-B14F-4D97-AF65-F5344CB8AC3E}">
        <p14:creationId xmlns:p14="http://schemas.microsoft.com/office/powerpoint/2010/main" val="344733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743</Words>
  <Application>Microsoft Macintosh PowerPoint</Application>
  <PresentationFormat>On-screen Show (4:3)</PresentationFormat>
  <Paragraphs>136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Recitation 1 </vt:lpstr>
      <vt:lpstr>Get Access to the  BarBeerDrinker database on AWS</vt:lpstr>
      <vt:lpstr>PowerPoint Presentation</vt:lpstr>
      <vt:lpstr>Bars that sell the beer Budweiser at $5.5. </vt:lpstr>
      <vt:lpstr>Beers served for exactly $5 at either Cabana or The B-Hive, or both.</vt:lpstr>
      <vt:lpstr>Beers served for exactly $5 at either Cabana or The B-Hive, or both.</vt:lpstr>
      <vt:lpstr>PowerPoint Presentation</vt:lpstr>
      <vt:lpstr>PowerPoint Presentation</vt:lpstr>
      <vt:lpstr>A beer that is sold in at least two bars. Provide bar names. Order those beers by average price in the two bars most to least.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</dc:title>
  <dc:creator>Qiong Hu</dc:creator>
  <cp:lastModifiedBy>Microsoft Office User</cp:lastModifiedBy>
  <cp:revision>31</cp:revision>
  <dcterms:created xsi:type="dcterms:W3CDTF">2016-09-10T11:27:51Z</dcterms:created>
  <dcterms:modified xsi:type="dcterms:W3CDTF">2018-09-10T17:17:26Z</dcterms:modified>
</cp:coreProperties>
</file>