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331" r:id="rId4"/>
    <p:sldId id="332" r:id="rId5"/>
    <p:sldId id="334" r:id="rId6"/>
    <p:sldId id="336" r:id="rId7"/>
    <p:sldId id="335" r:id="rId8"/>
    <p:sldId id="337" r:id="rId9"/>
    <p:sldId id="346" r:id="rId10"/>
    <p:sldId id="347" r:id="rId11"/>
    <p:sldId id="348" r:id="rId12"/>
    <p:sldId id="340" r:id="rId13"/>
    <p:sldId id="339" r:id="rId14"/>
    <p:sldId id="345" r:id="rId15"/>
    <p:sldId id="344" r:id="rId16"/>
    <p:sldId id="261" r:id="rId17"/>
    <p:sldId id="343" r:id="rId18"/>
    <p:sldId id="341" r:id="rId1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039" autoAdjust="0"/>
  </p:normalViewPr>
  <p:slideViewPr>
    <p:cSldViewPr>
      <p:cViewPr varScale="1">
        <p:scale>
          <a:sx n="124" d="100"/>
          <a:sy n="124" d="100"/>
        </p:scale>
        <p:origin x="11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53" d="100"/>
          <a:sy n="153" d="100"/>
        </p:scale>
        <p:origin x="133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57B52-E0A5-4602-A159-16957FB79B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FE316-8A68-41B0-8BAC-CDE838EC6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2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2C244-F4BD-4961-803F-DD4A31913DDB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62285-6F35-409A-9273-BA05EF23A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anhunqianr1/article/details/7996691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8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摘自 </a:t>
            </a:r>
            <a:r>
              <a:rPr lang="en-US" altLang="zh-CN" dirty="0">
                <a:hlinkClick r:id="rId3"/>
              </a:rPr>
              <a:t>https://blog.csdn.net/lianhunqianr1/article/details/79966911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6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1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uvframe</a:t>
            </a:r>
            <a:r>
              <a:rPr lang="en-US" altLang="zh-CN" baseline="0" dirty="0"/>
              <a:t> logger </a:t>
            </a:r>
            <a:r>
              <a:rPr lang="zh-CN" altLang="en-US" baseline="0" dirty="0"/>
              <a:t>就使用了变参模板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8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uvframe</a:t>
            </a:r>
            <a:r>
              <a:rPr lang="en-US" altLang="zh-CN" baseline="0" dirty="0"/>
              <a:t> logger </a:t>
            </a:r>
            <a:r>
              <a:rPr lang="zh-CN" altLang="en-US" baseline="0" dirty="0"/>
              <a:t>就使用了变参模板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7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5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62285-6F35-409A-9273-BA05EF23AC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048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27451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216747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/>
              <a:t>‹#›</a:t>
            </a:fld>
            <a:endParaRPr spc="-5"/>
          </a:p>
        </p:txBody>
      </p:sp>
    </p:spTree>
    <p:extLst>
      <p:ext uri="{BB962C8B-B14F-4D97-AF65-F5344CB8AC3E}">
        <p14:creationId xmlns:p14="http://schemas.microsoft.com/office/powerpoint/2010/main" val="395683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208153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6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20789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10150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110607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46164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376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1557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pc="-5" smtClean="0"/>
              <a:t>‹#›</a:t>
            </a:fld>
            <a:endParaRPr lang="en-US" altLang="zh-CN" spc="-5"/>
          </a:p>
        </p:txBody>
      </p:sp>
    </p:spTree>
    <p:extLst>
      <p:ext uri="{BB962C8B-B14F-4D97-AF65-F5344CB8AC3E}">
        <p14:creationId xmlns:p14="http://schemas.microsoft.com/office/powerpoint/2010/main" val="34076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lippman/2004/08/11/why-c-supports-both-class-and-typename-for-type-paramet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84" y="1123950"/>
            <a:ext cx="5785943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/>
              <a:t>C++</a:t>
            </a:r>
            <a:r>
              <a:rPr lang="en-US" dirty="0"/>
              <a:t> Template </a:t>
            </a:r>
            <a:r>
              <a:rPr lang="zh-CN" altLang="en-US" spc="5" dirty="0">
                <a:latin typeface="Droid Sans Fallback"/>
                <a:cs typeface="Droid Sans Fallback"/>
              </a:rPr>
              <a:t>入门</a:t>
            </a:r>
            <a:endParaRPr spc="-5" dirty="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0800" y="2419350"/>
            <a:ext cx="292481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Droid Sans Fallback"/>
                <a:cs typeface="Droid Sans Fallback"/>
              </a:rPr>
              <a:t>孙 权</a:t>
            </a:r>
            <a:endParaRPr sz="2800" dirty="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quan.sun@xuncetech.com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35390" y="4781594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38766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参数个数的偏特化</a:t>
            </a:r>
            <a:endParaRPr sz="18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11" y="1123950"/>
            <a:ext cx="5486400" cy="15696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&lt;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typename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typename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200" b="1" dirty="0" err="1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Alloc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&gt;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class </a:t>
            </a:r>
            <a:r>
              <a:rPr lang="en-US" altLang="zh-CN" sz="1200" dirty="0" err="1">
                <a:solidFill>
                  <a:srgbClr val="0050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myVector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{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};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&lt;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typename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200" b="1" dirty="0" err="1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Alloc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&gt;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class </a:t>
            </a:r>
            <a:r>
              <a:rPr lang="en-US" altLang="zh-CN" sz="1200" dirty="0" err="1">
                <a:solidFill>
                  <a:srgbClr val="0050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myVector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&lt;</a:t>
            </a: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200" b="1" dirty="0" err="1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Alloc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&gt;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{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};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589844" y="2933733"/>
            <a:ext cx="3876650" cy="289182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参数特征的偏特化</a:t>
            </a:r>
            <a:endParaRPr lang="zh-CN" altLang="en-US" sz="18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711" y="3295436"/>
            <a:ext cx="5486400" cy="15696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&lt;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typename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&gt;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class </a:t>
            </a:r>
            <a:r>
              <a:rPr lang="en-US" altLang="zh-CN" sz="1200" dirty="0">
                <a:solidFill>
                  <a:srgbClr val="0050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C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{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};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&lt;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typename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&gt;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class </a:t>
            </a:r>
            <a:r>
              <a:rPr lang="en-US" altLang="zh-CN" sz="1200" dirty="0">
                <a:solidFill>
                  <a:srgbClr val="0050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&lt;</a:t>
            </a:r>
            <a:r>
              <a:rPr lang="en-US" altLang="zh-CN" sz="1200" b="1" dirty="0">
                <a:solidFill>
                  <a:srgbClr val="644632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*&gt;</a:t>
            </a:r>
            <a:endParaRPr lang="zh-CN" altLang="zh-CN" sz="1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{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};</a:t>
            </a:r>
            <a:endParaRPr lang="zh-CN" altLang="zh-CN" sz="1200" dirty="0">
              <a:solidFill>
                <a:schemeClr val="bg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7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387665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思考：怎么判断一个变量是否为</a:t>
            </a:r>
            <a:r>
              <a:rPr lang="en-US" altLang="zh-CN" sz="1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zh-CN" alt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sz="18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031331"/>
            <a:ext cx="62484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is_const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i="1" kern="0" dirty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false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 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is_const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static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i="1" kern="0" dirty="0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value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true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chemeClr val="tx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200" dirty="0" err="1">
                <a:solidFill>
                  <a:schemeClr val="tx1">
                    <a:lumMod val="50000"/>
                  </a:schemeClr>
                </a:solidFill>
              </a:rPr>
              <a:t>is_const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altLang="zh-CN" sz="1200" b="1" dirty="0" err="1">
                <a:solidFill>
                  <a:schemeClr val="tx1">
                    <a:lumMod val="50000"/>
                  </a:schemeClr>
                </a:solidFill>
              </a:rPr>
              <a:t>decltype</a:t>
            </a:r>
            <a:r>
              <a:rPr lang="en-US" altLang="zh-CN" sz="1200" b="1" dirty="0">
                <a:solidFill>
                  <a:schemeClr val="tx1">
                    <a:lumMod val="50000"/>
                  </a:schemeClr>
                </a:solidFill>
              </a:rPr>
              <a:t>(a)&gt;::</a:t>
            </a:r>
            <a:r>
              <a:rPr lang="en-US" altLang="zh-CN" sz="1200" b="1" i="1" dirty="0">
                <a:solidFill>
                  <a:schemeClr val="tx1">
                    <a:lumMod val="50000"/>
                  </a:schemeClr>
                </a:solidFill>
              </a:rPr>
              <a:t>value</a:t>
            </a:r>
            <a:endParaRPr lang="zh-CN" altLang="zh-CN" sz="1200" kern="100" dirty="0">
              <a:solidFill>
                <a:schemeClr val="tx1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5812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4 alias template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47750"/>
            <a:ext cx="719135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en-US" altLang="zh-CN" sz="1600" dirty="0"/>
              <a:t>C ++ 11</a:t>
            </a:r>
            <a:r>
              <a:rPr lang="zh-CN" altLang="en-US" sz="1600" dirty="0"/>
              <a:t>引入了模板别名，其作用类似于参数化的 </a:t>
            </a:r>
            <a:r>
              <a:rPr lang="en-US" altLang="zh-CN" sz="1600" dirty="0" err="1"/>
              <a:t>typedef</a:t>
            </a:r>
            <a:endParaRPr lang="en-US" altLang="zh-CN" sz="14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6537" y="1581150"/>
            <a:ext cx="5270864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using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StrMap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200" kern="0" dirty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map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200" kern="0" dirty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string,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0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419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Variadic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templates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47750"/>
            <a:ext cx="50292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/>
              <a:t>可变参数模板是采用可变数量参数的模板。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422" y="2038350"/>
            <a:ext cx="6248400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en-US" altLang="zh-CN" sz="1200" b="1" kern="0" dirty="0" err="1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Params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200" kern="0" dirty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string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&amp;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str_format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1200" b="1" kern="0" dirty="0" err="1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Params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 parameters);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609600" y="1646364"/>
            <a:ext cx="50292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/>
              <a:t>变参函数模板：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572911" y="3017964"/>
            <a:ext cx="50292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/>
              <a:t>变参类模板：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8310" y="3478078"/>
            <a:ext cx="6262511" cy="2769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Values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tuple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419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模板递归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413398"/>
            <a:ext cx="5943600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printX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&amp; head,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&amp;...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&lt;&lt; head &lt;&lt; 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", 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&lt;&lt;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...(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&lt;&lt;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std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::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endl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printX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args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...);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" y="1352550"/>
            <a:ext cx="594360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kern="0" dirty="0">
                <a:solidFill>
                  <a:srgbClr val="007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specialization</a:t>
            </a: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printX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1" y="3937398"/>
            <a:ext cx="5943600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zh-CN" altLang="en-US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调用</a:t>
            </a:r>
            <a:endParaRPr lang="en-US" altLang="zh-CN" sz="1200" kern="0" dirty="0">
              <a:solidFill>
                <a:srgbClr val="000000"/>
              </a:solidFill>
              <a:latin typeface="Consolas" panose="020B0609020204030204" pitchFamily="49" charset="0"/>
              <a:ea typeface="等线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printX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(1, 200.10, </a:t>
            </a:r>
            <a:r>
              <a:rPr lang="zh-CN" altLang="en-US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“</a:t>
            </a:r>
            <a:r>
              <a:rPr lang="en-US" altLang="zh-CN" sz="1200" kern="0" dirty="0">
                <a:solidFill>
                  <a:srgbClr val="2A00F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HelloWorld"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);	</a:t>
            </a:r>
            <a:endParaRPr lang="zh-CN" altLang="zh-CN" sz="1200" kern="100" dirty="0">
              <a:effectLst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1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419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递归继承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47750"/>
            <a:ext cx="40386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使用变参模板，实现一个简化版的</a:t>
            </a:r>
            <a:r>
              <a:rPr lang="en-US" altLang="zh-CN" sz="1600" dirty="0">
                <a:latin typeface="Consolas" panose="020B0609020204030204" pitchFamily="49" charset="0"/>
                <a:cs typeface="Droid Sans Fallback"/>
              </a:rPr>
              <a:t>Tuple&lt;&gt;</a:t>
            </a:r>
          </a:p>
        </p:txBody>
      </p:sp>
      <p:sp>
        <p:nvSpPr>
          <p:cNvPr id="2" name="矩形 1"/>
          <p:cNvSpPr/>
          <p:nvPr/>
        </p:nvSpPr>
        <p:spPr>
          <a:xfrm>
            <a:off x="551879" y="1439736"/>
            <a:ext cx="6382321" cy="37856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...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Values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&lt;&gt;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&lt;&gt;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zh-CN" sz="12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偏特化</a:t>
            </a:r>
            <a:r>
              <a:rPr lang="en-US" altLang="zh-CN" sz="12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zh-CN" altLang="zh-CN" sz="12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递归</a:t>
            </a:r>
            <a:r>
              <a:rPr lang="en-US" altLang="zh-CN" sz="12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...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...&gt;: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private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...&gt;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typedef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...&gt; </a:t>
            </a:r>
            <a:r>
              <a:rPr lang="en-US" altLang="zh-CN" sz="1200" kern="0" dirty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inherited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{}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tup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v, 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... 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) : inherited(</a:t>
            </a:r>
            <a:r>
              <a:rPr lang="en-US" altLang="zh-CN" sz="1200" kern="0" dirty="0" err="1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...), </a:t>
            </a:r>
            <a:r>
              <a:rPr lang="en-US" altLang="zh-CN" sz="1200" kern="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m_head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(v){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m_head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kern="0" dirty="0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inherited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&amp; </a:t>
            </a:r>
            <a:r>
              <a:rPr lang="en-US" altLang="zh-CN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tail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*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this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protected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2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00C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m_head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0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1908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Droid Sans Fallback"/>
                <a:cs typeface="Droid Sans Fallback"/>
              </a:rPr>
              <a:t>模板的优点和缺点</a:t>
            </a:r>
            <a:endParaRPr sz="2800" dirty="0">
              <a:latin typeface="Droid Sans Fallback"/>
              <a:cs typeface="Droid Sans Fallback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99057"/>
              </p:ext>
            </p:extLst>
          </p:nvPr>
        </p:nvGraphicFramePr>
        <p:xfrm>
          <a:off x="1066800" y="1276350"/>
          <a:ext cx="6096000" cy="1833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245572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71599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代码晦涩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pPr marL="285750" marR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比较难写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编译时间长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糟糕的错误提示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编译期</a:t>
                      </a:r>
                      <a:endParaRPr lang="en-US" altLang="zh-CN" sz="1400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松耦合</a:t>
                      </a:r>
                      <a:endParaRPr lang="en-US" altLang="zh-CN" sz="1400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模块复用</a:t>
                      </a:r>
                      <a:endParaRPr lang="en-US" altLang="zh-CN" sz="1400" dirty="0"/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简洁而优雅的解决问题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749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550" y="729470"/>
            <a:ext cx="1514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扩展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1335515"/>
            <a:ext cx="2286000" cy="12362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59"/>
              </a:spcBef>
              <a:buSzPct val="9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altLang="zh-CN" sz="1600" dirty="0"/>
              <a:t>C++ </a:t>
            </a:r>
            <a:r>
              <a:rPr lang="zh-CN" altLang="en-US" sz="1600" dirty="0"/>
              <a:t>元编程</a:t>
            </a:r>
            <a:endParaRPr lang="en-US" altLang="zh-CN" sz="1600" dirty="0"/>
          </a:p>
          <a:p>
            <a:pPr marL="298450" indent="-285750">
              <a:lnSpc>
                <a:spcPct val="100000"/>
              </a:lnSpc>
              <a:spcBef>
                <a:spcPts val="459"/>
              </a:spcBef>
              <a:buSzPct val="90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zh-CN" altLang="en-US" sz="1600" dirty="0"/>
              <a:t>泛型编程</a:t>
            </a:r>
            <a:endParaRPr lang="en-US" altLang="zh-CN" sz="1600" dirty="0"/>
          </a:p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endParaRPr lang="en-US" altLang="zh-CN" sz="1600" dirty="0"/>
          </a:p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2461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038350"/>
            <a:ext cx="2590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Thank</a:t>
            </a:r>
            <a:r>
              <a:rPr sz="3600" spc="-75" dirty="0"/>
              <a:t> </a:t>
            </a:r>
            <a:r>
              <a:rPr sz="3600" spc="-5" dirty="0"/>
              <a:t>you!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/>
              <a:t>18</a:t>
            </a:fld>
            <a:endParaRPr spc="-5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10822" y="590550"/>
            <a:ext cx="784578" cy="57467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-38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Q</a:t>
            </a:r>
            <a:r>
              <a:rPr lang="en-US" sz="3600" spc="-75" dirty="0"/>
              <a:t>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646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60790" y="4794294"/>
            <a:ext cx="704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334" y="-42779"/>
            <a:ext cx="9169334" cy="51862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600" y="3504988"/>
            <a:ext cx="1610995" cy="161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2670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dirty="0"/>
              <a:t>Contents</a:t>
            </a:r>
            <a:endParaRPr sz="280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250" y="1276350"/>
            <a:ext cx="3000350" cy="19729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spcAft>
                <a:spcPts val="1200"/>
              </a:spcAft>
              <a:buSzPct val="90000"/>
              <a:tabLst>
                <a:tab pos="354965" algn="l"/>
                <a:tab pos="35560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C++ Template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概述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函数模板</a:t>
            </a:r>
            <a:endParaRPr lang="en-US" altLang="zh-CN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类模板</a:t>
            </a:r>
            <a:endParaRPr lang="en-US" altLang="zh-CN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模板特化 </a:t>
            </a:r>
            <a:r>
              <a:rPr lang="en-US" altLang="zh-CN" sz="1600" spc="-5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600" spc="-5" dirty="0">
                <a:latin typeface="Arial" panose="020B0604020202020204" pitchFamily="34" charset="0"/>
                <a:cs typeface="Arial" panose="020B0604020202020204" pitchFamily="34" charset="0"/>
              </a:rPr>
              <a:t>模板偏特化</a:t>
            </a:r>
            <a:endParaRPr lang="en-US" altLang="zh-CN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sz="1600" spc="5" dirty="0">
                <a:latin typeface="Arial" panose="020B0604020202020204" pitchFamily="34" charset="0"/>
                <a:cs typeface="Arial" panose="020B0604020202020204" pitchFamily="34" charset="0"/>
              </a:rPr>
              <a:t>alias template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57250" y="3409950"/>
            <a:ext cx="2552700" cy="1085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altLang="zh-CN" sz="1600" spc="5" dirty="0" err="1">
                <a:latin typeface="Arial" panose="020B0604020202020204" pitchFamily="34" charset="0"/>
                <a:cs typeface="Arial" panose="020B0604020202020204" pitchFamily="34" charset="0"/>
              </a:rPr>
              <a:t>variadic</a:t>
            </a:r>
            <a:r>
              <a:rPr lang="en-US" altLang="zh-CN" sz="1600" spc="5" dirty="0">
                <a:latin typeface="Arial" panose="020B0604020202020204" pitchFamily="34" charset="0"/>
                <a:cs typeface="Arial" panose="020B0604020202020204" pitchFamily="34" charset="0"/>
              </a:rPr>
              <a:t> templates</a:t>
            </a:r>
          </a:p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模板递归</a:t>
            </a:r>
            <a:endParaRPr lang="en-US" altLang="zh-CN" sz="1600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spcBef>
                <a:spcPts val="105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zh-CN" alt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递归继承</a:t>
            </a:r>
            <a:endParaRPr lang="en-US" altLang="zh-CN" sz="1600" spc="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274" y="4139070"/>
            <a:ext cx="7648550" cy="61555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>
                <a:latin typeface="Droid Sans Fallback"/>
                <a:cs typeface="Droid Sans Fallback"/>
              </a:rPr>
              <a:t>模板分类：</a:t>
            </a:r>
            <a:endParaRPr lang="en-US" altLang="zh-CN" sz="1600" b="1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en-US" sz="1600" dirty="0">
                <a:latin typeface="Droid Sans Fallback"/>
                <a:cs typeface="Droid Sans Fallback"/>
              </a:rPr>
              <a:t>  </a:t>
            </a:r>
            <a:r>
              <a:rPr lang="zh-CN" altLang="en-US" sz="1600" dirty="0">
                <a:latin typeface="Droid Sans Fallback"/>
                <a:cs typeface="Droid Sans Fallback"/>
              </a:rPr>
              <a:t>一般来说有</a:t>
            </a:r>
            <a:r>
              <a:rPr lang="en-US" altLang="zh-CN" sz="1600" dirty="0">
                <a:latin typeface="Droid Sans Fallback"/>
                <a:cs typeface="Droid Sans Fallback"/>
              </a:rPr>
              <a:t>3</a:t>
            </a:r>
            <a:r>
              <a:rPr lang="zh-CN" altLang="en-US" sz="1600" dirty="0">
                <a:latin typeface="Droid Sans Fallback"/>
                <a:cs typeface="Droid Sans Fallback"/>
              </a:rPr>
              <a:t>种类型的模板：函数模板，类模板，</a:t>
            </a:r>
            <a:r>
              <a:rPr lang="en-US" altLang="zh-CN" sz="1600" dirty="0">
                <a:latin typeface="Droid Sans Fallback"/>
                <a:cs typeface="Droid Sans Fallback"/>
              </a:rPr>
              <a:t>C++14 </a:t>
            </a:r>
            <a:r>
              <a:rPr lang="zh-CN" altLang="en-US" sz="1600" dirty="0">
                <a:latin typeface="Droid Sans Fallback"/>
                <a:cs typeface="Droid Sans Fallback"/>
              </a:rPr>
              <a:t>又引入了变量模板。</a:t>
            </a:r>
            <a:r>
              <a:rPr lang="en-US" sz="1600" dirty="0">
                <a:latin typeface="Droid Sans Fallback"/>
                <a:cs typeface="Droid Sans Fallback"/>
              </a:rPr>
              <a:t> 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50" y="514350"/>
            <a:ext cx="3429000" cy="430887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C++ Template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概述</a:t>
            </a:r>
            <a:endParaRPr lang="zh-CN" altLang="en-US" sz="2800" dirty="0"/>
          </a:p>
        </p:txBody>
      </p:sp>
      <p:sp>
        <p:nvSpPr>
          <p:cNvPr id="6" name="object 4"/>
          <p:cNvSpPr txBox="1"/>
          <p:nvPr/>
        </p:nvSpPr>
        <p:spPr>
          <a:xfrm>
            <a:off x="468274" y="1276350"/>
            <a:ext cx="7648550" cy="61555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>
                <a:latin typeface="Droid Sans Fallback"/>
                <a:cs typeface="Droid Sans Fallback"/>
              </a:rPr>
              <a:t>模板历史：</a:t>
            </a:r>
            <a:endParaRPr lang="en-US" altLang="zh-CN" sz="1600" b="1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en-US" sz="1600" dirty="0">
                <a:latin typeface="Droid Sans Fallback"/>
                <a:cs typeface="Droid Sans Fallback"/>
              </a:rPr>
              <a:t>  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707436"/>
            <a:ext cx="7531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     最初C++是没有标准库的，任何一门语言的发展都需要标准库的支持，为了让C++更强大，Bjarne Stroustrup觉得需要给C++提供一个标准库，但标准库设计需要一套统一机制来定义各种通用的容器（数据结构）和算法，并且能很好在一起配合，这就需要它们既要相对的独立，又要操作接口保持统一，而且能够很容易被别人使用(用到实际类中），同时又要保证开销尽量小（性能要好）。 Bjarne Stroustrup 提议C++需要一种机制来解决这个问题，所以就催生了模板的产生，最后经标准委员会各路专家讨论和发展，就发展成如今的模版， C++ 第一个正式的标准也加入了模板。</a:t>
            </a:r>
            <a:endParaRPr lang="en-US" altLang="zh-CN" sz="1600" dirty="0"/>
          </a:p>
          <a:p>
            <a:r>
              <a:rPr lang="en-US" altLang="zh-CN" sz="1600" dirty="0"/>
              <a:t>     C++</a:t>
            </a:r>
            <a:r>
              <a:rPr lang="zh-CN" altLang="en-US" sz="1600" dirty="0"/>
              <a:t>模版是一种解决方案，初心是提供参数化容器类和通用的算法（函数）。</a:t>
            </a:r>
          </a:p>
        </p:txBody>
      </p:sp>
    </p:spTree>
    <p:extLst>
      <p:ext uri="{BB962C8B-B14F-4D97-AF65-F5344CB8AC3E}">
        <p14:creationId xmlns:p14="http://schemas.microsoft.com/office/powerpoint/2010/main" val="145500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1577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函数模板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027143"/>
            <a:ext cx="7191350" cy="89255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dirty="0">
                <a:latin typeface="Droid Sans Fallback"/>
                <a:cs typeface="Droid Sans Fallback"/>
              </a:rPr>
              <a:t>函数模板和函数的行为相似，只不过函数模板的参数可以有很多不同的类型</a:t>
            </a:r>
            <a:r>
              <a:rPr lang="en-US" altLang="zh-CN" sz="1600" dirty="0">
                <a:latin typeface="Droid Sans Fallback"/>
                <a:cs typeface="Droid Sans Fallback"/>
              </a:rPr>
              <a:t>; </a:t>
            </a:r>
            <a:r>
              <a:rPr lang="zh-CN" altLang="en-US" sz="1600" dirty="0">
                <a:latin typeface="Droid Sans Fallback"/>
                <a:cs typeface="Droid Sans Fallback"/>
              </a:rPr>
              <a:t>换句话说，函数模板表示一系列函数。</a:t>
            </a:r>
            <a:endParaRPr lang="en-US" altLang="zh-CN" sz="1600" dirty="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dirty="0">
                <a:latin typeface="Droid Sans Fallback"/>
                <a:cs typeface="Droid Sans Fallback"/>
              </a:rPr>
              <a:t>函数模板声明如下：</a:t>
            </a:r>
            <a:endParaRPr sz="1600" dirty="0">
              <a:latin typeface="Droid Sans Fallback"/>
              <a:cs typeface="Droid Sans Fallback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2856" y="2011642"/>
            <a:ext cx="5551520" cy="58785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zh-CN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identifier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function_declaration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zh-CN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zh-CN" altLang="zh-CN" sz="1400" b="1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identifier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function_declaration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object 4"/>
          <p:cNvSpPr txBox="1"/>
          <p:nvPr/>
        </p:nvSpPr>
        <p:spPr>
          <a:xfrm>
            <a:off x="533400" y="2609704"/>
            <a:ext cx="76962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注：模板声明用</a:t>
            </a:r>
            <a:r>
              <a:rPr lang="en-US" altLang="zh-CN" sz="1600" dirty="0">
                <a:latin typeface="Consolas" panose="020B0609020204030204" pitchFamily="49" charset="0"/>
                <a:cs typeface="Droid Sans Fallback"/>
              </a:rPr>
              <a:t>class 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和 </a:t>
            </a:r>
            <a:r>
              <a:rPr lang="en-US" altLang="zh-CN" sz="1600" dirty="0" err="1">
                <a:latin typeface="Consolas" panose="020B0609020204030204" pitchFamily="49" charset="0"/>
                <a:cs typeface="Droid Sans Fallback"/>
              </a:rPr>
              <a:t>typename</a:t>
            </a:r>
            <a:r>
              <a:rPr lang="en-US" altLang="zh-CN" sz="1600" dirty="0">
                <a:latin typeface="Consolas" panose="020B0609020204030204" pitchFamily="49" charset="0"/>
                <a:cs typeface="Droid Sans Fallback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没有区别</a:t>
            </a:r>
            <a:r>
              <a:rPr lang="en-US" altLang="zh-CN" sz="1600" dirty="0">
                <a:latin typeface="Consolas" panose="020B0609020204030204" pitchFamily="49" charset="0"/>
                <a:cs typeface="Droid Sans Fallback"/>
              </a:rPr>
              <a:t>; 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为了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  <a:hlinkClick r:id="rId3"/>
              </a:rPr>
              <a:t>避免混淆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，一般使用</a:t>
            </a:r>
            <a:r>
              <a:rPr lang="en-US" altLang="zh-CN" sz="1600" dirty="0" err="1">
                <a:latin typeface="Consolas" panose="020B0609020204030204" pitchFamily="49" charset="0"/>
                <a:cs typeface="Droid Sans Fallback"/>
              </a:rPr>
              <a:t>typename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。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856" y="3757176"/>
            <a:ext cx="5551520" cy="116955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</a:t>
            </a:r>
            <a:r>
              <a:rPr lang="en-US" altLang="zh-CN" sz="1400" kern="0" dirty="0" err="1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eg</a:t>
            </a:r>
            <a:r>
              <a:rPr lang="en-US" altLang="zh-CN" sz="14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 function templates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inline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max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a,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b) 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a &gt; b ? a : b;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33400" y="3333750"/>
            <a:ext cx="38100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en-US" altLang="zh-CN" sz="1600" dirty="0" err="1">
                <a:latin typeface="Consolas" panose="020B0609020204030204" pitchFamily="49" charset="0"/>
                <a:cs typeface="Droid Sans Fallback"/>
              </a:rPr>
              <a:t>std</a:t>
            </a:r>
            <a:r>
              <a:rPr lang="en-US" altLang="zh-CN" sz="1600" dirty="0">
                <a:latin typeface="Consolas" panose="020B0609020204030204" pitchFamily="49" charset="0"/>
                <a:cs typeface="Droid Sans Fallback"/>
              </a:rPr>
              <a:t>::max()</a:t>
            </a:r>
            <a:r>
              <a:rPr lang="zh-CN" altLang="en-US" sz="1600" dirty="0">
                <a:latin typeface="Consolas" panose="020B0609020204030204" pitchFamily="49" charset="0"/>
                <a:cs typeface="Droid Sans Fallback"/>
              </a:rPr>
              <a:t>函数模板的简化实现：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268000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1577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类模板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47750"/>
            <a:ext cx="7191350" cy="86177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dirty="0">
                <a:latin typeface="+mn-ea"/>
              </a:rPr>
              <a:t>类模板提供了基于参数生成类的规范。类模板通常用于实现容器。通过将给定的一组类型作为模板参数传递给它来实例化类模板。</a:t>
            </a:r>
            <a:endParaRPr lang="en-US" altLang="zh-CN" sz="1600" dirty="0">
              <a:latin typeface="+mn-e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dirty="0">
                <a:latin typeface="+mn-ea"/>
                <a:cs typeface="Droid Sans Fallback"/>
              </a:rPr>
              <a:t>比如最常用的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string vector map </a:t>
            </a:r>
            <a:r>
              <a:rPr lang="en-US" altLang="zh-CN" sz="1600" dirty="0">
                <a:latin typeface="+mn-ea"/>
                <a:cs typeface="Droid Sans Fallback"/>
              </a:rPr>
              <a:t>...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2190750"/>
            <a:ext cx="4495800" cy="160043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class templates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ClassX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show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{}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6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6574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变量模板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(C++14)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2001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在 </a:t>
            </a:r>
            <a:r>
              <a:rPr lang="en-US" altLang="zh-CN" sz="1600" dirty="0">
                <a:latin typeface="Consolas" panose="020B0609020204030204" pitchFamily="49" charset="0"/>
              </a:rPr>
              <a:t>C++14 </a:t>
            </a:r>
            <a:r>
              <a:rPr lang="zh-CN" altLang="en-US" sz="1600" dirty="0">
                <a:latin typeface="Consolas" panose="020B0609020204030204" pitchFamily="49" charset="0"/>
              </a:rPr>
              <a:t>中，模板也可用于变量，如下例所示：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1657350"/>
            <a:ext cx="6705600" cy="73866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4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typename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constexpr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pi = </a:t>
            </a:r>
            <a:r>
              <a:rPr lang="en-US" altLang="zh-CN" sz="1400" b="1" kern="0" dirty="0">
                <a:solidFill>
                  <a:srgbClr val="6446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(3.1415926535897932385L);  </a:t>
            </a:r>
            <a:r>
              <a:rPr lang="en-US" altLang="zh-CN" sz="1400" kern="0" dirty="0">
                <a:solidFill>
                  <a:srgbClr val="3F7F5F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// variable template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2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21577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模板特化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047750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   模板特化（</a:t>
            </a:r>
            <a:r>
              <a:rPr lang="en-US" altLang="zh-CN" sz="1600" dirty="0"/>
              <a:t>template specialization</a:t>
            </a:r>
            <a:r>
              <a:rPr lang="zh-CN" altLang="en-US" sz="1600" dirty="0"/>
              <a:t>）不同于模板的实例化，模板参数在某种特定类型下的具体实现称为</a:t>
            </a:r>
            <a:r>
              <a:rPr lang="zh-CN" altLang="en-US" sz="1600" b="1" dirty="0"/>
              <a:t>模板特化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   </a:t>
            </a:r>
            <a:r>
              <a:rPr lang="zh-CN" altLang="en-US" sz="1600" dirty="0"/>
              <a:t>模板特化有时也称之为模板的具体化，分别有</a:t>
            </a:r>
            <a:r>
              <a:rPr lang="zh-CN" altLang="en-US" sz="1600" b="1" dirty="0"/>
              <a:t>函数模板特化</a:t>
            </a:r>
            <a:r>
              <a:rPr lang="zh-CN" altLang="en-US" sz="1600" dirty="0"/>
              <a:t>和</a:t>
            </a:r>
            <a:r>
              <a:rPr lang="zh-CN" altLang="en-US" sz="1600" b="1" dirty="0"/>
              <a:t>类模板特化</a:t>
            </a:r>
            <a:r>
              <a:rPr lang="zh-CN" altLang="en-US" sz="1600" dirty="0"/>
              <a:t>。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62000" y="2343150"/>
            <a:ext cx="5715000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max&lt;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 || b;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200" dirty="0"/>
          </a:p>
        </p:txBody>
      </p:sp>
      <p:sp>
        <p:nvSpPr>
          <p:cNvPr id="10" name="object 4"/>
          <p:cNvSpPr txBox="1"/>
          <p:nvPr/>
        </p:nvSpPr>
        <p:spPr>
          <a:xfrm>
            <a:off x="762000" y="2037939"/>
            <a:ext cx="50292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/>
              <a:t>函数模板特化：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762000" y="3494175"/>
            <a:ext cx="5029200" cy="30521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buSzPct val="90000"/>
              <a:tabLst>
                <a:tab pos="354965" algn="l"/>
                <a:tab pos="355600" algn="l"/>
              </a:tabLst>
            </a:pPr>
            <a:r>
              <a:rPr lang="zh-CN" altLang="en-US" sz="1600" b="1" dirty="0"/>
              <a:t>类模板特化：</a:t>
            </a:r>
            <a:endParaRPr lang="en-US" altLang="zh-CN" sz="1600" dirty="0">
              <a:latin typeface="Consolas" panose="020B0609020204030204" pitchFamily="49" charset="0"/>
              <a:cs typeface="Droid Sans Fallback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2000" y="3799386"/>
            <a:ext cx="5720644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template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kern="0" dirty="0" err="1">
                <a:solidFill>
                  <a:srgbClr val="005032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ClassX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&lt;</a:t>
            </a:r>
            <a:r>
              <a:rPr lang="en-US" altLang="zh-CN" sz="1200" b="1" kern="0" dirty="0" err="1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&gt;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{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: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    </a:t>
            </a:r>
            <a:r>
              <a:rPr lang="en-US" altLang="zh-CN" sz="1200" b="1" kern="0" dirty="0">
                <a:solidFill>
                  <a:srgbClr val="7F0055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void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200" b="1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show</a:t>
            </a: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() {}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Consolas" panose="020B0609020204030204" pitchFamily="49" charset="0"/>
              </a:rPr>
              <a:t>};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9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65285" y="4781594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38766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模板特化</a:t>
            </a:r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偏特化</a:t>
            </a:r>
            <a:endParaRPr sz="28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047750"/>
            <a:ext cx="7191350" cy="104387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r>
              <a:rPr lang="en-US" altLang="zh-CN" sz="1600" dirty="0"/>
              <a:t>     </a:t>
            </a:r>
            <a:r>
              <a:rPr lang="zh-CN" altLang="zh-CN" sz="1600" dirty="0"/>
              <a:t>模板偏特化（Template Partitial Specialization）是模板特化的一种特殊情况，指显示指定部分模板参数而非全部模板参数，或者指定模板参数的部分特性分而非全部特性，也称为</a:t>
            </a:r>
            <a:r>
              <a:rPr lang="zh-CN" altLang="zh-CN" sz="1600" b="1" dirty="0"/>
              <a:t>模板部分特化</a:t>
            </a:r>
            <a:r>
              <a:rPr lang="zh-CN" altLang="zh-CN" sz="1600" dirty="0"/>
              <a:t>。</a:t>
            </a:r>
            <a:r>
              <a:rPr lang="zh-CN" altLang="en-US" sz="1600" dirty="0"/>
              <a:t>特别的，如果所有参数都被指定，则成为</a:t>
            </a:r>
            <a:r>
              <a:rPr lang="zh-CN" altLang="en-US" sz="1600" b="1" dirty="0"/>
              <a:t>模板全特化</a:t>
            </a:r>
            <a:r>
              <a:rPr lang="zh-CN" altLang="en-US" sz="1600" dirty="0"/>
              <a:t>。</a:t>
            </a:r>
            <a:endParaRPr lang="zh-CN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533400" y="2245682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  </a:t>
            </a:r>
            <a:r>
              <a:rPr lang="zh-CN" altLang="zh-CN" sz="1600" dirty="0"/>
              <a:t>模板偏特化主要分为两种：一种是指对部分模板参数进行特化</a:t>
            </a:r>
            <a:r>
              <a:rPr lang="zh-CN" altLang="en-US" sz="1600" dirty="0"/>
              <a:t>；</a:t>
            </a:r>
            <a:r>
              <a:rPr lang="zh-CN" altLang="zh-CN" sz="1600" dirty="0"/>
              <a:t>另一种是对模板参数特性进行特化，包括将模板参数特化为指针、引用或是另外一个模板类。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33400" y="3257550"/>
            <a:ext cx="6886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-apple-system"/>
              </a:rPr>
              <a:t>注意点</a:t>
            </a:r>
            <a:r>
              <a:rPr lang="zh-CN" alt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-apple-system"/>
              </a:rPr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-apple-system"/>
              </a:rPr>
              <a:t> 对于函数以及成员函数只能进行全特化，不能进行偏特化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-apple-system"/>
              </a:rPr>
              <a:t> 对于类的特化，全特化和偏特化都可以进行</a:t>
            </a:r>
            <a:endParaRPr lang="zh-CN" altLang="en-US" sz="14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652904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504</TotalTime>
  <Words>1150</Words>
  <Application>Microsoft Macintosh PowerPoint</Application>
  <PresentationFormat>全屏显示(16:9)</PresentationFormat>
  <Paragraphs>186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等线</vt:lpstr>
      <vt:lpstr>宋体</vt:lpstr>
      <vt:lpstr>Droid Sans Fallback</vt:lpstr>
      <vt:lpstr>Arial</vt:lpstr>
      <vt:lpstr>Century Schoolbook</vt:lpstr>
      <vt:lpstr>Consolas</vt:lpstr>
      <vt:lpstr>Times New Roman</vt:lpstr>
      <vt:lpstr>Wingdings</vt:lpstr>
      <vt:lpstr>Wingdings 2</vt:lpstr>
      <vt:lpstr>View</vt:lpstr>
      <vt:lpstr>C++ Template 入门</vt:lpstr>
      <vt:lpstr>PowerPoint 演示文稿</vt:lpstr>
      <vt:lpstr>Contents</vt:lpstr>
      <vt:lpstr>C++ Template 概述</vt:lpstr>
      <vt:lpstr>1 函数模板 </vt:lpstr>
      <vt:lpstr>2 类模板 </vt:lpstr>
      <vt:lpstr>变量模板(C++14)</vt:lpstr>
      <vt:lpstr>3 模板特化 </vt:lpstr>
      <vt:lpstr>3 模板特化—偏特化</vt:lpstr>
      <vt:lpstr>a 参数个数的偏特化</vt:lpstr>
      <vt:lpstr>思考：怎么判断一个变量是否为const？</vt:lpstr>
      <vt:lpstr>4 alias template</vt:lpstr>
      <vt:lpstr>5 Variadic templates </vt:lpstr>
      <vt:lpstr>6 模板递归</vt:lpstr>
      <vt:lpstr>7 递归继承</vt:lpstr>
      <vt:lpstr>模板的优点和缺点</vt:lpstr>
      <vt:lpstr>扩展</vt:lpstr>
      <vt:lpstr>Thank you!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template</dc:title>
  <dc:creator>xunce</dc:creator>
  <cp:lastModifiedBy>Quan Sun</cp:lastModifiedBy>
  <cp:revision>395</cp:revision>
  <dcterms:created xsi:type="dcterms:W3CDTF">2019-06-19T01:38:54Z</dcterms:created>
  <dcterms:modified xsi:type="dcterms:W3CDTF">2019-06-19T14:17:11Z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2019-06-19T00:00:00Z</vt:filetime>
  </property>
</Properties>
</file>