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68" r:id="rId5"/>
    <p:sldId id="256" r:id="rId6"/>
    <p:sldId id="259" r:id="rId7"/>
    <p:sldId id="267" r:id="rId8"/>
    <p:sldId id="258" r:id="rId9"/>
    <p:sldId id="260" r:id="rId10"/>
    <p:sldId id="271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F79D5-EF68-487C-B043-3E1BD8ECB763}" v="491" dt="2021-11-30T22:06:27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5956" autoAdjust="0"/>
  </p:normalViewPr>
  <p:slideViewPr>
    <p:cSldViewPr snapToGrid="0">
      <p:cViewPr>
        <p:scale>
          <a:sx n="81" d="100"/>
          <a:sy n="81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="0" i="0" dirty="0"/>
            <a:t>As a Client I need a quick reference on stock prices prior to make a decision on moving funds between accounts</a:t>
          </a:r>
          <a:endParaRPr lang="en-US" sz="1700" dirty="0">
            <a:solidFill>
              <a:schemeClr val="bg1"/>
            </a:solidFill>
          </a:endParaRP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="0" i="0" dirty="0"/>
            <a:t>As a client, I want to know if the current stock prices of ETH &amp; VOO </a:t>
          </a:r>
          <a:r>
            <a:rPr lang="en-US" sz="1700" b="0" i="0" dirty="0" err="1"/>
            <a:t>wil</a:t>
          </a:r>
          <a:r>
            <a:rPr lang="en-US" sz="1700" b="0" i="0" dirty="0"/>
            <a:t> continue to follow their current trends</a:t>
          </a:r>
          <a:endParaRPr lang="en-US" sz="1700" b="0" i="0" dirty="0">
            <a:solidFill>
              <a:schemeClr val="bg1"/>
            </a:solidFill>
            <a:effectLst/>
            <a:latin typeface="Slack-Lato"/>
          </a:endParaRP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8578359-4A39-4923-AB05-058210CFA3A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="0" i="0" dirty="0"/>
            <a:t>As a financial manager, I want to save time and money by verifying if there is a general correlation between the assets in my portfolio prior to moving funds between accounts</a:t>
          </a:r>
          <a:endParaRPr lang="en-US" sz="1700" b="0" i="0" dirty="0">
            <a:solidFill>
              <a:schemeClr val="bg1"/>
            </a:solidFill>
            <a:effectLst/>
            <a:latin typeface="Slack-Lato"/>
          </a:endParaRPr>
        </a:p>
      </dgm:t>
    </dgm:pt>
    <dgm:pt modelId="{E574DA5E-FD09-4619-AE13-3AB01EAAA938}" type="parTrans" cxnId="{40712DE0-50BF-4A9C-9E1F-FD49BE80C7F2}">
      <dgm:prSet/>
      <dgm:spPr/>
      <dgm:t>
        <a:bodyPr/>
        <a:lstStyle/>
        <a:p>
          <a:endParaRPr lang="en-US"/>
        </a:p>
      </dgm:t>
    </dgm:pt>
    <dgm:pt modelId="{F4141A8F-F2E8-4BC9-92BC-F896390055E0}" type="sibTrans" cxnId="{40712DE0-50BF-4A9C-9E1F-FD49BE80C7F2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Y="11365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ScaleY="11365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9929E2F9-4A08-4325-803B-99EE577A7B58}" type="pres">
      <dgm:prSet presAssocID="{58578359-4A39-4923-AB05-058210CFA3AA}" presName="text_3" presStyleLbl="node1" presStyleIdx="2" presStyleCnt="3" custScaleY="113654">
        <dgm:presLayoutVars>
          <dgm:bulletEnabled val="1"/>
        </dgm:presLayoutVars>
      </dgm:prSet>
      <dgm:spPr/>
    </dgm:pt>
    <dgm:pt modelId="{C1736761-55F6-481E-B609-412B163F045F}" type="pres">
      <dgm:prSet presAssocID="{58578359-4A39-4923-AB05-058210CFA3AA}" presName="accent_3" presStyleCnt="0"/>
      <dgm:spPr/>
    </dgm:pt>
    <dgm:pt modelId="{ACEA2D94-3550-449C-954F-03AB460B9416}" type="pres">
      <dgm:prSet presAssocID="{58578359-4A39-4923-AB05-058210CFA3AA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A8F0BFC1-8AD0-4F7B-998B-D8FE85D02392}" type="presOf" srcId="{58578359-4A39-4923-AB05-058210CFA3AA}" destId="{9929E2F9-4A08-4325-803B-99EE577A7B58}" srcOrd="0" destOrd="0" presId="urn:microsoft.com/office/officeart/2008/layout/VerticalCurvedList"/>
    <dgm:cxn modelId="{40712DE0-50BF-4A9C-9E1F-FD49BE80C7F2}" srcId="{7E5AA53B-3EEE-4DE4-BB81-9044890C2946}" destId="{58578359-4A39-4923-AB05-058210CFA3AA}" srcOrd="2" destOrd="0" parTransId="{E574DA5E-FD09-4619-AE13-3AB01EAAA938}" sibTransId="{F4141A8F-F2E8-4BC9-92BC-F896390055E0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1DF1D9C7-D94B-4636-94A2-8DC994CF4396}" type="presParOf" srcId="{90561C55-3C6E-4D53-85E1-2C50BCDDA392}" destId="{9929E2F9-4A08-4325-803B-99EE577A7B58}" srcOrd="5" destOrd="0" presId="urn:microsoft.com/office/officeart/2008/layout/VerticalCurvedList"/>
    <dgm:cxn modelId="{B56B1CD5-4FD5-4968-8649-4A0707401755}" type="presParOf" srcId="{90561C55-3C6E-4D53-85E1-2C50BCDDA392}" destId="{C1736761-55F6-481E-B609-412B163F045F}" srcOrd="6" destOrd="0" presId="urn:microsoft.com/office/officeart/2008/layout/VerticalCurvedList"/>
    <dgm:cxn modelId="{95E2C789-812B-44CC-8FBD-64CBDCD81A5D}" type="presParOf" srcId="{C1736761-55F6-481E-B609-412B163F045F}" destId="{ACEA2D94-3550-449C-954F-03AB460B94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17A61-6163-473C-AB07-2BC39AE07B0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F4ADA9-90CD-4CB0-B325-E5FBC85E0258}">
      <dgm:prSet custT="1"/>
      <dgm:spPr/>
      <dgm:t>
        <a:bodyPr/>
        <a:lstStyle/>
        <a:p>
          <a:r>
            <a:rPr lang="en-US" sz="2800" b="0" i="0" dirty="0"/>
            <a:t>Python code calculates the  50 day moving average &amp; plots against latest stock price trend. </a:t>
          </a:r>
          <a:endParaRPr lang="en-US" sz="2800" dirty="0"/>
        </a:p>
      </dgm:t>
    </dgm:pt>
    <dgm:pt modelId="{4127AE11-6FA9-459A-A777-57996A87CD44}" type="parTrans" cxnId="{CE7C981E-003F-493E-AE80-42F1CF744003}">
      <dgm:prSet/>
      <dgm:spPr/>
      <dgm:t>
        <a:bodyPr/>
        <a:lstStyle/>
        <a:p>
          <a:endParaRPr lang="en-US"/>
        </a:p>
      </dgm:t>
    </dgm:pt>
    <dgm:pt modelId="{CC8A3969-76EE-4F35-951B-EB8669BEFA6F}" type="sibTrans" cxnId="{CE7C981E-003F-493E-AE80-42F1CF744003}">
      <dgm:prSet/>
      <dgm:spPr/>
      <dgm:t>
        <a:bodyPr/>
        <a:lstStyle/>
        <a:p>
          <a:endParaRPr lang="en-US"/>
        </a:p>
      </dgm:t>
    </dgm:pt>
    <dgm:pt modelId="{5AD04548-DAC9-44B8-9E4B-43E86FF7528A}">
      <dgm:prSet custT="1"/>
      <dgm:spPr/>
      <dgm:t>
        <a:bodyPr/>
        <a:lstStyle/>
        <a:p>
          <a:r>
            <a:rPr lang="en-US" sz="2800" dirty="0"/>
            <a:t>U</a:t>
          </a:r>
          <a:r>
            <a:rPr lang="en-US" sz="2800" b="0" i="0" dirty="0"/>
            <a:t>se code for risk and return measurement, displaying statistics on the </a:t>
          </a:r>
          <a:r>
            <a:rPr lang="en-US" sz="2800" b="0" i="0" dirty="0" err="1"/>
            <a:t>Streamlit</a:t>
          </a:r>
          <a:r>
            <a:rPr lang="en-US" sz="2800" b="0" i="0" dirty="0"/>
            <a:t> application before the user executes their decision</a:t>
          </a:r>
          <a:endParaRPr lang="en-US" sz="2800" dirty="0"/>
        </a:p>
      </dgm:t>
    </dgm:pt>
    <dgm:pt modelId="{EEDFA155-8ABF-42A4-8735-CE5603FFBFC3}" type="parTrans" cxnId="{AC8B7FE9-922A-4A38-9BF4-581A8F1CC135}">
      <dgm:prSet/>
      <dgm:spPr/>
      <dgm:t>
        <a:bodyPr/>
        <a:lstStyle/>
        <a:p>
          <a:endParaRPr lang="en-US"/>
        </a:p>
      </dgm:t>
    </dgm:pt>
    <dgm:pt modelId="{7B229378-6462-4829-BEB7-704D338CCF19}" type="sibTrans" cxnId="{AC8B7FE9-922A-4A38-9BF4-581A8F1CC135}">
      <dgm:prSet/>
      <dgm:spPr/>
      <dgm:t>
        <a:bodyPr/>
        <a:lstStyle/>
        <a:p>
          <a:endParaRPr lang="en-US"/>
        </a:p>
      </dgm:t>
    </dgm:pt>
    <dgm:pt modelId="{8815764F-6900-4891-A088-C8F8A29BEC50}" type="pres">
      <dgm:prSet presAssocID="{93E17A61-6163-473C-AB07-2BC39AE07B00}" presName="linear" presStyleCnt="0">
        <dgm:presLayoutVars>
          <dgm:animLvl val="lvl"/>
          <dgm:resizeHandles val="exact"/>
        </dgm:presLayoutVars>
      </dgm:prSet>
      <dgm:spPr/>
    </dgm:pt>
    <dgm:pt modelId="{A907A6FA-FC4C-404A-91F7-472B62C0D8A0}" type="pres">
      <dgm:prSet presAssocID="{14F4ADA9-90CD-4CB0-B325-E5FBC85E0258}" presName="parentText" presStyleLbl="node1" presStyleIdx="0" presStyleCnt="2" custScaleY="111485">
        <dgm:presLayoutVars>
          <dgm:chMax val="0"/>
          <dgm:bulletEnabled val="1"/>
        </dgm:presLayoutVars>
      </dgm:prSet>
      <dgm:spPr/>
    </dgm:pt>
    <dgm:pt modelId="{3AAA76B1-E126-4110-9F51-DC4EAAE151EE}" type="pres">
      <dgm:prSet presAssocID="{CC8A3969-76EE-4F35-951B-EB8669BEFA6F}" presName="spacer" presStyleCnt="0"/>
      <dgm:spPr/>
    </dgm:pt>
    <dgm:pt modelId="{57DD4FAA-D2C5-4320-91C2-3F59A04DE75F}" type="pres">
      <dgm:prSet presAssocID="{5AD04548-DAC9-44B8-9E4B-43E86FF7528A}" presName="parentText" presStyleLbl="node1" presStyleIdx="1" presStyleCnt="2" custScaleY="111485">
        <dgm:presLayoutVars>
          <dgm:chMax val="0"/>
          <dgm:bulletEnabled val="1"/>
        </dgm:presLayoutVars>
      </dgm:prSet>
      <dgm:spPr/>
    </dgm:pt>
  </dgm:ptLst>
  <dgm:cxnLst>
    <dgm:cxn modelId="{CE7C981E-003F-493E-AE80-42F1CF744003}" srcId="{93E17A61-6163-473C-AB07-2BC39AE07B00}" destId="{14F4ADA9-90CD-4CB0-B325-E5FBC85E0258}" srcOrd="0" destOrd="0" parTransId="{4127AE11-6FA9-459A-A777-57996A87CD44}" sibTransId="{CC8A3969-76EE-4F35-951B-EB8669BEFA6F}"/>
    <dgm:cxn modelId="{3CE3B03C-A74F-4D07-9962-721A413C53DE}" type="presOf" srcId="{14F4ADA9-90CD-4CB0-B325-E5FBC85E0258}" destId="{A907A6FA-FC4C-404A-91F7-472B62C0D8A0}" srcOrd="0" destOrd="0" presId="urn:microsoft.com/office/officeart/2005/8/layout/vList2"/>
    <dgm:cxn modelId="{508DDF9F-7A11-4C15-B094-6612FE7F013A}" type="presOf" srcId="{93E17A61-6163-473C-AB07-2BC39AE07B00}" destId="{8815764F-6900-4891-A088-C8F8A29BEC50}" srcOrd="0" destOrd="0" presId="urn:microsoft.com/office/officeart/2005/8/layout/vList2"/>
    <dgm:cxn modelId="{AC8B7FE9-922A-4A38-9BF4-581A8F1CC135}" srcId="{93E17A61-6163-473C-AB07-2BC39AE07B00}" destId="{5AD04548-DAC9-44B8-9E4B-43E86FF7528A}" srcOrd="1" destOrd="0" parTransId="{EEDFA155-8ABF-42A4-8735-CE5603FFBFC3}" sibTransId="{7B229378-6462-4829-BEB7-704D338CCF19}"/>
    <dgm:cxn modelId="{11B65AF0-70E3-43B6-9FBD-7329C1E078A3}" type="presOf" srcId="{5AD04548-DAC9-44B8-9E4B-43E86FF7528A}" destId="{57DD4FAA-D2C5-4320-91C2-3F59A04DE75F}" srcOrd="0" destOrd="0" presId="urn:microsoft.com/office/officeart/2005/8/layout/vList2"/>
    <dgm:cxn modelId="{23D931E6-0741-46DA-82B5-342307BD4EB3}" type="presParOf" srcId="{8815764F-6900-4891-A088-C8F8A29BEC50}" destId="{A907A6FA-FC4C-404A-91F7-472B62C0D8A0}" srcOrd="0" destOrd="0" presId="urn:microsoft.com/office/officeart/2005/8/layout/vList2"/>
    <dgm:cxn modelId="{3E5F2727-8A74-4117-92F0-D830B9E9D82F}" type="presParOf" srcId="{8815764F-6900-4891-A088-C8F8A29BEC50}" destId="{3AAA76B1-E126-4110-9F51-DC4EAAE151EE}" srcOrd="1" destOrd="0" presId="urn:microsoft.com/office/officeart/2005/8/layout/vList2"/>
    <dgm:cxn modelId="{1A11DD46-0C76-478B-8EB9-482B20413752}" type="presParOf" srcId="{8815764F-6900-4891-A088-C8F8A29BEC50}" destId="{57DD4FAA-D2C5-4320-91C2-3F59A04DE7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E17A61-6163-473C-AB07-2BC39AE07B0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F4ADA9-90CD-4CB0-B325-E5FBC85E0258}">
      <dgm:prSet custT="1"/>
      <dgm:spPr/>
      <dgm:t>
        <a:bodyPr/>
        <a:lstStyle/>
        <a:p>
          <a:r>
            <a:rPr lang="en-US" sz="2800" b="0" i="0" dirty="0"/>
            <a:t>Python code call smart contracts functions to execute transfer with Solidity code, while allowing the user to have a clean interface with </a:t>
          </a:r>
          <a:r>
            <a:rPr lang="en-US" sz="2800" b="0" i="0" dirty="0" err="1"/>
            <a:t>Streamlit</a:t>
          </a:r>
          <a:endParaRPr lang="en-US" sz="2800" dirty="0"/>
        </a:p>
      </dgm:t>
    </dgm:pt>
    <dgm:pt modelId="{4127AE11-6FA9-459A-A777-57996A87CD44}" type="parTrans" cxnId="{CE7C981E-003F-493E-AE80-42F1CF744003}">
      <dgm:prSet/>
      <dgm:spPr/>
      <dgm:t>
        <a:bodyPr/>
        <a:lstStyle/>
        <a:p>
          <a:endParaRPr lang="en-US"/>
        </a:p>
      </dgm:t>
    </dgm:pt>
    <dgm:pt modelId="{CC8A3969-76EE-4F35-951B-EB8669BEFA6F}" type="sibTrans" cxnId="{CE7C981E-003F-493E-AE80-42F1CF744003}">
      <dgm:prSet/>
      <dgm:spPr/>
      <dgm:t>
        <a:bodyPr/>
        <a:lstStyle/>
        <a:p>
          <a:endParaRPr lang="en-US"/>
        </a:p>
      </dgm:t>
    </dgm:pt>
    <dgm:pt modelId="{5AD04548-DAC9-44B8-9E4B-43E86FF7528A}">
      <dgm:prSet custT="1"/>
      <dgm:spPr/>
      <dgm:t>
        <a:bodyPr/>
        <a:lstStyle/>
        <a:p>
          <a:r>
            <a:rPr lang="en-US" sz="2800" dirty="0"/>
            <a:t>U</a:t>
          </a:r>
          <a:r>
            <a:rPr lang="en-US" sz="2800" b="0" i="0" dirty="0"/>
            <a:t>se code for risk and return measurement, displaying statistics on the </a:t>
          </a:r>
          <a:r>
            <a:rPr lang="en-US" sz="2800" b="0" i="0" dirty="0" err="1"/>
            <a:t>Streamlit</a:t>
          </a:r>
          <a:r>
            <a:rPr lang="en-US" sz="2800" b="0" i="0" dirty="0"/>
            <a:t> application before the user executes their decision</a:t>
          </a:r>
          <a:endParaRPr lang="en-US" sz="2800" dirty="0"/>
        </a:p>
      </dgm:t>
    </dgm:pt>
    <dgm:pt modelId="{EEDFA155-8ABF-42A4-8735-CE5603FFBFC3}" type="parTrans" cxnId="{AC8B7FE9-922A-4A38-9BF4-581A8F1CC135}">
      <dgm:prSet/>
      <dgm:spPr/>
      <dgm:t>
        <a:bodyPr/>
        <a:lstStyle/>
        <a:p>
          <a:endParaRPr lang="en-US"/>
        </a:p>
      </dgm:t>
    </dgm:pt>
    <dgm:pt modelId="{7B229378-6462-4829-BEB7-704D338CCF19}" type="sibTrans" cxnId="{AC8B7FE9-922A-4A38-9BF4-581A8F1CC135}">
      <dgm:prSet/>
      <dgm:spPr/>
      <dgm:t>
        <a:bodyPr/>
        <a:lstStyle/>
        <a:p>
          <a:endParaRPr lang="en-US"/>
        </a:p>
      </dgm:t>
    </dgm:pt>
    <dgm:pt modelId="{8815764F-6900-4891-A088-C8F8A29BEC50}" type="pres">
      <dgm:prSet presAssocID="{93E17A61-6163-473C-AB07-2BC39AE07B00}" presName="linear" presStyleCnt="0">
        <dgm:presLayoutVars>
          <dgm:animLvl val="lvl"/>
          <dgm:resizeHandles val="exact"/>
        </dgm:presLayoutVars>
      </dgm:prSet>
      <dgm:spPr/>
    </dgm:pt>
    <dgm:pt modelId="{A907A6FA-FC4C-404A-91F7-472B62C0D8A0}" type="pres">
      <dgm:prSet presAssocID="{14F4ADA9-90CD-4CB0-B325-E5FBC85E0258}" presName="parentText" presStyleLbl="node1" presStyleIdx="0" presStyleCnt="2" custScaleY="111485">
        <dgm:presLayoutVars>
          <dgm:chMax val="0"/>
          <dgm:bulletEnabled val="1"/>
        </dgm:presLayoutVars>
      </dgm:prSet>
      <dgm:spPr/>
    </dgm:pt>
    <dgm:pt modelId="{3AAA76B1-E126-4110-9F51-DC4EAAE151EE}" type="pres">
      <dgm:prSet presAssocID="{CC8A3969-76EE-4F35-951B-EB8669BEFA6F}" presName="spacer" presStyleCnt="0"/>
      <dgm:spPr/>
    </dgm:pt>
    <dgm:pt modelId="{57DD4FAA-D2C5-4320-91C2-3F59A04DE75F}" type="pres">
      <dgm:prSet presAssocID="{5AD04548-DAC9-44B8-9E4B-43E86FF7528A}" presName="parentText" presStyleLbl="node1" presStyleIdx="1" presStyleCnt="2" custScaleY="111485">
        <dgm:presLayoutVars>
          <dgm:chMax val="0"/>
          <dgm:bulletEnabled val="1"/>
        </dgm:presLayoutVars>
      </dgm:prSet>
      <dgm:spPr/>
    </dgm:pt>
  </dgm:ptLst>
  <dgm:cxnLst>
    <dgm:cxn modelId="{CE7C981E-003F-493E-AE80-42F1CF744003}" srcId="{93E17A61-6163-473C-AB07-2BC39AE07B00}" destId="{14F4ADA9-90CD-4CB0-B325-E5FBC85E0258}" srcOrd="0" destOrd="0" parTransId="{4127AE11-6FA9-459A-A777-57996A87CD44}" sibTransId="{CC8A3969-76EE-4F35-951B-EB8669BEFA6F}"/>
    <dgm:cxn modelId="{3CE3B03C-A74F-4D07-9962-721A413C53DE}" type="presOf" srcId="{14F4ADA9-90CD-4CB0-B325-E5FBC85E0258}" destId="{A907A6FA-FC4C-404A-91F7-472B62C0D8A0}" srcOrd="0" destOrd="0" presId="urn:microsoft.com/office/officeart/2005/8/layout/vList2"/>
    <dgm:cxn modelId="{508DDF9F-7A11-4C15-B094-6612FE7F013A}" type="presOf" srcId="{93E17A61-6163-473C-AB07-2BC39AE07B00}" destId="{8815764F-6900-4891-A088-C8F8A29BEC50}" srcOrd="0" destOrd="0" presId="urn:microsoft.com/office/officeart/2005/8/layout/vList2"/>
    <dgm:cxn modelId="{AC8B7FE9-922A-4A38-9BF4-581A8F1CC135}" srcId="{93E17A61-6163-473C-AB07-2BC39AE07B00}" destId="{5AD04548-DAC9-44B8-9E4B-43E86FF7528A}" srcOrd="1" destOrd="0" parTransId="{EEDFA155-8ABF-42A4-8735-CE5603FFBFC3}" sibTransId="{7B229378-6462-4829-BEB7-704D338CCF19}"/>
    <dgm:cxn modelId="{11B65AF0-70E3-43B6-9FBD-7329C1E078A3}" type="presOf" srcId="{5AD04548-DAC9-44B8-9E4B-43E86FF7528A}" destId="{57DD4FAA-D2C5-4320-91C2-3F59A04DE75F}" srcOrd="0" destOrd="0" presId="urn:microsoft.com/office/officeart/2005/8/layout/vList2"/>
    <dgm:cxn modelId="{23D931E6-0741-46DA-82B5-342307BD4EB3}" type="presParOf" srcId="{8815764F-6900-4891-A088-C8F8A29BEC50}" destId="{A907A6FA-FC4C-404A-91F7-472B62C0D8A0}" srcOrd="0" destOrd="0" presId="urn:microsoft.com/office/officeart/2005/8/layout/vList2"/>
    <dgm:cxn modelId="{3E5F2727-8A74-4117-92F0-D830B9E9D82F}" type="presParOf" srcId="{8815764F-6900-4891-A088-C8F8A29BEC50}" destId="{3AAA76B1-E126-4110-9F51-DC4EAAE151EE}" srcOrd="1" destOrd="0" presId="urn:microsoft.com/office/officeart/2005/8/layout/vList2"/>
    <dgm:cxn modelId="{1A11DD46-0C76-478B-8EB9-482B20413752}" type="presParOf" srcId="{8815764F-6900-4891-A088-C8F8A29BEC50}" destId="{57DD4FAA-D2C5-4320-91C2-3F59A04DE7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49137" y="-743144"/>
          <a:ext cx="5775502" cy="5775502"/>
        </a:xfrm>
        <a:prstGeom prst="blockArc">
          <a:avLst>
            <a:gd name="adj1" fmla="val 18900000"/>
            <a:gd name="adj2" fmla="val 2700000"/>
            <a:gd name="adj3" fmla="val 374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95790" y="370356"/>
          <a:ext cx="6759701" cy="9749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91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As a Client I need a quick reference on stock prices prior to make a decision on moving funds between accounts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5790" y="370356"/>
        <a:ext cx="6759701" cy="974972"/>
      </dsp:txXfrm>
    </dsp:sp>
    <dsp:sp modelId="{07CB3071-D555-47DA-A36A-69EB91531FD8}">
      <dsp:nvSpPr>
        <dsp:cNvPr id="0" name=""/>
        <dsp:cNvSpPr/>
      </dsp:nvSpPr>
      <dsp:spPr>
        <a:xfrm>
          <a:off x="59638" y="321690"/>
          <a:ext cx="1072303" cy="1072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907616" y="1657120"/>
          <a:ext cx="6447875" cy="9749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91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As a client, I want to know if the current stock prices of ETH &amp; VOO </a:t>
          </a:r>
          <a:r>
            <a:rPr lang="en-US" sz="1700" b="0" i="0" kern="1200" dirty="0" err="1"/>
            <a:t>wil</a:t>
          </a:r>
          <a:r>
            <a:rPr lang="en-US" sz="1700" b="0" i="0" kern="1200" dirty="0"/>
            <a:t> continue to follow their current trends</a:t>
          </a:r>
          <a:endParaRPr lang="en-US" sz="1700" b="0" i="0" kern="1200" dirty="0">
            <a:solidFill>
              <a:schemeClr val="bg1"/>
            </a:solidFill>
            <a:effectLst/>
            <a:latin typeface="Slack-Lato"/>
          </a:endParaRPr>
        </a:p>
      </dsp:txBody>
      <dsp:txXfrm>
        <a:off x="907616" y="1657120"/>
        <a:ext cx="6447875" cy="974972"/>
      </dsp:txXfrm>
    </dsp:sp>
    <dsp:sp modelId="{3F8116AC-FAC3-4E95-9865-93CCFEB191B9}">
      <dsp:nvSpPr>
        <dsp:cNvPr id="0" name=""/>
        <dsp:cNvSpPr/>
      </dsp:nvSpPr>
      <dsp:spPr>
        <a:xfrm>
          <a:off x="371464" y="1608454"/>
          <a:ext cx="1072303" cy="1072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9E2F9-4A08-4325-803B-99EE577A7B58}">
      <dsp:nvSpPr>
        <dsp:cNvPr id="0" name=""/>
        <dsp:cNvSpPr/>
      </dsp:nvSpPr>
      <dsp:spPr>
        <a:xfrm>
          <a:off x="595790" y="2943884"/>
          <a:ext cx="6759701" cy="9749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91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As a financial manager, I want to save time and money by verifying if there is a general correlation between the assets in my portfolio prior to moving funds between accounts</a:t>
          </a:r>
          <a:endParaRPr lang="en-US" sz="1700" b="0" i="0" kern="1200" dirty="0">
            <a:solidFill>
              <a:schemeClr val="bg1"/>
            </a:solidFill>
            <a:effectLst/>
            <a:latin typeface="Slack-Lato"/>
          </a:endParaRPr>
        </a:p>
      </dsp:txBody>
      <dsp:txXfrm>
        <a:off x="595790" y="2943884"/>
        <a:ext cx="6759701" cy="974972"/>
      </dsp:txXfrm>
    </dsp:sp>
    <dsp:sp modelId="{ACEA2D94-3550-449C-954F-03AB460B9416}">
      <dsp:nvSpPr>
        <dsp:cNvPr id="0" name=""/>
        <dsp:cNvSpPr/>
      </dsp:nvSpPr>
      <dsp:spPr>
        <a:xfrm>
          <a:off x="59638" y="2895218"/>
          <a:ext cx="1072303" cy="1072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7A6FA-FC4C-404A-91F7-472B62C0D8A0}">
      <dsp:nvSpPr>
        <dsp:cNvPr id="0" name=""/>
        <dsp:cNvSpPr/>
      </dsp:nvSpPr>
      <dsp:spPr>
        <a:xfrm>
          <a:off x="0" y="336367"/>
          <a:ext cx="7012370" cy="21180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Python code calculates the  50 day moving average &amp; plots against latest stock price trend. </a:t>
          </a:r>
          <a:endParaRPr lang="en-US" sz="2800" kern="1200" dirty="0"/>
        </a:p>
      </dsp:txBody>
      <dsp:txXfrm>
        <a:off x="103397" y="439764"/>
        <a:ext cx="6805576" cy="1911305"/>
      </dsp:txXfrm>
    </dsp:sp>
    <dsp:sp modelId="{57DD4FAA-D2C5-4320-91C2-3F59A04DE75F}">
      <dsp:nvSpPr>
        <dsp:cNvPr id="0" name=""/>
        <dsp:cNvSpPr/>
      </dsp:nvSpPr>
      <dsp:spPr>
        <a:xfrm>
          <a:off x="0" y="2641667"/>
          <a:ext cx="7012370" cy="2118099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</a:t>
          </a:r>
          <a:r>
            <a:rPr lang="en-US" sz="2800" b="0" i="0" kern="1200" dirty="0"/>
            <a:t>se code for risk and return measurement, displaying statistics on the </a:t>
          </a:r>
          <a:r>
            <a:rPr lang="en-US" sz="2800" b="0" i="0" kern="1200" dirty="0" err="1"/>
            <a:t>Streamlit</a:t>
          </a:r>
          <a:r>
            <a:rPr lang="en-US" sz="2800" b="0" i="0" kern="1200" dirty="0"/>
            <a:t> application before the user executes their decision</a:t>
          </a:r>
          <a:endParaRPr lang="en-US" sz="2800" kern="1200" dirty="0"/>
        </a:p>
      </dsp:txBody>
      <dsp:txXfrm>
        <a:off x="103397" y="2745064"/>
        <a:ext cx="6805576" cy="1911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7A6FA-FC4C-404A-91F7-472B62C0D8A0}">
      <dsp:nvSpPr>
        <dsp:cNvPr id="0" name=""/>
        <dsp:cNvSpPr/>
      </dsp:nvSpPr>
      <dsp:spPr>
        <a:xfrm>
          <a:off x="0" y="334858"/>
          <a:ext cx="7012370" cy="21196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Python code call smart contracts functions to execute transfer with Solidity code, while allowing the user to have a clean interface with </a:t>
          </a:r>
          <a:r>
            <a:rPr lang="en-US" sz="2800" b="0" i="0" kern="1200" dirty="0" err="1"/>
            <a:t>Streamlit</a:t>
          </a:r>
          <a:endParaRPr lang="en-US" sz="2800" kern="1200" dirty="0"/>
        </a:p>
      </dsp:txBody>
      <dsp:txXfrm>
        <a:off x="103471" y="438329"/>
        <a:ext cx="6805428" cy="1912666"/>
      </dsp:txXfrm>
    </dsp:sp>
    <dsp:sp modelId="{57DD4FAA-D2C5-4320-91C2-3F59A04DE75F}">
      <dsp:nvSpPr>
        <dsp:cNvPr id="0" name=""/>
        <dsp:cNvSpPr/>
      </dsp:nvSpPr>
      <dsp:spPr>
        <a:xfrm>
          <a:off x="0" y="2641667"/>
          <a:ext cx="7012370" cy="2119608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</a:t>
          </a:r>
          <a:r>
            <a:rPr lang="en-US" sz="2800" b="0" i="0" kern="1200" dirty="0"/>
            <a:t>se code for risk and return measurement, displaying statistics on the </a:t>
          </a:r>
          <a:r>
            <a:rPr lang="en-US" sz="2800" b="0" i="0" kern="1200" dirty="0" err="1"/>
            <a:t>Streamlit</a:t>
          </a:r>
          <a:r>
            <a:rPr lang="en-US" sz="2800" b="0" i="0" kern="1200" dirty="0"/>
            <a:t> application before the user executes their decision</a:t>
          </a:r>
          <a:endParaRPr lang="en-US" sz="2800" kern="1200" dirty="0"/>
        </a:p>
      </dsp:txBody>
      <dsp:txXfrm>
        <a:off x="103471" y="2745138"/>
        <a:ext cx="6805428" cy="1912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6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D8874C-01CF-4077-B677-58D23CDD7F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5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Smart movements-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User decision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 </a:t>
            </a:r>
            <a:r>
              <a:rPr lang="en-US" dirty="0" err="1">
                <a:solidFill>
                  <a:srgbClr val="7CEBFF"/>
                </a:solidFill>
              </a:rPr>
              <a:t>ashley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guidot</a:t>
            </a:r>
            <a:r>
              <a:rPr lang="en-US" dirty="0">
                <a:solidFill>
                  <a:srgbClr val="7CEBFF"/>
                </a:solidFill>
              </a:rPr>
              <a:t>,  Vishwanath Subramanian, </a:t>
            </a:r>
            <a:r>
              <a:rPr lang="en-US" dirty="0" err="1">
                <a:solidFill>
                  <a:srgbClr val="7CEBFF"/>
                </a:solidFill>
              </a:rPr>
              <a:t>forrest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surles</a:t>
            </a:r>
            <a:r>
              <a:rPr lang="en-US" dirty="0">
                <a:solidFill>
                  <a:srgbClr val="7CEBFF"/>
                </a:solidFill>
              </a:rPr>
              <a:t>,  and john </a:t>
            </a:r>
            <a:r>
              <a:rPr lang="en-US" dirty="0" err="1">
                <a:solidFill>
                  <a:srgbClr val="7CEBFF"/>
                </a:solidFill>
              </a:rPr>
              <a:t>weldon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8" y="759422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User stories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28743"/>
              </p:ext>
            </p:extLst>
          </p:nvPr>
        </p:nvGraphicFramePr>
        <p:xfrm>
          <a:off x="482781" y="1950720"/>
          <a:ext cx="7414235" cy="428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5E57A-59C6-41FF-B8EA-A2EEBBC9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Other user ref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BBCE1-0043-41FC-8E8F-456E8E9A3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291195"/>
              </p:ext>
            </p:extLst>
          </p:nvPr>
        </p:nvGraphicFramePr>
        <p:xfrm>
          <a:off x="4598438" y="1037967"/>
          <a:ext cx="7012370" cy="509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035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C858-7CDC-41C2-A02A-AFB1D74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72" y="652643"/>
            <a:ext cx="4215848" cy="8226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VOO &amp; ETH  Performance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59C6-5FE4-4261-BD2B-097C6CEB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34"/>
            <a:ext cx="3703983" cy="4637988"/>
          </a:xfrm>
        </p:spPr>
        <p:txBody>
          <a:bodyPr>
            <a:noAutofit/>
          </a:bodyPr>
          <a:lstStyle/>
          <a:p>
            <a:r>
              <a:rPr lang="en-US" sz="2800" b="1" dirty="0"/>
              <a:t>The performance of Vanguard  500 Index Fund is made available to the User</a:t>
            </a:r>
          </a:p>
          <a:p>
            <a:r>
              <a:rPr lang="en-US" sz="2800" b="1" dirty="0"/>
              <a:t>A 50 day moving average is shown</a:t>
            </a:r>
          </a:p>
          <a:p>
            <a:r>
              <a:rPr lang="en-US" sz="2800" b="1" dirty="0"/>
              <a:t>The dataframe is generated in </a:t>
            </a:r>
            <a:r>
              <a:rPr lang="en-US" sz="2800" b="1" dirty="0" err="1"/>
              <a:t>Streamlit</a:t>
            </a:r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D6337-9DE0-41BA-94C7-C336CB47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2" y="3662570"/>
            <a:ext cx="6801203" cy="2988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273EA-1CD1-4A6B-978B-01E18FDC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22" y="589175"/>
            <a:ext cx="6801203" cy="30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6916-4A39-4A89-A12B-66899FE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7" y="535375"/>
            <a:ext cx="5895561" cy="847503"/>
          </a:xfrm>
        </p:spPr>
        <p:txBody>
          <a:bodyPr>
            <a:normAutofit/>
          </a:bodyPr>
          <a:lstStyle/>
          <a:p>
            <a:r>
              <a:rPr lang="en-US" b="1" dirty="0"/>
              <a:t>Portfolio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0002-CD69-4118-A5CA-B8478DF5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599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A portfolio split evenly for the number of assets </a:t>
            </a:r>
          </a:p>
          <a:p>
            <a:r>
              <a:rPr lang="en-US" sz="3200" b="1" dirty="0"/>
              <a:t>The outputs will be available to the user on </a:t>
            </a:r>
            <a:r>
              <a:rPr lang="en-US" sz="3200" b="1" dirty="0" err="1"/>
              <a:t>Streamlit</a:t>
            </a:r>
            <a:r>
              <a:rPr lang="en-US" sz="3200" b="1" dirty="0"/>
              <a:t> if required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ECF7-E947-4D79-B76B-1420769D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22" y="1958370"/>
            <a:ext cx="5433531" cy="44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6916-4A39-4A89-A12B-66899FE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80" y="459961"/>
            <a:ext cx="3778527" cy="847503"/>
          </a:xfrm>
        </p:spPr>
        <p:txBody>
          <a:bodyPr>
            <a:normAutofit/>
          </a:bodyPr>
          <a:lstStyle/>
          <a:p>
            <a:r>
              <a:rPr lang="en-US" b="1" dirty="0"/>
              <a:t>Portfolio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0002-CD69-4118-A5CA-B8478DF5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82" y="1989054"/>
            <a:ext cx="4182700" cy="4298623"/>
          </a:xfrm>
        </p:spPr>
        <p:txBody>
          <a:bodyPr>
            <a:noAutofit/>
          </a:bodyPr>
          <a:lstStyle/>
          <a:p>
            <a:r>
              <a:rPr lang="en-US" sz="2400" b="1" dirty="0"/>
              <a:t>The code calculates an optimized weighting of assets (in this case 2 stocks) </a:t>
            </a:r>
          </a:p>
          <a:p>
            <a:r>
              <a:rPr lang="en-US" sz="2400" b="1" dirty="0"/>
              <a:t>The outputs will be available to the user on </a:t>
            </a:r>
            <a:r>
              <a:rPr lang="en-US" sz="2400" b="1" dirty="0" err="1"/>
              <a:t>Streamlit</a:t>
            </a:r>
            <a:r>
              <a:rPr lang="en-US" sz="2400" b="1" dirty="0"/>
              <a:t> if required</a:t>
            </a:r>
          </a:p>
          <a:p>
            <a:r>
              <a:rPr lang="en-US" sz="2400" b="1" dirty="0"/>
              <a:t>Can be expanded to any number of assets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39D9D-EA5A-4098-AA6E-1B7CF5B5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49" y="1911234"/>
            <a:ext cx="6411987" cy="40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9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5E57A-59C6-41FF-B8EA-A2EEBBC9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Next steps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BBCE1-0043-41FC-8E8F-456E8E9A3D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98438" y="1037967"/>
          <a:ext cx="7012370" cy="509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8312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D8874C-01CF-4077-B677-58D23CDD7F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259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1464</TotalTime>
  <Words>277</Words>
  <Application>Microsoft Office PowerPoint</Application>
  <PresentationFormat>Widescreen</PresentationFormat>
  <Paragraphs>26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Slack-Lato</vt:lpstr>
      <vt:lpstr>Wingdings 2</vt:lpstr>
      <vt:lpstr>Dividend</vt:lpstr>
      <vt:lpstr>PowerPoint Presentation</vt:lpstr>
      <vt:lpstr>Smart movements- User decision tools</vt:lpstr>
      <vt:lpstr>User stories</vt:lpstr>
      <vt:lpstr>Other user ref</vt:lpstr>
      <vt:lpstr>VOO &amp; ETH  Performance  </vt:lpstr>
      <vt:lpstr>Portfolio Performance</vt:lpstr>
      <vt:lpstr>Portfolio Risk</vt:lpstr>
      <vt:lpstr>Next steps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Gimme dat gas</dc:title>
  <dc:creator>Ashley Guidot</dc:creator>
  <cp:lastModifiedBy>Vishwanath Subramanian</cp:lastModifiedBy>
  <cp:revision>28</cp:revision>
  <dcterms:created xsi:type="dcterms:W3CDTF">2021-11-24T02:00:57Z</dcterms:created>
  <dcterms:modified xsi:type="dcterms:W3CDTF">2021-11-30T22:22:09Z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