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7"/>
  </p:notesMasterIdLst>
  <p:sldIdLst>
    <p:sldId id="397" r:id="rId5"/>
    <p:sldId id="1726" r:id="rId6"/>
    <p:sldId id="1284" r:id="rId7"/>
    <p:sldId id="1331" r:id="rId8"/>
    <p:sldId id="1907" r:id="rId9"/>
    <p:sldId id="256" r:id="rId10"/>
    <p:sldId id="1957" r:id="rId11"/>
    <p:sldId id="1958" r:id="rId12"/>
    <p:sldId id="1908" r:id="rId13"/>
    <p:sldId id="363" r:id="rId14"/>
    <p:sldId id="1960" r:id="rId15"/>
    <p:sldId id="1961" r:id="rId16"/>
    <p:sldId id="262" r:id="rId17"/>
    <p:sldId id="367" r:id="rId18"/>
    <p:sldId id="387" r:id="rId19"/>
    <p:sldId id="388" r:id="rId20"/>
    <p:sldId id="389" r:id="rId21"/>
    <p:sldId id="1962" r:id="rId22"/>
    <p:sldId id="431" r:id="rId23"/>
    <p:sldId id="1979" r:id="rId24"/>
    <p:sldId id="1976" r:id="rId25"/>
    <p:sldId id="1980" r:id="rId26"/>
    <p:sldId id="1940" r:id="rId27"/>
    <p:sldId id="1924" r:id="rId28"/>
    <p:sldId id="1941" r:id="rId29"/>
    <p:sldId id="1928" r:id="rId30"/>
    <p:sldId id="1927" r:id="rId31"/>
    <p:sldId id="1929" r:id="rId32"/>
    <p:sldId id="1982" r:id="rId33"/>
    <p:sldId id="1943" r:id="rId34"/>
    <p:sldId id="374" r:id="rId35"/>
    <p:sldId id="384" r:id="rId36"/>
    <p:sldId id="1944" r:id="rId37"/>
    <p:sldId id="1945" r:id="rId38"/>
    <p:sldId id="1946" r:id="rId39"/>
    <p:sldId id="1947" r:id="rId40"/>
    <p:sldId id="1948" r:id="rId41"/>
    <p:sldId id="1932" r:id="rId42"/>
    <p:sldId id="1966" r:id="rId43"/>
    <p:sldId id="1964" r:id="rId44"/>
    <p:sldId id="1967" r:id="rId45"/>
    <p:sldId id="1936" r:id="rId46"/>
    <p:sldId id="1972" r:id="rId47"/>
    <p:sldId id="1951" r:id="rId48"/>
    <p:sldId id="1952" r:id="rId49"/>
    <p:sldId id="1969" r:id="rId50"/>
    <p:sldId id="1956" r:id="rId51"/>
    <p:sldId id="1971" r:id="rId52"/>
    <p:sldId id="1987" r:id="rId53"/>
    <p:sldId id="1983" r:id="rId54"/>
    <p:sldId id="394" r:id="rId55"/>
    <p:sldId id="1986" r:id="rId56"/>
    <p:sldId id="1991" r:id="rId57"/>
    <p:sldId id="1968" r:id="rId58"/>
    <p:sldId id="1938" r:id="rId59"/>
    <p:sldId id="318" r:id="rId60"/>
    <p:sldId id="319" r:id="rId61"/>
    <p:sldId id="1989" r:id="rId62"/>
    <p:sldId id="1992" r:id="rId63"/>
    <p:sldId id="1993" r:id="rId64"/>
    <p:sldId id="377" r:id="rId65"/>
    <p:sldId id="199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6" autoAdjust="0"/>
    <p:restoredTop sz="97474" autoAdjust="0"/>
  </p:normalViewPr>
  <p:slideViewPr>
    <p:cSldViewPr snapToGrid="0">
      <p:cViewPr varScale="1">
        <p:scale>
          <a:sx n="111" d="100"/>
          <a:sy n="111" d="100"/>
        </p:scale>
        <p:origin x="8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缺了個好名字呀</a:t>
            </a:r>
            <a:r>
              <a:rPr lang="en-US" altLang="zh-TW" dirty="0"/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</a:p>
          <a:p>
            <a:r>
              <a:rPr lang="en-US" altLang="zh-TW" dirty="0"/>
              <a:t>Deep Learning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2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2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82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3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4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0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78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16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1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5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0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9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74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87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9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63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6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5" Type="http://schemas.openxmlformats.org/officeDocument/2006/relationships/image" Target="../media/image51.png"/><Relationship Id="rId10" Type="http://schemas.openxmlformats.org/officeDocument/2006/relationships/image" Target="../media/image570.png"/><Relationship Id="rId4" Type="http://schemas.openxmlformats.org/officeDocument/2006/relationships/image" Target="../media/image53.png"/><Relationship Id="rId9" Type="http://schemas.openxmlformats.org/officeDocument/2006/relationships/image" Target="../media/image561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30.png"/><Relationship Id="rId12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19.png"/><Relationship Id="rId5" Type="http://schemas.openxmlformats.org/officeDocument/2006/relationships/image" Target="../media/image124.png"/><Relationship Id="rId15" Type="http://schemas.openxmlformats.org/officeDocument/2006/relationships/image" Target="../media/image128.png"/><Relationship Id="rId10" Type="http://schemas.openxmlformats.org/officeDocument/2006/relationships/image" Target="../media/image1180.png"/><Relationship Id="rId4" Type="http://schemas.openxmlformats.org/officeDocument/2006/relationships/image" Target="../media/image123.png"/><Relationship Id="rId9" Type="http://schemas.openxmlformats.org/officeDocument/2006/relationships/image" Target="../media/image125.png"/><Relationship Id="rId1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7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5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230.png"/><Relationship Id="rId10" Type="http://schemas.openxmlformats.org/officeDocument/2006/relationships/image" Target="../media/image114.png"/><Relationship Id="rId19" Type="http://schemas.openxmlformats.org/officeDocument/2006/relationships/image" Target="../media/image130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220.png"/><Relationship Id="rId22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17" Type="http://schemas.openxmlformats.org/officeDocument/2006/relationships/image" Target="../media/image1400.png"/><Relationship Id="rId2" Type="http://schemas.openxmlformats.org/officeDocument/2006/relationships/image" Target="../media/image178.png"/><Relationship Id="rId16" Type="http://schemas.openxmlformats.org/officeDocument/2006/relationships/image" Target="../media/image1390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74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180.png"/><Relationship Id="rId30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3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17" Type="http://schemas.openxmlformats.org/officeDocument/2006/relationships/image" Target="../media/image1400.png"/><Relationship Id="rId2" Type="http://schemas.openxmlformats.org/officeDocument/2006/relationships/image" Target="../media/image760.png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930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920.png"/><Relationship Id="rId30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4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4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40.png"/><Relationship Id="rId7" Type="http://schemas.openxmlformats.org/officeDocument/2006/relationships/image" Target="../media/image9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940.png"/><Relationship Id="rId7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86.png"/><Relationship Id="rId3" Type="http://schemas.openxmlformats.org/officeDocument/2006/relationships/image" Target="../media/image185.png"/><Relationship Id="rId7" Type="http://schemas.openxmlformats.org/officeDocument/2006/relationships/image" Target="../media/image1081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76.png"/><Relationship Id="rId5" Type="http://schemas.openxmlformats.org/officeDocument/2006/relationships/image" Target="../media/image1020.png"/><Relationship Id="rId10" Type="http://schemas.openxmlformats.org/officeDocument/2006/relationships/image" Target="../media/image1750.png"/><Relationship Id="rId4" Type="http://schemas.openxmlformats.org/officeDocument/2006/relationships/image" Target="../media/image940.png"/><Relationship Id="rId9" Type="http://schemas.openxmlformats.org/officeDocument/2006/relationships/image" Target="../media/image1740.png"/><Relationship Id="rId14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5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5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6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198.png"/><Relationship Id="rId21" Type="http://schemas.openxmlformats.org/officeDocument/2006/relationships/image" Target="../media/image197.png"/><Relationship Id="rId17" Type="http://schemas.openxmlformats.org/officeDocument/2006/relationships/image" Target="../media/image1320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196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0.png"/><Relationship Id="rId23" Type="http://schemas.openxmlformats.org/officeDocument/2006/relationships/image" Target="../media/image1900.png"/><Relationship Id="rId28" Type="http://schemas.openxmlformats.org/officeDocument/2006/relationships/image" Target="../media/image200.png"/><Relationship Id="rId19" Type="http://schemas.openxmlformats.org/officeDocument/2006/relationships/image" Target="../media/image195.png"/><Relationship Id="rId31" Type="http://schemas.openxmlformats.org/officeDocument/2006/relationships/image" Target="../media/image150.png"/><Relationship Id="rId22" Type="http://schemas.openxmlformats.org/officeDocument/2006/relationships/image" Target="../media/image810.png"/><Relationship Id="rId9" Type="http://schemas.openxmlformats.org/officeDocument/2006/relationships/image" Target="../media/image205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image" Target="../media/image14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image" Target="../media/image1330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70.png"/><Relationship Id="rId14" Type="http://schemas.openxmlformats.org/officeDocument/2006/relationships/image" Target="../media/image1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0EB5F4E-71FB-4592-8623-F8F6AE867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5" y="4188148"/>
            <a:ext cx="7475220" cy="156032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solidFill>
                  <a:srgbClr val="3B4751"/>
                </a:solidFill>
              </a:rPr>
              <a:t>Introduction of </a:t>
            </a:r>
            <a:br>
              <a:rPr lang="en-US" altLang="zh-TW" sz="5000" dirty="0">
                <a:solidFill>
                  <a:srgbClr val="3B4751"/>
                </a:solidFill>
              </a:rPr>
            </a:br>
            <a:r>
              <a:rPr lang="en-US" altLang="zh-TW" sz="5000" dirty="0">
                <a:solidFill>
                  <a:srgbClr val="3B4751"/>
                </a:solidFill>
              </a:rPr>
              <a:t>Machine / Deep Learning</a:t>
            </a:r>
            <a:endParaRPr lang="zh-TW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7AF63-AB47-4A2C-AAA6-08A24517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5910999"/>
            <a:ext cx="6575895" cy="44082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B4751"/>
                </a:solidFill>
              </a:rPr>
              <a:t>Hung-yi Lee </a:t>
            </a:r>
            <a:r>
              <a:rPr lang="zh-TW" altLang="en-US" sz="3200" dirty="0">
                <a:solidFill>
                  <a:srgbClr val="3B4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6CB31DF-32D3-421F-8DCA-ACFEF74A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14339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87" t="-18033" r="-278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5020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5020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>
                <a:blip r:embed="rId7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>
                <a:blip r:embed="rId8"/>
                <a:stretch>
                  <a:fillRect l="-3165" r="-696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1906362" y="1648527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>
                <a:blip r:embed="rId9"/>
                <a:stretch>
                  <a:fillRect l="-49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6627645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62" grpId="0"/>
      <p:bldP spid="3" grpId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78" t="-18033" r="-277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  <a:blipFill>
                <a:blip r:embed="rId5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3318853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7877850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blipFill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blipFill>
                <a:blip r:embed="rId7"/>
                <a:stretch>
                  <a:fillRect l="-3165" r="-696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517097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3770739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3663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blipFill>
                <a:blip r:embed="rId8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  <a:blipFill>
                <a:blip r:embed="rId9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blipFill>
                <a:blip r:embed="rId10"/>
                <a:stretch>
                  <a:fillRect l="-9091" r="-606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7027205" y="435740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8280847" y="514803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8174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3938402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395753" y="2138491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>
                <a:blip r:embed="rId3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>
                <a:blip r:embed="rId4"/>
                <a:stretch>
                  <a:fillRect l="-1976" t="-18333" r="-233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square error (MSE)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blipFill>
                <a:blip r:embed="rId5"/>
                <a:stretch>
                  <a:fillRect l="-254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absolute error (MAE)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blipFill>
                <a:blip r:embed="rId6"/>
                <a:stretch>
                  <a:fillRect l="-2656" t="-26667" r="-39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blipFill>
                <a:blip r:embed="rId11"/>
                <a:stretch>
                  <a:fillRect l="-3261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7009187" y="6202066"/>
            <a:ext cx="17426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6122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 l="-78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3196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1342056" y="1707393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4002373" y="4086085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4008212" y="3469721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6545613" y="407390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6545613" y="3455861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learning rate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blipFill>
                <a:blip r:embed="rId9"/>
                <a:stretch>
                  <a:fillRect l="-5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5950083" y="4675247"/>
            <a:ext cx="242104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2996694" y="4264708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893367" y="2221663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865500" y="5198466"/>
            <a:ext cx="76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1480456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1919196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4782120" y="213934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1232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1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≈ Looking for Function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85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85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469919" y="584903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798333" y="5306859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/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3403743" y="3691390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3596842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6395239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2742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750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1709912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blipFill>
                <a:blip r:embed="rId7"/>
                <a:stretch>
                  <a:fillRect l="-57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blipFill>
                <a:blip r:embed="rId8"/>
                <a:stretch>
                  <a:fillRect l="-451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6357936" y="5350348"/>
            <a:ext cx="192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338738" y="319542"/>
            <a:ext cx="85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1283584" y="351249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1938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05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2977689" y="1543285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628650" y="6019193"/>
            <a:ext cx="841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4398866" y="1471930"/>
            <a:ext cx="4657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1233851" y="330086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Regression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The function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outputs a scalar.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2504819" y="2450187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of tomorrow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today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temperature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Concentration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of O</a:t>
              </a:r>
              <a:r>
                <a: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1477100" y="5033887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Spam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/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628650" y="3861211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2216352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5272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1244379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20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21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22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882" r="-10067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749434" y="3646459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304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3403600" y="1963801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6432052" y="3017366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(19 x 19 classes)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6472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 move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6540661" y="2139201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position is a class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7025982" y="4404520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a position on the board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628650" y="1614662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1381565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1231723" y="4278277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1646736" y="3543872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2879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1419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6833168" y="2259156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2729425" y="3517144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2330643" y="925186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2351003" y="1521360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87586" y="3509979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5302520" y="3704925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26876" y="3704925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3500458" y="4478332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7765" y="4302983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6287406" y="1968586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628650" y="4524877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6674979" y="1070342"/>
            <a:ext cx="1685787" cy="1589346"/>
            <a:chOff x="6963320" y="3429000"/>
            <a:chExt cx="168578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1141331" y="613118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2650" y="2564894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54041" y="3559616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5962650" y="4585221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18644" r="-67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8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930489" y="1905786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979834" y="2430059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980869" y="3208870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3908292" y="3617283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899878" y="4040753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949223" y="4565026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950258" y="534383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3969902" y="5727356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1306286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3345543" y="329146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3746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3810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2913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2913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265"/>
              </p:ext>
            </p:extLst>
          </p:nvPr>
        </p:nvGraphicFramePr>
        <p:xfrm>
          <a:off x="265045" y="4001294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3705726" y="3834063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5432171" y="375982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7158615" y="3660776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Regression, Classification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2572907" y="2860207"/>
            <a:ext cx="503544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create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something with structure (image, document)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D3EEA1-F0B0-40D5-A9A5-6EC8D5A05339}"/>
              </a:ext>
            </a:extLst>
          </p:cNvPr>
          <p:cNvSpPr txBox="1"/>
          <p:nvPr/>
        </p:nvSpPr>
        <p:spPr>
          <a:xfrm>
            <a:off x="2572907" y="2151369"/>
            <a:ext cx="4954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Structured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12723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3681311" y="335105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5413859" y="3623932"/>
            <a:ext cx="1732548" cy="17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7146407" y="3323244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70975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1426780" y="643426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6321515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7290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0682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319647-2A5C-4B34-B29D-FD587AFCA6BB}"/>
              </a:ext>
            </a:extLst>
          </p:cNvPr>
          <p:cNvSpPr txBox="1"/>
          <p:nvPr/>
        </p:nvSpPr>
        <p:spPr>
          <a:xfrm>
            <a:off x="1108530" y="5179836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It is not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enough.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786178-2D5C-43B2-8C6D-E1B33FDAB48F}"/>
              </a:ext>
            </a:extLst>
          </p:cNvPr>
          <p:cNvSpPr txBox="1"/>
          <p:nvPr/>
        </p:nvSpPr>
        <p:spPr>
          <a:xfrm>
            <a:off x="3072904" y="589655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Let’s give it a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name!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>
                <a:blip r:embed="rId1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3.57%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Residual Net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(2015)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Taipei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061672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structure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1276742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095121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24310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443219" y="3852373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68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7145288" y="3610334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7145288" y="4571999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5461454" y="410583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5479383" y="457775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628650" y="5215825"/>
            <a:ext cx="697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unseen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6104138" y="5767542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6824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>
            <a:extLst>
              <a:ext uri="{FF2B5EF4-FFF2-40B4-BE49-F238E27FC236}">
                <a16:creationId xmlns:a16="http://schemas.microsoft.com/office/drawing/2014/main" id="{7CDE4396-99DA-4D7A-8992-9F99EDCD9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/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86D5B3-28EA-4C31-827D-48EC5B32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How to find a function?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00"/>
                </a:solidFill>
              </a:rPr>
              <a:t>A Case Study</a:t>
            </a:r>
            <a:endParaRPr lang="zh-TW" alt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9552"/>
              </p:ext>
            </p:extLst>
          </p:nvPr>
        </p:nvGraphicFramePr>
        <p:xfrm>
          <a:off x="265045" y="2916737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7135906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DF06A-9BA6-40EE-BFA3-42314CD945DD}"/>
              </a:ext>
            </a:extLst>
          </p:cNvPr>
          <p:cNvSpPr txBox="1"/>
          <p:nvPr/>
        </p:nvSpPr>
        <p:spPr>
          <a:xfrm>
            <a:off x="628650" y="5673044"/>
            <a:ext cx="79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will talk about model selection next time.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5AC6-0266-4E76-B03E-A94F915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96383-C222-47F5-8ED1-73CC1EFA263B}"/>
              </a:ext>
            </a:extLst>
          </p:cNvPr>
          <p:cNvSpPr txBox="1"/>
          <p:nvPr/>
        </p:nvSpPr>
        <p:spPr>
          <a:xfrm>
            <a:off x="745218" y="5812618"/>
            <a:ext cx="365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https://youtu.be/Dr-WRlEFefw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BC3B6-8D3A-4FD6-8533-1E5CD59E12A3}"/>
              </a:ext>
            </a:extLst>
          </p:cNvPr>
          <p:cNvSpPr txBox="1"/>
          <p:nvPr/>
        </p:nvSpPr>
        <p:spPr>
          <a:xfrm>
            <a:off x="4172858" y="5812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https://youtu.be/ibJpTrp5mcE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06894-8DEF-4171-8F17-C4595138816C}"/>
              </a:ext>
            </a:extLst>
          </p:cNvPr>
          <p:cNvSpPr txBox="1"/>
          <p:nvPr/>
        </p:nvSpPr>
        <p:spPr>
          <a:xfrm>
            <a:off x="964747" y="2032000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Basic Introduction 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2A722C-5FC1-4923-9C2F-28CBBF87EDF3}"/>
              </a:ext>
            </a:extLst>
          </p:cNvPr>
          <p:cNvSpPr txBox="1"/>
          <p:nvPr/>
        </p:nvSpPr>
        <p:spPr>
          <a:xfrm>
            <a:off x="4796744" y="1727779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Backpropagation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080B5-420B-4C46-BC9B-6E2005698877}"/>
              </a:ext>
            </a:extLst>
          </p:cNvPr>
          <p:cNvSpPr txBox="1"/>
          <p:nvPr/>
        </p:nvSpPr>
        <p:spPr>
          <a:xfrm>
            <a:off x="4796745" y="2139721"/>
            <a:ext cx="320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Computing gradients in an efficient way</a:t>
            </a:r>
            <a:endParaRPr lang="zh-TW" altLang="en-US" sz="24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931D5C5-B7A1-4A65-BB82-C19AFD7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0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D93272F-9622-4A87-908D-F85CC8FB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F513A0-71C6-4C63-818C-B070641B3DC2}"/>
              </a:ext>
            </a:extLst>
          </p:cNvPr>
          <p:cNvSpPr txBox="1"/>
          <p:nvPr/>
        </p:nvSpPr>
        <p:spPr>
          <a:xfrm>
            <a:off x="2286000" y="310727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Backpropagation</a:t>
            </a:r>
            <a:r>
              <a:rPr lang="zh-CN" altLang="en-US" sz="1800" b="1" dirty="0"/>
              <a:t>笔记：</a:t>
            </a:r>
            <a:endParaRPr lang="en-US" altLang="zh-CN" dirty="0"/>
          </a:p>
          <a:p>
            <a:r>
              <a:rPr lang="zh-CN" altLang="en-US" dirty="0"/>
              <a:t>https://sakura-gh.github.io/ML-notes/ML-notes-html/9_Backpropagation.html</a:t>
            </a:r>
          </a:p>
        </p:txBody>
      </p:sp>
    </p:spTree>
    <p:extLst>
      <p:ext uri="{BB962C8B-B14F-4D97-AF65-F5344CB8AC3E}">
        <p14:creationId xmlns:p14="http://schemas.microsoft.com/office/powerpoint/2010/main" val="51978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B2D44-68CC-48CF-A0F8-E6330B5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FB31E2-4500-4796-9F1F-9A7C937BEE59}"/>
              </a:ext>
            </a:extLst>
          </p:cNvPr>
          <p:cNvSpPr txBox="1"/>
          <p:nvPr/>
        </p:nvSpPr>
        <p:spPr>
          <a:xfrm>
            <a:off x="1650206" y="5994695"/>
            <a:ext cx="584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https://www.youtube.com/c/HungyiLeeNTU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19026F-3A07-4BFD-A080-AFE2C63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2" y="1974606"/>
            <a:ext cx="8273520" cy="380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1202460" y="212904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to find …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13202" y="4083505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Function </a:t>
            </a:r>
            <a:br>
              <a:rPr lang="en-US" altLang="zh-TW" dirty="0"/>
            </a:br>
            <a:r>
              <a:rPr lang="en-US" altLang="zh-TW" dirty="0"/>
              <a:t>with 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4018159" y="4423747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blipFill>
                <a:blip r:embed="rId7"/>
                <a:stretch>
                  <a:fillRect t="-10526" r="-26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539254" y="4438491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139860" y="6124674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2178788" y="6135497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7354027" y="490222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7231</TotalTime>
  <Words>2816</Words>
  <Application>Microsoft Office PowerPoint</Application>
  <PresentationFormat>全屏显示(4:3)</PresentationFormat>
  <Paragraphs>1032</Paragraphs>
  <Slides>62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2_Office 佈景主題</vt:lpstr>
      <vt:lpstr>3_Office 佈景主題</vt:lpstr>
      <vt:lpstr>方程式</vt:lpstr>
      <vt:lpstr>Introduction of  Machine / Deep Learning</vt:lpstr>
      <vt:lpstr>Machine Learning  ≈ Looking for Function </vt:lpstr>
      <vt:lpstr>Different types of Functions </vt:lpstr>
      <vt:lpstr>Different types of Functions </vt:lpstr>
      <vt:lpstr>PowerPoint 演示文稿</vt:lpstr>
      <vt:lpstr> How to find a function? A Case Study</vt:lpstr>
      <vt:lpstr>YouTube Channel</vt:lpstr>
      <vt:lpstr>PowerPoint 演示文稿</vt:lpstr>
      <vt:lpstr>1. Function 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演示文稿</vt:lpstr>
      <vt:lpstr>PowerPoint 演示文稿</vt:lpstr>
      <vt:lpstr>PowerPoint 演示文稿</vt:lpstr>
      <vt:lpstr>PowerPoint 演示文稿</vt:lpstr>
      <vt:lpstr>All Piecewise Linear Curves</vt:lpstr>
      <vt:lpstr>Beyond Piecewise Linear?</vt:lpstr>
      <vt:lpstr>PowerPoint 演示文稿</vt:lpstr>
      <vt:lpstr>PowerPoint 演示文稿</vt:lpstr>
      <vt:lpstr>PowerPoint 演示文稿</vt:lpstr>
      <vt:lpstr>New Model: More Features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演示文稿</vt:lpstr>
      <vt:lpstr>Experimental Results</vt:lpstr>
      <vt:lpstr>PowerPoint 演示文稿</vt:lpstr>
      <vt:lpstr>Back to ML Framework</vt:lpstr>
      <vt:lpstr>PowerPoint 演示文稿</vt:lpstr>
      <vt:lpstr>PowerPoint 演示文稿</vt:lpstr>
      <vt:lpstr>PowerPoint 演示文稿</vt:lpstr>
      <vt:lpstr>Why don’t we go deeper?</vt:lpstr>
      <vt:lpstr>Why don’t we go deeper?</vt:lpstr>
      <vt:lpstr>Let’s predict no. of views today!</vt:lpstr>
      <vt:lpstr>To learn more ……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路 成杰</cp:lastModifiedBy>
  <cp:revision>291</cp:revision>
  <dcterms:created xsi:type="dcterms:W3CDTF">2021-02-14T15:05:16Z</dcterms:created>
  <dcterms:modified xsi:type="dcterms:W3CDTF">2021-03-07T14:16:54Z</dcterms:modified>
</cp:coreProperties>
</file>