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ED51F9-AC42-4A56-9A13-FCBD2A50B333}" type="datetimeFigureOut">
              <a:rPr lang="ru-RU" smtClean="0"/>
              <a:t>29.09.2019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8B00C9-E9FA-4D08-8DBC-B3295DE5C15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Системный анализ в защите информации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5696" y="386104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МГТУ им. Н</a:t>
            </a:r>
            <a:r>
              <a:rPr lang="ru-RU" dirty="0" smtClean="0"/>
              <a:t>. Э. Баумана</a:t>
            </a:r>
            <a:endParaRPr lang="ru-RU" dirty="0" smtClean="0"/>
          </a:p>
          <a:p>
            <a:pPr algn="r"/>
            <a:r>
              <a:rPr lang="ru-RU" dirty="0" smtClean="0"/>
              <a:t>группа ИУ6-72б</a:t>
            </a:r>
          </a:p>
          <a:p>
            <a:pPr algn="r"/>
            <a:r>
              <a:rPr lang="ru-RU" dirty="0" smtClean="0"/>
              <a:t>Бурлаков Александр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Перечень основных средств СЗИ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Средства защиты информации подразделяются на:</a:t>
            </a:r>
          </a:p>
          <a:p>
            <a:r>
              <a:rPr lang="ru-RU" dirty="0" smtClean="0"/>
              <a:t>Формальные – средства, которые выполняют свои функции по защите информации формально, то есть преимущественно без участия человека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 smtClean="0"/>
              <a:t>Неформальные – средства, основу которых составляет целенаправленная деятельность людей. Формальные средства делятся на физические, аппаратные и программные.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Стратегии </a:t>
            </a:r>
            <a:r>
              <a:rPr lang="ru-RU" dirty="0" smtClean="0"/>
              <a:t>примен</a:t>
            </a:r>
            <a:r>
              <a:rPr lang="ru-RU" dirty="0" smtClean="0"/>
              <a:t>ен</a:t>
            </a:r>
            <a:r>
              <a:rPr lang="ru-RU" dirty="0" smtClean="0"/>
              <a:t>ия </a:t>
            </a:r>
            <a:r>
              <a:rPr lang="ru-RU" dirty="0" smtClean="0"/>
              <a:t>средств СЗИ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Стратегия определяет структуру, приоритеты и методы принятия решений при организации и обеспечении соответствующего вида деятельности, направлена на то, чтобы наиболее важные цели этой деятельности достигались при наиболее рациональном расходовании имеющихся ресурсов.</a:t>
            </a:r>
          </a:p>
          <a:p>
            <a:endParaRPr lang="ru-RU" dirty="0"/>
          </a:p>
          <a:p>
            <a:r>
              <a:rPr lang="ru-RU" dirty="0"/>
              <a:t>Выработка стратегии защиты информации в самом общем виде может быть определена как поиск оптимального компромисса между потребностями в защите и необходимыми для этих целей ресурсами.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Три предельные стратегии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использовании предельных стратегий можно нейтрализовать лишь те угрозы, которые соответствуют этим стратегиям: для оборонительной – наиболее опасные, для наступательной – все идентифицированные и т.д.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6" y="3933056"/>
            <a:ext cx="676201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0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информационны</a:t>
            </a:r>
            <a:r>
              <a:rPr lang="ru-RU" dirty="0" smtClean="0"/>
              <a:t>х рисков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Анализ информационных </a:t>
            </a:r>
            <a:r>
              <a:rPr lang="ru-RU" dirty="0" smtClean="0"/>
              <a:t>рисков – процесс комплексной оценки защищенности информационной системы с переходом к количественным или качественным показателям рисков. При этом риск – это вероятный ущерб, который зависит от защищенности системы.</a:t>
            </a:r>
          </a:p>
          <a:p>
            <a:r>
              <a:rPr lang="ru-RU" dirty="0" smtClean="0"/>
              <a:t>Управление рисками –процесс идентификации и уменьшения рисков, которые могут воздействовать на информационную систему. Результаты анализа используются при выборе средств защиты, оценке эффективности существующих и проектируемых подсистем СЗИ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59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рисков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измерения какого-либо свойства </a:t>
            </a:r>
            <a:r>
              <a:rPr lang="ru-RU" dirty="0" smtClean="0"/>
              <a:t>необходимо выбрать шкалу </a:t>
            </a:r>
            <a:r>
              <a:rPr lang="ru-RU" dirty="0"/>
              <a:t>(см. и. «Виды шкал»). Шкалы могут быть разной «силы</a:t>
            </a:r>
            <a:r>
              <a:rPr lang="ru-RU" dirty="0" smtClean="0"/>
              <a:t>», выбор </a:t>
            </a:r>
            <a:r>
              <a:rPr lang="ru-RU" dirty="0"/>
              <a:t>той или иной шкалы зависит как от свойств </a:t>
            </a:r>
            <a:r>
              <a:rPr lang="ru-RU" dirty="0" smtClean="0"/>
              <a:t>измеряемой величины</a:t>
            </a:r>
            <a:r>
              <a:rPr lang="ru-RU" dirty="0"/>
              <a:t>, так и от имеющихся в наличии измерительных </a:t>
            </a:r>
            <a:r>
              <a:rPr lang="ru-RU" dirty="0" smtClean="0"/>
              <a:t>инструментов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В качестве примера рассмотрим варианты выбора </a:t>
            </a:r>
            <a:r>
              <a:rPr lang="ru-RU" dirty="0" smtClean="0"/>
              <a:t>шкалы для </a:t>
            </a:r>
            <a:r>
              <a:rPr lang="ru-RU" dirty="0"/>
              <a:t>измерения характеристического свойства «ценность </a:t>
            </a:r>
            <a:r>
              <a:rPr lang="ru-RU" dirty="0" smtClean="0"/>
              <a:t>информационного </a:t>
            </a:r>
            <a:r>
              <a:rPr lang="ru-RU" dirty="0"/>
              <a:t>ресурса». Она может измеряться о</a:t>
            </a:r>
            <a:r>
              <a:rPr lang="ru-RU" dirty="0" smtClean="0"/>
              <a:t>посредованно в </a:t>
            </a:r>
            <a:r>
              <a:rPr lang="ru-RU" dirty="0"/>
              <a:t>шкалах отношений, таких как стоимость </a:t>
            </a:r>
            <a:r>
              <a:rPr lang="ru-RU" dirty="0" smtClean="0"/>
              <a:t>восстановления ресурса, время восстановления ресурса и других.</a:t>
            </a:r>
            <a:r>
              <a:rPr lang="ru-RU" dirty="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29320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рисков по двум факторам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простейшем случае используется оценка двух факторов: вероятность происшествия и тяжесть возможных последствий. Обычно считается, что риск тем больше, чем больше вероятность происшествий и тяжесть последствий. Общая идея может быть выражена формулой: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РИСК=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Р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происшествия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 х ЦЕНА ПОТЕРИ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95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4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Оценка рисков по двум факторам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Градация от А до Е – по увеличению вероятности, от </a:t>
            </a:r>
            <a:r>
              <a:rPr lang="en-US" dirty="0" smtClean="0"/>
              <a:t>N</a:t>
            </a:r>
            <a:r>
              <a:rPr lang="ru-RU" dirty="0" smtClean="0"/>
              <a:t> до С – по увеличению тяжести последствий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57912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Управление рисками на различных стадиях жизненного цикла информационной системы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4284896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Применение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Построение моделей при проектировании или </a:t>
            </a:r>
            <a:r>
              <a:rPr lang="ru-RU" dirty="0" smtClean="0"/>
              <a:t>модернизации </a:t>
            </a:r>
            <a:r>
              <a:rPr lang="ru-RU" dirty="0"/>
              <a:t>СЗИ представляется естественным путем решения </a:t>
            </a:r>
            <a:r>
              <a:rPr lang="ru-RU" dirty="0" smtClean="0"/>
              <a:t>задач анализа </a:t>
            </a:r>
            <a:r>
              <a:rPr lang="ru-RU" dirty="0"/>
              <a:t>и проектирования с минимальными затратами и </a:t>
            </a:r>
            <a:r>
              <a:rPr lang="ru-RU" dirty="0" smtClean="0"/>
              <a:t>высокой </a:t>
            </a:r>
            <a:r>
              <a:rPr lang="ru-RU" dirty="0"/>
              <a:t>эффективностью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Так, на этапе анализа модель СЗИ используется для </a:t>
            </a:r>
            <a:r>
              <a:rPr lang="ru-RU" dirty="0" smtClean="0"/>
              <a:t>исследования </a:t>
            </a:r>
            <a:r>
              <a:rPr lang="ru-RU" dirty="0"/>
              <a:t>функционирования организации и </a:t>
            </a:r>
            <a:r>
              <a:rPr lang="ru-RU" dirty="0" smtClean="0"/>
              <a:t>документирования каждой </a:t>
            </a:r>
            <a:r>
              <a:rPr lang="ru-RU" dirty="0"/>
              <a:t>выполняемой функции (операции), чтобы выявить, </a:t>
            </a:r>
            <a:r>
              <a:rPr lang="ru-RU" dirty="0" smtClean="0"/>
              <a:t>например</a:t>
            </a:r>
            <a:r>
              <a:rPr lang="ru-RU" dirty="0"/>
              <a:t>, к какой информации и к каким ресурсам должен </a:t>
            </a:r>
            <a:r>
              <a:rPr lang="ru-RU" dirty="0" smtClean="0"/>
              <a:t>иметь доступ </a:t>
            </a:r>
            <a:r>
              <a:rPr lang="ru-RU" dirty="0"/>
              <a:t>каждый сотрудник при выполнении его </a:t>
            </a:r>
            <a:r>
              <a:rPr lang="ru-RU" dirty="0" smtClean="0"/>
              <a:t>функциональных </a:t>
            </a:r>
            <a:r>
              <a:rPr lang="ru-RU" dirty="0"/>
              <a:t>обязанностей</a:t>
            </a:r>
            <a:r>
              <a:rPr lang="ru-RU" dirty="0" smtClean="0"/>
              <a:t>. </a:t>
            </a:r>
            <a:r>
              <a:rPr lang="ru-RU" dirty="0"/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40000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моделей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Чаще всего в качестве теоретической основы применяется теория игр, когда для создания защитной системы используется матрица угроз/средств защиты и матрица вероятностей </a:t>
            </a:r>
            <a:r>
              <a:rPr lang="ru-RU" dirty="0" smtClean="0"/>
              <a:t>наступления </a:t>
            </a:r>
            <a:r>
              <a:rPr lang="ru-RU" dirty="0"/>
              <a:t>угроз. У злоумышленника существует своя собственная матрица нападений (ценностей), в общем случае эта матрица может не совпадать с матрицей защищающейся стороны.</a:t>
            </a:r>
          </a:p>
          <a:p>
            <a:endParaRPr lang="ru-RU" dirty="0"/>
          </a:p>
          <a:p>
            <a:r>
              <a:rPr lang="ru-RU" dirty="0"/>
              <a:t>Определив основные мотивы и цели нарушителя, представляется возможным оказать влияние на эти причины, или необходимым образом скорректировать требования к системе защиты от данного типа угроз. Вопросы безопасности вычислительных систем большей частью есть вопросы человеческих отношений и человеческого поведения. При анализе нарушений </a:t>
            </a:r>
            <a:r>
              <a:rPr lang="ru-RU" dirty="0" smtClean="0"/>
              <a:t>защиты</a:t>
            </a:r>
            <a:r>
              <a:rPr lang="en-US" dirty="0" smtClean="0"/>
              <a:t> </a:t>
            </a:r>
            <a:r>
              <a:rPr lang="ru-RU" dirty="0" smtClean="0"/>
              <a:t>необходимо </a:t>
            </a:r>
            <a:r>
              <a:rPr lang="ru-RU" dirty="0"/>
              <a:t>уделять внимание субъекту (личности) нарушителя. Устранение причин или мотивов, побудивших к нарушению, в дальнейшем может помочь избежать повторения подобного случая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18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Системный подход</a:t>
            </a:r>
            <a:br>
              <a:rPr lang="ru-RU" dirty="0"/>
            </a:br>
            <a:r>
              <a:rPr lang="ru-RU" dirty="0" smtClean="0"/>
              <a:t>к информационной </a:t>
            </a:r>
            <a:r>
              <a:rPr lang="ru-RU" dirty="0"/>
              <a:t>безопасности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229600" cy="4709160"/>
          </a:xfrm>
        </p:spPr>
        <p:txBody>
          <a:bodyPr>
            <a:noAutofit/>
          </a:bodyPr>
          <a:lstStyle/>
          <a:p>
            <a:r>
              <a:rPr lang="ru-RU" sz="1600" dirty="0"/>
              <a:t>Понятие «информационная безопасность» включает в </a:t>
            </a:r>
            <a:r>
              <a:rPr lang="ru-RU" sz="1600" dirty="0" smtClean="0"/>
              <a:t>себя безопасность политических</a:t>
            </a:r>
            <a:r>
              <a:rPr lang="ru-RU" sz="1600" dirty="0"/>
              <a:t>, экономических, </a:t>
            </a:r>
            <a:r>
              <a:rPr lang="ru-RU" sz="1600" dirty="0" smtClean="0"/>
              <a:t>социальных и </a:t>
            </a:r>
            <a:r>
              <a:rPr lang="ru-RU" sz="1600" dirty="0"/>
              <a:t>технических аспектов сложных систем, в том числе и </a:t>
            </a:r>
            <a:r>
              <a:rPr lang="ru-RU" sz="1600" dirty="0" smtClean="0"/>
              <a:t>защиту информации</a:t>
            </a:r>
            <a:r>
              <a:rPr lang="ru-RU" sz="1600" dirty="0"/>
              <a:t>. И она определяется способностью </a:t>
            </a:r>
            <a:r>
              <a:rPr lang="ru-RU" sz="1600" dirty="0" smtClean="0"/>
              <a:t>государства, общества</a:t>
            </a:r>
            <a:r>
              <a:rPr lang="ru-RU" sz="1600" dirty="0"/>
              <a:t>, организации, личности:</a:t>
            </a:r>
          </a:p>
          <a:p>
            <a:endParaRPr lang="ru-RU" sz="16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ru-RU" sz="1600" dirty="0"/>
              <a:t>О</a:t>
            </a:r>
            <a:r>
              <a:rPr lang="ru-RU" sz="1600" dirty="0" smtClean="0"/>
              <a:t>беспечивать </a:t>
            </a:r>
            <a:r>
              <a:rPr lang="ru-RU" sz="1600" dirty="0"/>
              <a:t>с определенной вероятностью достаточные и защищенные информационные ресурсы и информационные потоки для поддержания своей жизнедеятельности и жизнеспособности, устойчивого функционирования и развития;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/>
              <a:t>Противостоять </a:t>
            </a:r>
            <a:r>
              <a:rPr lang="ru-RU" sz="1600" dirty="0"/>
              <a:t>информационным опасностям и </a:t>
            </a:r>
            <a:r>
              <a:rPr lang="ru-RU" sz="1600" dirty="0" smtClean="0"/>
              <a:t>угрозам, негативным </a:t>
            </a:r>
            <a:r>
              <a:rPr lang="ru-RU" sz="1600" dirty="0"/>
              <a:t>информационным воздействиям на </a:t>
            </a:r>
            <a:r>
              <a:rPr lang="ru-RU" sz="1600" dirty="0" smtClean="0"/>
              <a:t>индивидуальное и </a:t>
            </a:r>
            <a:r>
              <a:rPr lang="ru-RU" sz="1600" dirty="0"/>
              <a:t>общественное сознание и психику людей, а также на </a:t>
            </a:r>
            <a:r>
              <a:rPr lang="ru-RU" sz="1600" dirty="0" smtClean="0"/>
              <a:t>компьютерные </a:t>
            </a:r>
            <a:r>
              <a:rPr lang="ru-RU" sz="1600" dirty="0"/>
              <a:t>сети и другие технические источники </a:t>
            </a:r>
            <a:r>
              <a:rPr lang="ru-RU" sz="1600" dirty="0" smtClean="0"/>
              <a:t>информации; и </a:t>
            </a:r>
            <a:r>
              <a:rPr lang="ru-RU" sz="1600" dirty="0"/>
              <a:t>вырабатывать личностные и групповые навыки и </a:t>
            </a:r>
            <a:r>
              <a:rPr lang="ru-RU" sz="1600" dirty="0" smtClean="0"/>
              <a:t>умения безопасного </a:t>
            </a:r>
            <a:r>
              <a:rPr lang="ru-RU" sz="1600" dirty="0"/>
              <a:t>поведения</a:t>
            </a:r>
            <a:r>
              <a:rPr lang="ru-RU" sz="16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/>
              <a:t>Поддерживать </a:t>
            </a:r>
            <a:r>
              <a:rPr lang="ru-RU" sz="1600" dirty="0"/>
              <a:t>постоянную готовность к адекватным </a:t>
            </a:r>
            <a:r>
              <a:rPr lang="ru-RU" sz="1600" dirty="0" smtClean="0"/>
              <a:t>мерам </a:t>
            </a:r>
            <a:r>
              <a:rPr lang="ru-RU" sz="1600" dirty="0"/>
              <a:t>в информационном противоборстве, кем бы оно ни </a:t>
            </a:r>
            <a:r>
              <a:rPr lang="ru-RU" sz="1600" dirty="0" smtClean="0"/>
              <a:t>было навязано</a:t>
            </a:r>
            <a:r>
              <a:rPr lang="ru-RU" sz="1600" dirty="0"/>
              <a:t>.</a:t>
            </a:r>
          </a:p>
          <a:p>
            <a:endParaRPr lang="ru-RU" sz="1600" dirty="0"/>
          </a:p>
          <a:p>
            <a:r>
              <a:rPr lang="ru-RU" sz="1600" dirty="0"/>
              <a:t>Обеспечение реализации этих требований </a:t>
            </a:r>
            <a:r>
              <a:rPr lang="ru-RU" sz="1600" dirty="0" smtClean="0"/>
              <a:t>осуществляется при </a:t>
            </a:r>
            <a:r>
              <a:rPr lang="ru-RU" sz="1600" dirty="0"/>
              <a:t>помощи систем защиты информации (далее СЗИ)</a:t>
            </a:r>
          </a:p>
        </p:txBody>
      </p:sp>
    </p:spTree>
    <p:extLst>
      <p:ext uri="{BB962C8B-B14F-4D97-AF65-F5344CB8AC3E}">
        <p14:creationId xmlns:p14="http://schemas.microsoft.com/office/powerpoint/2010/main" val="16442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защиты информации удобно применять системный анализ, благодаря которому можно составить модель системы, оценить возможные угрозы и риски, определиться с методами их устранения.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Основные цели защиты информации: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Предотвращение </a:t>
            </a:r>
            <a:r>
              <a:rPr lang="ru-RU" dirty="0" smtClean="0"/>
              <a:t>утечки, </a:t>
            </a:r>
            <a:r>
              <a:rPr lang="ru-RU" dirty="0" smtClean="0"/>
              <a:t>хищения, утраты, искажения, подделки информации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Предотвращение </a:t>
            </a:r>
            <a:r>
              <a:rPr lang="ru-RU" dirty="0" smtClean="0"/>
              <a:t>угроз </a:t>
            </a:r>
            <a:r>
              <a:rPr lang="ru-RU" dirty="0" smtClean="0"/>
              <a:t>безопасности личности, общества, государства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Сохранение </a:t>
            </a:r>
            <a:r>
              <a:rPr lang="ru-RU" dirty="0" smtClean="0"/>
              <a:t>государственной </a:t>
            </a:r>
            <a:r>
              <a:rPr lang="ru-RU" dirty="0" smtClean="0"/>
              <a:t>тайны, конфиденциальности документированной </a:t>
            </a:r>
            <a:r>
              <a:rPr lang="ru-RU" dirty="0" smtClean="0"/>
              <a:t>информации </a:t>
            </a:r>
            <a:r>
              <a:rPr lang="ru-RU" dirty="0" smtClean="0"/>
              <a:t>в </a:t>
            </a:r>
            <a:r>
              <a:rPr lang="ru-RU" dirty="0" smtClean="0"/>
              <a:t>соответствии </a:t>
            </a:r>
            <a:r>
              <a:rPr lang="ru-RU" dirty="0" smtClean="0"/>
              <a:t>с законодательством.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7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задачи систем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первому виду задач можно отнести 3 класса, связанных с уменьшением степени распознавания объектов: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Скрытие информации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Дезинформация противника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/>
              <a:t>Легендирование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3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задачи систем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Ко второму виду можно отнести 9 классов задач, связанных с защитой содержания информации: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Введение избыточности элементов системы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Регулирование доступа к средствам, комплексам и СЗИ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Регулирование использования элементов системы и </a:t>
            </a:r>
            <a:r>
              <a:rPr lang="ru-RU" dirty="0" smtClean="0"/>
              <a:t>ЗИ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Маскировка </a:t>
            </a:r>
            <a:r>
              <a:rPr lang="ru-RU" dirty="0" smtClean="0"/>
              <a:t>информации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Регистрация </a:t>
            </a:r>
            <a:r>
              <a:rPr lang="ru-RU" dirty="0" smtClean="0"/>
              <a:t>сведений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Уничтожение </a:t>
            </a:r>
            <a:r>
              <a:rPr lang="ru-RU" dirty="0" smtClean="0"/>
              <a:t>информации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Обеспечение </a:t>
            </a:r>
            <a:r>
              <a:rPr lang="ru-RU" dirty="0" smtClean="0"/>
              <a:t>сигнализации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Обеспечение </a:t>
            </a:r>
            <a:r>
              <a:rPr lang="ru-RU" dirty="0" smtClean="0"/>
              <a:t>реагирования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Управление </a:t>
            </a:r>
            <a:r>
              <a:rPr lang="ru-RU" dirty="0" smtClean="0"/>
              <a:t>СЗИ</a:t>
            </a:r>
            <a:r>
              <a:rPr lang="en-US" dirty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56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задачи систем защиты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 третьему виду относятся задачи защиты информации от информационного воздействия: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Защита от информационного воздействия на технические </a:t>
            </a:r>
            <a:r>
              <a:rPr lang="ru-RU" dirty="0" smtClean="0"/>
              <a:t>средства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Защита от информационного воздействия на </a:t>
            </a:r>
            <a:r>
              <a:rPr lang="ru-RU" dirty="0" smtClean="0"/>
              <a:t>общество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Защита от информационного </a:t>
            </a:r>
            <a:r>
              <a:rPr lang="ru-RU" dirty="0" smtClean="0"/>
              <a:t>воздействия на психику </a:t>
            </a:r>
            <a:r>
              <a:rPr lang="ru-RU" dirty="0" smtClean="0"/>
              <a:t>человека.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6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СЗИ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Проектирование СЗИ – сложный комплекс работ, обычно включающий в себя следующие этапы: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/>
              <a:t>Предпроектное</a:t>
            </a:r>
            <a:r>
              <a:rPr lang="ru-RU" dirty="0" smtClean="0"/>
              <a:t> обследование, формирующее базовые требования к СЗИ</a:t>
            </a:r>
            <a:r>
              <a:rPr lang="en-US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Анализ требований, предъявляемых заказчиком к системе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Проектирование </a:t>
            </a:r>
            <a:r>
              <a:rPr lang="ru-RU" dirty="0" smtClean="0"/>
              <a:t>программной и аппаратной компонент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Конструирование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Верификация спроектированной системы требованиям безопасности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Ввод СЗИ в эксплуатацию.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3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</a:t>
            </a:r>
            <a:r>
              <a:rPr lang="ru-RU" dirty="0" smtClean="0"/>
              <a:t>системных подходов при проектировании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Рассмотрим </a:t>
            </a:r>
            <a:r>
              <a:rPr lang="ru-RU" dirty="0" smtClean="0"/>
              <a:t>главные </a:t>
            </a:r>
            <a:r>
              <a:rPr lang="ru-RU" dirty="0" smtClean="0"/>
              <a:t>принципы системного анализа, применяемых при проектировании СЗИ:</a:t>
            </a:r>
          </a:p>
          <a:p>
            <a:r>
              <a:rPr lang="ru-RU" dirty="0" smtClean="0"/>
              <a:t>Принцип конечной цели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Принцип измерения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Принцип </a:t>
            </a:r>
            <a:r>
              <a:rPr lang="ru-RU" dirty="0" err="1" smtClean="0"/>
              <a:t>эквифинальности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Принцип связности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Принцип функциональности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Принцип развития</a:t>
            </a:r>
            <a:r>
              <a:rPr lang="ru-RU" dirty="0"/>
              <a:t> </a:t>
            </a:r>
            <a:r>
              <a:rPr lang="ru-RU" dirty="0" smtClean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657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Принципы проектирования СЗИ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Системное проектирование СЗИ включает подготовку комплекса взаимосвязанных мер, направленных на достижение требуемого уровня безопасности. Для обеспечения </a:t>
            </a:r>
            <a:r>
              <a:rPr lang="ru-RU" dirty="0" smtClean="0"/>
              <a:t>эффективности ИС </a:t>
            </a:r>
            <a:r>
              <a:rPr lang="ru-RU" dirty="0"/>
              <a:t>комплекс программ защиты целесообразно базировать на следующих общих принципах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Стоимость </a:t>
            </a:r>
            <a:r>
              <a:rPr lang="ru-RU" dirty="0"/>
              <a:t>создания и эксплуатации системы информационной защиты должна быть меньше, чем размеры наиболее вероятного или возможного допустимого ущерба от </a:t>
            </a:r>
            <a:r>
              <a:rPr lang="ru-RU" dirty="0" smtClean="0"/>
              <a:t>любых потенциальных </a:t>
            </a:r>
            <a:r>
              <a:rPr lang="ru-RU" dirty="0"/>
              <a:t>угроз;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программная </a:t>
            </a:r>
            <a:r>
              <a:rPr lang="ru-RU" dirty="0"/>
              <a:t>защита функциональных программ и данных должна быть комплексной и многоуровневой, ориентированной на все виды угроз с учетом их опасности;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СЗИ </a:t>
            </a:r>
            <a:r>
              <a:rPr lang="ru-RU" dirty="0"/>
              <a:t>должна иметь целевые, индивидуальные компоненты, предназначенные для обеспечения безопасности функционирования каждого отдельно взятого объекта и функциональной задачи с учетом их уязвимости и степени влияния на безопасность ИС в целом;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СЗИ </a:t>
            </a:r>
            <a:r>
              <a:rPr lang="ru-RU" dirty="0"/>
              <a:t>не должна приводить к ощутимым трудностям, помехам и снижению эффективности применения и решения основных функциональных задач информационной системы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29048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85</TotalTime>
  <Words>1147</Words>
  <Application>Microsoft Office PowerPoint</Application>
  <PresentationFormat>Экран (4:3)</PresentationFormat>
  <Paragraphs>94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Апекс</vt:lpstr>
      <vt:lpstr>Системный анализ в защите информации</vt:lpstr>
      <vt:lpstr>Системный подход к информационной безопасности</vt:lpstr>
      <vt:lpstr>Цели защиты информации</vt:lpstr>
      <vt:lpstr>Основные задачи систем защиты информации</vt:lpstr>
      <vt:lpstr>Основные задачи систем защиты информации</vt:lpstr>
      <vt:lpstr>Основные задачи систем защиты информации</vt:lpstr>
      <vt:lpstr>Проектирование СЗИ</vt:lpstr>
      <vt:lpstr>Применение системных подходов при проектировании</vt:lpstr>
      <vt:lpstr>Принципы проектирования СЗИ</vt:lpstr>
      <vt:lpstr>Перечень основных средств СЗИ</vt:lpstr>
      <vt:lpstr>Стратегии применения средств СЗИ</vt:lpstr>
      <vt:lpstr>Три предельные стратегии защиты информации</vt:lpstr>
      <vt:lpstr>Анализ информационных рисков</vt:lpstr>
      <vt:lpstr>Оценка рисков</vt:lpstr>
      <vt:lpstr>Оценка рисков по двум факторам</vt:lpstr>
      <vt:lpstr>Оценка рисков по двум факторам</vt:lpstr>
      <vt:lpstr>Управление рисками на различных стадиях жизненного цикла информационной системы</vt:lpstr>
      <vt:lpstr>Применение моделей</vt:lpstr>
      <vt:lpstr>Применение моделей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9</cp:revision>
  <dcterms:created xsi:type="dcterms:W3CDTF">2019-09-28T15:37:14Z</dcterms:created>
  <dcterms:modified xsi:type="dcterms:W3CDTF">2019-09-29T16:54:10Z</dcterms:modified>
</cp:coreProperties>
</file>