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6" r:id="rId10"/>
    <p:sldId id="277" r:id="rId11"/>
    <p:sldId id="264" r:id="rId12"/>
    <p:sldId id="270" r:id="rId13"/>
    <p:sldId id="272" r:id="rId14"/>
    <p:sldId id="274" r:id="rId15"/>
    <p:sldId id="265" r:id="rId16"/>
    <p:sldId id="275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DC4F0-72A3-44B5-838A-889B8B44FED8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6B6C-2105-4611-878E-7FA07E4F5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2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A6B6C-2105-4611-878E-7FA07E4F5F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9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A6B6C-2105-4611-878E-7FA07E4F5F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9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A6B6C-2105-4611-878E-7FA07E4F5F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2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A6B6C-2105-4611-878E-7FA07E4F5F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2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A6B6C-2105-4611-878E-7FA07E4F5FE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7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3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24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13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4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4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F89DA8-FF38-4E61-B1B3-B0B04F07EFFC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0BD8F6-3B48-48F8-BB6B-6A2E88164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52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68786"/>
            <a:ext cx="9418320" cy="323565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400" dirty="0" smtClean="0">
                <a:latin typeface="Century Gothic" panose="020B0502020202020204" pitchFamily="34" charset="0"/>
              </a:rPr>
              <a:t>Курсовой проект</a:t>
            </a:r>
            <a:r>
              <a:rPr lang="ru-RU" sz="5400" dirty="0" smtClean="0">
                <a:latin typeface="Century Gothic" panose="020B0502020202020204" pitchFamily="34" charset="0"/>
              </a:rPr>
              <a:t/>
            </a:r>
            <a:br>
              <a:rPr lang="ru-RU" sz="5400" dirty="0" smtClean="0">
                <a:latin typeface="Century Gothic" panose="020B0502020202020204" pitchFamily="34" charset="0"/>
              </a:rPr>
            </a:br>
            <a:r>
              <a:rPr lang="ru-RU" sz="5400" dirty="0" smtClean="0">
                <a:latin typeface="Century Gothic" panose="020B0502020202020204" pitchFamily="34" charset="0"/>
              </a:rPr>
              <a:t>Информационная система «Магазин звуковых паттернов»</a:t>
            </a:r>
            <a:endParaRPr lang="ru-RU" sz="5400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1832" y="4800600"/>
            <a:ext cx="10058400" cy="1700735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Century Gothic" panose="020B0502020202020204" pitchFamily="34" charset="0"/>
              </a:rPr>
              <a:t>Выполнил: Кравец Л.А.</a:t>
            </a:r>
          </a:p>
          <a:p>
            <a:pPr algn="r"/>
            <a:r>
              <a:rPr lang="ru-RU" dirty="0" smtClean="0">
                <a:latin typeface="Century Gothic" panose="020B0502020202020204" pitchFamily="34" charset="0"/>
              </a:rPr>
              <a:t>Группа: веб-20-1</a:t>
            </a:r>
          </a:p>
          <a:p>
            <a:pPr algn="r"/>
            <a:r>
              <a:rPr lang="ru-RU" dirty="0">
                <a:latin typeface="Century Gothic" panose="020B0502020202020204" pitchFamily="34" charset="0"/>
              </a:rPr>
              <a:t>Р</a:t>
            </a:r>
            <a:r>
              <a:rPr lang="ru-RU" dirty="0" smtClean="0">
                <a:latin typeface="Century Gothic" panose="020B0502020202020204" pitchFamily="34" charset="0"/>
              </a:rPr>
              <a:t>уководитель: Александрова А.С.</a:t>
            </a:r>
          </a:p>
        </p:txBody>
      </p:sp>
    </p:spTree>
    <p:extLst>
      <p:ext uri="{BB962C8B-B14F-4D97-AF65-F5344CB8AC3E}">
        <p14:creationId xmlns:p14="http://schemas.microsoft.com/office/powerpoint/2010/main" val="33134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программного продукта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399" y="3780234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Century Gothic" panose="020B0502020202020204" pitchFamily="34" charset="0"/>
              </a:rPr>
              <a:t>Даталогическая</a:t>
            </a:r>
            <a:r>
              <a:rPr lang="ru-RU" dirty="0">
                <a:latin typeface="Century Gothic" panose="020B0502020202020204" pitchFamily="34" charset="0"/>
              </a:rPr>
              <a:t> модель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10/17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 descr="C:\Users\User\Desktop\учеба\курсовой 4к\Новая папка\Даталогическая модель бд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t="3229" r="10853" b="6254"/>
          <a:stretch/>
        </p:blipFill>
        <p:spPr bwMode="auto">
          <a:xfrm>
            <a:off x="599090" y="1336964"/>
            <a:ext cx="3673365" cy="525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60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пользовательского интерфейса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562" y="189451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Прототип страницы регистрации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 descr="C:\Users\User\Desktop\учеба\курсовой 4к\Новая папка\регистрация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47" y="2377056"/>
            <a:ext cx="5930023" cy="421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66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пользовательского интерфейса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562" y="174945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Прототип </a:t>
            </a:r>
            <a:r>
              <a:rPr lang="ru-RU" dirty="0" smtClean="0">
                <a:latin typeface="Century Gothic" panose="020B0502020202020204" pitchFamily="34" charset="0"/>
              </a:rPr>
              <a:t>главной страницы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12/17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 descr="C:\Users\User\Desktop\учеба\курсовой 4к\Новая папка\главная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95" y="2118787"/>
            <a:ext cx="6148393" cy="4371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594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пользовательского интерфейса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562" y="1749455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Итоговый результат главной страницы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13/17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04562" y="2573103"/>
            <a:ext cx="8162280" cy="3648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50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615655" y="3742364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ea typeface="Times New Roman" panose="02020603050405020304" pitchFamily="18" charset="0"/>
              </a:rPr>
              <a:t>Компонент страницы входа в аккаунт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97280" y="307566"/>
            <a:ext cx="10058400" cy="1031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Century Gothic" panose="020B0502020202020204" pitchFamily="34" charset="0"/>
              </a:rPr>
              <a:t>Разработка программного продукта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14/17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997" y="1978322"/>
            <a:ext cx="5796324" cy="3897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515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54387" y="3741076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Сервис оплаты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97280" y="307566"/>
            <a:ext cx="10058400" cy="1031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Century Gothic" panose="020B0502020202020204" pitchFamily="34" charset="0"/>
              </a:rPr>
              <a:t>Разработка программного продукта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b="2346"/>
          <a:stretch/>
        </p:blipFill>
        <p:spPr bwMode="auto">
          <a:xfrm>
            <a:off x="1097280" y="1500051"/>
            <a:ext cx="4486866" cy="4851382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577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1031" y="2781381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  <a:ea typeface="Times New Roman" panose="02020603050405020304" pitchFamily="18" charset="0"/>
              </a:rPr>
              <a:t>Модель «Пользователи»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97280" y="307566"/>
            <a:ext cx="10058400" cy="1031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Century Gothic" panose="020B0502020202020204" pitchFamily="34" charset="0"/>
              </a:rPr>
              <a:t>Разработка программного продукта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16/17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25151" y="4633697"/>
            <a:ext cx="347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Модель </a:t>
            </a:r>
            <a:r>
              <a:rPr lang="ru-RU" dirty="0" smtClean="0">
                <a:latin typeface="Century Gothic" panose="020B0502020202020204" pitchFamily="34" charset="0"/>
              </a:rPr>
              <a:t>«звуковые паттерны»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987541" y="1471438"/>
            <a:ext cx="4816447" cy="2989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41031" y="3414814"/>
            <a:ext cx="5078496" cy="2807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048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62138"/>
            <a:ext cx="10058400" cy="103119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Заключение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097280" y="2326511"/>
            <a:ext cx="10058400" cy="365179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Была достигнута главная цель проекта — </a:t>
            </a:r>
            <a:r>
              <a:rPr lang="ru-RU" dirty="0">
                <a:latin typeface="Century Gothic" panose="020B0502020202020204" pitchFamily="34" charset="0"/>
              </a:rPr>
              <a:t>р</a:t>
            </a:r>
            <a:r>
              <a:rPr lang="ru-RU" dirty="0" smtClean="0">
                <a:latin typeface="Century Gothic" panose="020B0502020202020204" pitchFamily="34" charset="0"/>
              </a:rPr>
              <a:t>азработан </a:t>
            </a:r>
            <a:r>
              <a:rPr lang="ru-RU" dirty="0">
                <a:latin typeface="Century Gothic" panose="020B0502020202020204" pitchFamily="34" charset="0"/>
              </a:rPr>
              <a:t>удобный и понятный для клиента сервис, использующий современные технологии адаптивности и </a:t>
            </a:r>
            <a:r>
              <a:rPr lang="ru-RU" dirty="0" smtClean="0">
                <a:latin typeface="Century Gothic" panose="020B0502020202020204" pitchFamily="34" charset="0"/>
              </a:rPr>
              <a:t>доступности</a:t>
            </a:r>
            <a:r>
              <a:rPr lang="en-US" dirty="0" smtClean="0">
                <a:latin typeface="Century Gothic" panose="020B0502020202020204" pitchFamily="34" charset="0"/>
              </a:rPr>
              <a:t>;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В ходе проектирования сервиса были разработаны диаграммы, описывающие архитектуру и деятельность сервиса, а также макеты страниц интерфейса, которые были реализованы на </a:t>
            </a:r>
            <a:r>
              <a:rPr lang="ru-RU" dirty="0" smtClean="0">
                <a:latin typeface="Century Gothic" panose="020B0502020202020204" pitchFamily="34" charset="0"/>
              </a:rPr>
              <a:t>практике</a:t>
            </a:r>
            <a:r>
              <a:rPr lang="en-US" dirty="0" smtClean="0">
                <a:latin typeface="Century Gothic" panose="020B0502020202020204" pitchFamily="34" charset="0"/>
              </a:rPr>
              <a:t>;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17/17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815" y="344031"/>
            <a:ext cx="10058400" cy="111267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Цели и задачи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815" y="182762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Цель:</a:t>
            </a:r>
          </a:p>
          <a:p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Разработать </a:t>
            </a: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информационную систему «Магазин звуковых паттернов»</a:t>
            </a:r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Задачи:</a:t>
            </a:r>
          </a:p>
          <a:p>
            <a:pPr lvl="0"/>
            <a:r>
              <a:rPr lang="ru-RU" dirty="0">
                <a:latin typeface="Century Gothic" panose="020B0502020202020204" pitchFamily="34" charset="0"/>
              </a:rPr>
              <a:t>П</a:t>
            </a:r>
            <a:r>
              <a:rPr lang="ru-RU" dirty="0" smtClean="0">
                <a:latin typeface="Century Gothic" panose="020B0502020202020204" pitchFamily="34" charset="0"/>
              </a:rPr>
              <a:t>роизвести </a:t>
            </a:r>
            <a:r>
              <a:rPr lang="ru-RU" dirty="0" err="1">
                <a:latin typeface="Century Gothic" panose="020B0502020202020204" pitchFamily="34" charset="0"/>
              </a:rPr>
              <a:t>предпроектное</a:t>
            </a:r>
            <a:r>
              <a:rPr lang="ru-RU" dirty="0">
                <a:latin typeface="Century Gothic" panose="020B0502020202020204" pitchFamily="34" charset="0"/>
              </a:rPr>
              <a:t> исследование работы </a:t>
            </a:r>
            <a:r>
              <a:rPr lang="ru-RU" dirty="0" smtClean="0">
                <a:latin typeface="Century Gothic" panose="020B0502020202020204" pitchFamily="34" charset="0"/>
              </a:rPr>
              <a:t>магазина;</a:t>
            </a:r>
            <a:endParaRPr lang="ru-RU" dirty="0">
              <a:latin typeface="Century Gothic" panose="020B0502020202020204" pitchFamily="34" charset="0"/>
            </a:endParaRPr>
          </a:p>
          <a:p>
            <a:pPr lvl="0"/>
            <a:r>
              <a:rPr lang="ru-RU" dirty="0">
                <a:latin typeface="Century Gothic" panose="020B0502020202020204" pitchFamily="34" charset="0"/>
              </a:rPr>
              <a:t>Н</a:t>
            </a:r>
            <a:r>
              <a:rPr lang="ru-RU" dirty="0" smtClean="0">
                <a:latin typeface="Century Gothic" panose="020B0502020202020204" pitchFamily="34" charset="0"/>
              </a:rPr>
              <a:t>а </a:t>
            </a:r>
            <a:r>
              <a:rPr lang="ru-RU" dirty="0">
                <a:latin typeface="Century Gothic" panose="020B0502020202020204" pitchFamily="34" charset="0"/>
              </a:rPr>
              <a:t>основании полученных знаний спроектировать </a:t>
            </a:r>
            <a:r>
              <a:rPr lang="ru-RU" dirty="0" smtClean="0">
                <a:latin typeface="Century Gothic" panose="020B0502020202020204" pitchFamily="34" charset="0"/>
              </a:rPr>
              <a:t>магазин;</a:t>
            </a:r>
            <a:endParaRPr lang="ru-RU" dirty="0">
              <a:latin typeface="Century Gothic" panose="020B0502020202020204" pitchFamily="34" charset="0"/>
            </a:endParaRPr>
          </a:p>
          <a:p>
            <a:pPr lvl="0"/>
            <a:r>
              <a:rPr lang="ru-RU" dirty="0">
                <a:latin typeface="Century Gothic" panose="020B0502020202020204" pitchFamily="34" charset="0"/>
              </a:rPr>
              <a:t>Р</a:t>
            </a:r>
            <a:r>
              <a:rPr lang="ru-RU" dirty="0" smtClean="0">
                <a:latin typeface="Century Gothic" panose="020B0502020202020204" pitchFamily="34" charset="0"/>
              </a:rPr>
              <a:t>азработать </a:t>
            </a:r>
            <a:r>
              <a:rPr lang="ru-RU" dirty="0">
                <a:latin typeface="Century Gothic" panose="020B0502020202020204" pitchFamily="34" charset="0"/>
              </a:rPr>
              <a:t>клиентскую и серверную части сервиса;</a:t>
            </a:r>
          </a:p>
          <a:p>
            <a:pPr lvl="0"/>
            <a:r>
              <a:rPr lang="ru-RU" dirty="0">
                <a:latin typeface="Century Gothic" panose="020B0502020202020204" pitchFamily="34" charset="0"/>
              </a:rPr>
              <a:t>С</a:t>
            </a:r>
            <a:r>
              <a:rPr lang="ru-RU" dirty="0" smtClean="0">
                <a:latin typeface="Century Gothic" panose="020B0502020202020204" pitchFamily="34" charset="0"/>
              </a:rPr>
              <a:t>оставить </a:t>
            </a:r>
            <a:r>
              <a:rPr lang="ru-RU" dirty="0">
                <a:latin typeface="Century Gothic" panose="020B0502020202020204" pitchFamily="34" charset="0"/>
              </a:rPr>
              <a:t>документацию в виде руководства </a:t>
            </a:r>
            <a:r>
              <a:rPr lang="ru-RU" dirty="0" smtClean="0">
                <a:latin typeface="Century Gothic" panose="020B0502020202020204" pitchFamily="34" charset="0"/>
              </a:rPr>
              <a:t>пользователя</a:t>
            </a: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9708" y="289712"/>
            <a:ext cx="10058400" cy="108551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Предметная область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22938"/>
            <a:ext cx="8943013" cy="3972080"/>
          </a:xfrm>
        </p:spPr>
        <p:txBody>
          <a:bodyPr/>
          <a:lstStyle/>
          <a:p>
            <a:pPr algn="just"/>
            <a:r>
              <a:rPr lang="ru-RU" dirty="0">
                <a:latin typeface="Century Gothic" panose="020B0502020202020204" pitchFamily="34" charset="0"/>
              </a:rPr>
              <a:t>Основным видом деятельности магазина звуковых паттернов является продажа и распространение различных аудио </a:t>
            </a:r>
            <a:r>
              <a:rPr lang="ru-RU" dirty="0" smtClean="0">
                <a:latin typeface="Century Gothic" panose="020B0502020202020204" pitchFamily="34" charset="0"/>
              </a:rPr>
              <a:t>материалов.</a:t>
            </a:r>
          </a:p>
          <a:p>
            <a:pPr algn="just"/>
            <a:r>
              <a:rPr lang="ru-RU" dirty="0" smtClean="0">
                <a:latin typeface="Century Gothic" panose="020B0502020202020204" pitchFamily="34" charset="0"/>
              </a:rPr>
              <a:t>Задачей </a:t>
            </a:r>
            <a:r>
              <a:rPr lang="ru-RU" dirty="0">
                <a:latin typeface="Century Gothic" panose="020B0502020202020204" pitchFamily="34" charset="0"/>
              </a:rPr>
              <a:t>магазина является предоставление удобного и функционального интерфейса для выбора и покупки звуковых паттернов, обеспечение безопасной и удобной оплаты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ru-RU" dirty="0">
                <a:latin typeface="Century Gothic" panose="020B0502020202020204" pitchFamily="34" charset="0"/>
              </a:rPr>
              <a:t>Информационная система "Магазин звуковых паттернов" предоставляет полное решение для управления и продажи звуковых ресурсов в музыкальной индустрии. Она способствует удобству клиентов, помогает авторам максимизировать доход от своего творчества и способствует развитию аудио-продуктовой сферы.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Инструментальные средства разработки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333060A2-3811-41A3-8F94-725CE2622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71562"/>
              </p:ext>
            </p:extLst>
          </p:nvPr>
        </p:nvGraphicFramePr>
        <p:xfrm>
          <a:off x="1979270" y="2072411"/>
          <a:ext cx="7702643" cy="403375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33399">
                  <a:extLst>
                    <a:ext uri="{9D8B030D-6E8A-4147-A177-3AD203B41FA5}">
                      <a16:colId xmlns="" xmlns:a16="http://schemas.microsoft.com/office/drawing/2014/main" val="3809018205"/>
                    </a:ext>
                  </a:extLst>
                </a:gridCol>
                <a:gridCol w="2700213">
                  <a:extLst>
                    <a:ext uri="{9D8B030D-6E8A-4147-A177-3AD203B41FA5}">
                      <a16:colId xmlns="" xmlns:a16="http://schemas.microsoft.com/office/drawing/2014/main" val="3650756054"/>
                    </a:ext>
                  </a:extLst>
                </a:gridCol>
                <a:gridCol w="2469031">
                  <a:extLst>
                    <a:ext uri="{9D8B030D-6E8A-4147-A177-3AD203B41FA5}">
                      <a16:colId xmlns="" xmlns:a16="http://schemas.microsoft.com/office/drawing/2014/main" val="3370097287"/>
                    </a:ext>
                  </a:extLst>
                </a:gridCol>
              </a:tblGrid>
              <a:tr h="27455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Century Gothic" panose="020B0502020202020204" pitchFamily="34" charset="0"/>
                        </a:rPr>
                        <a:t>ЭТАП</a:t>
                      </a: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Century Gothic" panose="020B0502020202020204" pitchFamily="34" charset="0"/>
                        </a:rPr>
                        <a:t>Изображение (логотип) </a:t>
                      </a: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Century Gothic" panose="020B0502020202020204" pitchFamily="34" charset="0"/>
                        </a:rPr>
                        <a:t>Название инструмента</a:t>
                      </a:r>
                    </a:p>
                  </a:txBody>
                  <a:tcPr marL="57559" marR="57559" marT="28779" marB="28779" anchor="ctr"/>
                </a:tc>
                <a:extLst>
                  <a:ext uri="{0D108BD9-81ED-4DB2-BD59-A6C34878D82A}">
                    <a16:rowId xmlns="" xmlns:a16="http://schemas.microsoft.com/office/drawing/2014/main" val="3244839561"/>
                  </a:ext>
                </a:extLst>
              </a:tr>
              <a:tr h="56776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entury Gothic" panose="020B0502020202020204" pitchFamily="34" charset="0"/>
                        </a:rPr>
                        <a:t>Проектирование ИС</a:t>
                      </a: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entury Gothic" panose="020B0502020202020204" pitchFamily="34" charset="0"/>
                        </a:rPr>
                        <a:t>Draw.io</a:t>
                      </a:r>
                      <a:endParaRPr lang="ru-RU" sz="15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extLst>
                  <a:ext uri="{0D108BD9-81ED-4DB2-BD59-A6C34878D82A}">
                    <a16:rowId xmlns="" xmlns:a16="http://schemas.microsoft.com/office/drawing/2014/main" val="88077100"/>
                  </a:ext>
                </a:extLst>
              </a:tr>
              <a:tr h="69097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entury Gothic" panose="020B0502020202020204" pitchFamily="34" charset="0"/>
                        </a:rPr>
                        <a:t>Проектирование БД</a:t>
                      </a: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ru-RU" sz="11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marL="0" marR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>
                        <a:latin typeface="Century Gothic" panose="020B0502020202020204" pitchFamily="34" charset="0"/>
                      </a:endParaRPr>
                    </a:p>
                    <a:p>
                      <a:pPr marL="0" marR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 smtClean="0">
                          <a:latin typeface="Century Gothic" panose="020B0502020202020204" pitchFamily="34" charset="0"/>
                        </a:rPr>
                        <a:t>MongoDB</a:t>
                      </a:r>
                      <a:endParaRPr lang="ru-RU" sz="1500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ru-RU" sz="15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extLst>
                  <a:ext uri="{0D108BD9-81ED-4DB2-BD59-A6C34878D82A}">
                    <a16:rowId xmlns="" xmlns:a16="http://schemas.microsoft.com/office/drawing/2014/main" val="173540973"/>
                  </a:ext>
                </a:extLst>
              </a:tr>
              <a:tr h="709256">
                <a:tc>
                  <a:txBody>
                    <a:bodyPr/>
                    <a:lstStyle/>
                    <a:p>
                      <a:pPr marL="0" marR="0" lvl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Century Gothic" panose="020B0502020202020204" pitchFamily="34" charset="0"/>
                        </a:rPr>
                        <a:t>Проектирование интерфейса</a:t>
                      </a: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entury Gothic" panose="020B0502020202020204" pitchFamily="34" charset="0"/>
                        </a:rPr>
                        <a:t>Figma.com</a:t>
                      </a:r>
                      <a:endParaRPr lang="ru-RU" sz="15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extLst>
                  <a:ext uri="{0D108BD9-81ED-4DB2-BD59-A6C34878D82A}">
                    <a16:rowId xmlns="" xmlns:a16="http://schemas.microsoft.com/office/drawing/2014/main" val="3595702344"/>
                  </a:ext>
                </a:extLst>
              </a:tr>
              <a:tr h="709256">
                <a:tc>
                  <a:txBody>
                    <a:bodyPr/>
                    <a:lstStyle/>
                    <a:p>
                      <a:pPr marL="0" marR="0" lvl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Century Gothic" panose="020B0502020202020204" pitchFamily="34" charset="0"/>
                        </a:rPr>
                        <a:t>Разработка (среда разработки)</a:t>
                      </a: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entury Gothic" panose="020B0502020202020204" pitchFamily="34" charset="0"/>
                        </a:rPr>
                        <a:t>Visual Studio</a:t>
                      </a:r>
                      <a:r>
                        <a:rPr lang="en-US" sz="1500" baseline="0" dirty="0" smtClean="0">
                          <a:latin typeface="Century Gothic" panose="020B0502020202020204" pitchFamily="34" charset="0"/>
                        </a:rPr>
                        <a:t> Code</a:t>
                      </a:r>
                      <a:endParaRPr lang="ru-RU" sz="15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extLst>
                  <a:ext uri="{0D108BD9-81ED-4DB2-BD59-A6C34878D82A}">
                    <a16:rowId xmlns="" xmlns:a16="http://schemas.microsoft.com/office/drawing/2014/main" val="3974183570"/>
                  </a:ext>
                </a:extLst>
              </a:tr>
              <a:tr h="1029564">
                <a:tc>
                  <a:txBody>
                    <a:bodyPr/>
                    <a:lstStyle/>
                    <a:p>
                      <a:pPr marL="0" marR="0" lvl="0" indent="0" algn="ctr" defTabSz="15428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Century Gothic" panose="020B0502020202020204" pitchFamily="34" charset="0"/>
                        </a:rPr>
                        <a:t>Разработка (язык программирования)</a:t>
                      </a:r>
                    </a:p>
                    <a:p>
                      <a:pPr algn="ctr"/>
                      <a:endParaRPr lang="ru-RU" sz="18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entury Gothic" panose="020B0502020202020204" pitchFamily="34" charset="0"/>
                        </a:rPr>
                        <a:t>JavaScript,</a:t>
                      </a:r>
                      <a:r>
                        <a:rPr lang="ru-RU" sz="15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Century Gothic" panose="020B0502020202020204" pitchFamily="34" charset="0"/>
                        </a:rPr>
                        <a:t>React,</a:t>
                      </a:r>
                      <a:endParaRPr lang="ru-RU" sz="1500" dirty="0" smtClean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US" sz="1500" dirty="0" smtClean="0">
                          <a:latin typeface="Century Gothic" panose="020B0502020202020204" pitchFamily="34" charset="0"/>
                        </a:rPr>
                        <a:t>HTML, CSS</a:t>
                      </a:r>
                      <a:endParaRPr lang="ru-RU" sz="1500" dirty="0">
                        <a:latin typeface="Century Gothic" panose="020B0502020202020204" pitchFamily="34" charset="0"/>
                      </a:endParaRPr>
                    </a:p>
                  </a:txBody>
                  <a:tcPr marL="57559" marR="57559" marT="28779" marB="28779" anchor="ctr"/>
                </a:tc>
                <a:extLst>
                  <a:ext uri="{0D108BD9-81ED-4DB2-BD59-A6C34878D82A}">
                    <a16:rowId xmlns="" xmlns:a16="http://schemas.microsoft.com/office/drawing/2014/main" val="2270706631"/>
                  </a:ext>
                </a:extLst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26" y="2426677"/>
            <a:ext cx="416341" cy="41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363C7B9-095C-4262-BE13-3F69B773E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76" y="5187520"/>
            <a:ext cx="603756" cy="691659"/>
          </a:xfrm>
          <a:prstGeom prst="rect">
            <a:avLst/>
          </a:prstGeom>
        </p:spPr>
      </p:pic>
      <p:pic>
        <p:nvPicPr>
          <p:cNvPr id="8" name="Picture 2" descr="https://images.squarespace-cdn.com/content/v1/5ed426eb2067431c13c1337e/1602556467361-B84YT34JW2V8MH9PB2A1/Figma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0262" r="23179" b="25910"/>
          <a:stretch/>
        </p:blipFill>
        <p:spPr bwMode="auto">
          <a:xfrm>
            <a:off x="5792334" y="3755575"/>
            <a:ext cx="506177" cy="4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upload.wikimedia.org/wikipedia/commons/thumb/9/9a/Visual_Studio_Code_1.35_icon.svg/1200px-Visual_Studio_Code_1.35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294" y="4454651"/>
            <a:ext cx="537085" cy="53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https://res.cloudinary.com/startup-grind/image/upload/c_fill,dpr_2.0,f_auto,g_center,h_1080,q_100,w_1080/v1/gcs/platform-data-goog/events/unnamed_Sshpaz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32" y="5262376"/>
            <a:ext cx="573457" cy="5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https://mitacademys.com/wp-content/uploads/2022/07/logo-2582747_19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027" y="5187520"/>
            <a:ext cx="704995" cy="70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2816" y="3004231"/>
            <a:ext cx="549641" cy="549641"/>
          </a:xfrm>
          <a:prstGeom prst="rect">
            <a:avLst/>
          </a:prstGeom>
        </p:spPr>
      </p:pic>
      <p:pic>
        <p:nvPicPr>
          <p:cNvPr id="1030" name="Picture 6" descr="https://img4.goodfon.ru/original/960x854/5/a5/react-framework-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/>
        </p:blipFill>
        <p:spPr bwMode="auto">
          <a:xfrm>
            <a:off x="4821941" y="5266026"/>
            <a:ext cx="569808" cy="56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программного продукта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7452" y="6037246"/>
            <a:ext cx="320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Диаграмма прецедентов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5/17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12896"/>
          <a:stretch/>
        </p:blipFill>
        <p:spPr>
          <a:xfrm>
            <a:off x="2997666" y="1743985"/>
            <a:ext cx="6221052" cy="42405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43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программного продукта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5892" y="3893976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Диаграмма деятельности 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 descr="C:\Users\User\Desktop\учеба\курсовой 4к\Новая папка\Диаграмма деятельности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67" y="1564447"/>
            <a:ext cx="3145933" cy="502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0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программного продукта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4890" y="6138730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Диаграмма компонентов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7/17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 descr="C:\Users\User\Desktop\учеба\курсовой 4к\Новая папка\диаграмма компонентов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6" y="2021133"/>
            <a:ext cx="8949690" cy="3787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6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программного продукта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2550" y="6037246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Диаграмма потоков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8/17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 descr="C:\Users\User\Desktop\учеба\курсовой 4к\Новая папка\Диаграмма потоков данных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78" y="2208181"/>
            <a:ext cx="8181197" cy="3505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9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Проектирование программного продукта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7453" y="6028053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Инфологическая модель 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6215" y="6221912"/>
            <a:ext cx="945785" cy="37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r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/17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 descr="C:\Users\User\Desktop\учеба\курсовой 4к\Новая папка\Инфологическая модель бд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7"/>
          <a:stretch/>
        </p:blipFill>
        <p:spPr bwMode="auto">
          <a:xfrm>
            <a:off x="3354821" y="1851918"/>
            <a:ext cx="4782309" cy="40247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7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285</TotalTime>
  <Words>317</Words>
  <Application>Microsoft Office PowerPoint</Application>
  <PresentationFormat>Широкоэкранный</PresentationFormat>
  <Paragraphs>82</Paragraphs>
  <Slides>17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Century Schoolbook</vt:lpstr>
      <vt:lpstr>Times New Roman</vt:lpstr>
      <vt:lpstr>Wingdings 2</vt:lpstr>
      <vt:lpstr>View</vt:lpstr>
      <vt:lpstr>Курсовой проект Информационная система «Магазин звуковых паттернов»</vt:lpstr>
      <vt:lpstr>Цели и задачи</vt:lpstr>
      <vt:lpstr>Предметная область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</vt:lpstr>
      <vt:lpstr>Проектирование пользовательского интерфейса</vt:lpstr>
      <vt:lpstr>Проектирование пользовательского интерфейса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сервис игрового хостинга</dc:title>
  <dc:creator>Yaroslava</dc:creator>
  <cp:lastModifiedBy>Учетная запись Майкрософт</cp:lastModifiedBy>
  <cp:revision>23</cp:revision>
  <dcterms:created xsi:type="dcterms:W3CDTF">2023-06-26T14:23:36Z</dcterms:created>
  <dcterms:modified xsi:type="dcterms:W3CDTF">2023-11-26T16:41:50Z</dcterms:modified>
</cp:coreProperties>
</file>