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70" r:id="rId4"/>
    <p:sldId id="257" r:id="rId5"/>
    <p:sldId id="258" r:id="rId6"/>
    <p:sldId id="273" r:id="rId7"/>
    <p:sldId id="259" r:id="rId8"/>
    <p:sldId id="271" r:id="rId9"/>
    <p:sldId id="260" r:id="rId10"/>
    <p:sldId id="261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2" r:id="rId2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0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9252B-157C-4C3C-A024-7844940AA688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7DDEC-1324-4350-995A-AA7CEDEF9A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769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DDEC-1324-4350-995A-AA7CEDEF9A8C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956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DDEC-1324-4350-995A-AA7CEDEF9A8C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339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DDEC-1324-4350-995A-AA7CEDEF9A8C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243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l-GR" smtClean="0"/>
              <a:t>Στυλ κύριου υπότιτλου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Ορθογώνιο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Ορθογώνιο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Ορθογώνιο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Ορθογώνιο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Ορθογώνιο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11" name="Ορθογώνιο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Ορθογώνιο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Ορθογώνιο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D88856-2DD5-400F-B60A-86A50CF391CA}" type="datetimeFigureOut">
              <a:rPr lang="el-GR" smtClean="0"/>
              <a:t>5/3/2017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40D23A-9ACC-492B-A171-EDD64EC22F8E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err="1" smtClean="0"/>
              <a:t>Lig</a:t>
            </a:r>
            <a:r>
              <a:rPr lang="en-US" sz="5000" b="1" dirty="0" smtClean="0"/>
              <a:t>-</a:t>
            </a:r>
            <a:r>
              <a:rPr lang="en-US" sz="5000" b="1" i="1" dirty="0" smtClean="0"/>
              <a:t>and</a:t>
            </a:r>
            <a:r>
              <a:rPr lang="en-US" sz="5000" b="1" dirty="0" smtClean="0"/>
              <a:t>-base</a:t>
            </a:r>
            <a:endParaRPr lang="el-GR" sz="5000" b="1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971600" y="3573016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l-GR" sz="2400" b="1" dirty="0" smtClean="0"/>
              <a:t>ΜΔΕ ΒΙΟΠΛΗΡΟΦΟΡΙΚΗΣ </a:t>
            </a:r>
          </a:p>
          <a:p>
            <a:pPr algn="r"/>
            <a:r>
              <a:rPr lang="el-GR" sz="2400" b="1" dirty="0" smtClean="0"/>
              <a:t>ΤΡΑΥΛΟΣ ΝΙΚΗΦΟΡΟΣ-ΛΑΦΑΖΑΝΙΔΗ ΦΩΤΕΙΝΗ</a:t>
            </a:r>
          </a:p>
          <a:p>
            <a:endParaRPr lang="el-GR" sz="2400" b="1" dirty="0"/>
          </a:p>
        </p:txBody>
      </p:sp>
    </p:spTree>
    <p:extLst>
      <p:ext uri="{BB962C8B-B14F-4D97-AF65-F5344CB8AC3E}">
        <p14:creationId xmlns:p14="http://schemas.microsoft.com/office/powerpoint/2010/main" val="39247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Προσθήκη στη</a:t>
            </a:r>
            <a:r>
              <a:rPr lang="el-GR" dirty="0"/>
              <a:t> </a:t>
            </a:r>
            <a:r>
              <a:rPr lang="el-GR" dirty="0" smtClean="0"/>
              <a:t>ΒΔ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3960440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0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Πλοήγηση μεταξύ δεδομένων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Μετά την αναζήτηση υποδοχέων, κάνοντας κλικ πάνω στο όνομα ενός , εμφανίζεται μια λίστα των καταγεγραμμένων στη βάση προσδετών του υποδοχέα αυτού μαζί με την σταθερά πρόσδεσης και τη δομή αυτών σε </a:t>
            </a:r>
            <a:r>
              <a:rPr lang="en-US" sz="2800" dirty="0" smtClean="0"/>
              <a:t>SMILE format. </a:t>
            </a:r>
            <a:endParaRPr lang="el-GR" sz="2800" dirty="0" smtClean="0"/>
          </a:p>
          <a:p>
            <a:endParaRPr lang="el-GR" sz="2800" dirty="0"/>
          </a:p>
          <a:p>
            <a:endParaRPr lang="el-GR" sz="2800" dirty="0"/>
          </a:p>
        </p:txBody>
      </p:sp>
      <p:pic>
        <p:nvPicPr>
          <p:cNvPr id="4" name="Picture 2" descr="C:\Users\Faih\OneDrive\WepApp\Χωρίς τίdddddτλ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8881"/>
            <a:ext cx="9144000" cy="14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0" y="4368881"/>
            <a:ext cx="9144000" cy="179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71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 οντοτήτων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775191"/>
            <a:ext cx="735516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l-GR" sz="2800" dirty="0" smtClean="0"/>
              <a:t>Στη συνέχεια φτιάξαμε  2 κλάσεις, αφού τόσες είναι και οι οντότητές μας,</a:t>
            </a:r>
            <a:endParaRPr lang="en-US" sz="2800" dirty="0" smtClean="0"/>
          </a:p>
          <a:p>
            <a:pPr marL="118872" indent="0">
              <a:buNone/>
            </a:pPr>
            <a:r>
              <a:rPr lang="el-GR" sz="2800" dirty="0"/>
              <a:t>ό</a:t>
            </a:r>
            <a:r>
              <a:rPr lang="el-GR" sz="2800" dirty="0" smtClean="0"/>
              <a:t>που για πεδία στην καθεμιά βάλαμε τα </a:t>
            </a:r>
            <a:r>
              <a:rPr lang="en-US" sz="2800" dirty="0" smtClean="0"/>
              <a:t>attributes </a:t>
            </a:r>
            <a:r>
              <a:rPr lang="el-GR" sz="2800" dirty="0" smtClean="0"/>
              <a:t>του αντίστοιχου πίνακα στη βάση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5715048" cy="246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Ορθογώνιο 3"/>
          <p:cNvSpPr/>
          <p:nvPr/>
        </p:nvSpPr>
        <p:spPr>
          <a:xfrm>
            <a:off x="971600" y="4293096"/>
            <a:ext cx="6192688" cy="2469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08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775191"/>
            <a:ext cx="7715200" cy="4625609"/>
          </a:xfrm>
        </p:spPr>
        <p:txBody>
          <a:bodyPr/>
          <a:lstStyle/>
          <a:p>
            <a:r>
              <a:rPr lang="el-GR" sz="2800" dirty="0" smtClean="0"/>
              <a:t>Η κάθε φόρμα πρέπει να στέλνει τα στοιχεία της σε ένα </a:t>
            </a:r>
            <a:r>
              <a:rPr lang="en-US" sz="2800" dirty="0" smtClean="0"/>
              <a:t>servlet</a:t>
            </a:r>
            <a:r>
              <a:rPr lang="el-GR" sz="2800" dirty="0" smtClean="0"/>
              <a:t>, το οποίο θα καλεί  μεθόδους </a:t>
            </a:r>
            <a:r>
              <a:rPr lang="en-US" sz="2800" dirty="0" smtClean="0"/>
              <a:t>DAO </a:t>
            </a:r>
            <a:r>
              <a:rPr lang="el-GR" sz="2800" dirty="0" smtClean="0"/>
              <a:t>από τις αντίστοιχες κλάσεις , καθώς αυτές με την σειρά τους μπορούν να συνδέονται με την βάση</a:t>
            </a:r>
          </a:p>
          <a:p>
            <a:endParaRPr lang="el-GR" dirty="0"/>
          </a:p>
        </p:txBody>
      </p:sp>
      <p:sp>
        <p:nvSpPr>
          <p:cNvPr id="4" name="Βέλος προς τα κάτω 3"/>
          <p:cNvSpPr/>
          <p:nvPr/>
        </p:nvSpPr>
        <p:spPr>
          <a:xfrm>
            <a:off x="3203848" y="4509120"/>
            <a:ext cx="1368152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47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</a:t>
            </a:r>
            <a:r>
              <a:rPr lang="el-GR" dirty="0" smtClean="0"/>
              <a:t>ια φόρμα</a:t>
            </a:r>
            <a:endParaRPr lang="el-GR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6" y="1844824"/>
            <a:ext cx="9046880" cy="42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6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endParaRPr lang="el-G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478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l-G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83216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Σύνδεση με τη βάση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Αφού κατεβάσαμε τον </a:t>
            </a:r>
            <a:r>
              <a:rPr lang="en-US" sz="2800" dirty="0" err="1" smtClean="0"/>
              <a:t>jdbc</a:t>
            </a:r>
            <a:r>
              <a:rPr lang="en-US" sz="2800" dirty="0" smtClean="0"/>
              <a:t> </a:t>
            </a:r>
            <a:r>
              <a:rPr lang="en-US" sz="2800" dirty="0" err="1" smtClean="0"/>
              <a:t>connectorj</a:t>
            </a:r>
            <a:r>
              <a:rPr lang="en-US" sz="2800" dirty="0" smtClean="0"/>
              <a:t> </a:t>
            </a:r>
            <a:r>
              <a:rPr lang="el-GR" sz="2800" dirty="0" smtClean="0"/>
              <a:t>από το </a:t>
            </a:r>
            <a:r>
              <a:rPr lang="en-US" sz="2800" dirty="0" smtClean="0"/>
              <a:t>site </a:t>
            </a:r>
            <a:r>
              <a:rPr lang="el-GR" sz="2800" dirty="0" smtClean="0"/>
              <a:t>της </a:t>
            </a:r>
            <a:r>
              <a:rPr lang="en-US" sz="2800" dirty="0" err="1" smtClean="0"/>
              <a:t>mysql</a:t>
            </a:r>
            <a:r>
              <a:rPr lang="el-GR" sz="2800" dirty="0" smtClean="0"/>
              <a:t> , τον προσθέσαμε στις βιβλιοθήκες του </a:t>
            </a:r>
            <a:r>
              <a:rPr lang="en-US" sz="2800" dirty="0" smtClean="0"/>
              <a:t>java build path </a:t>
            </a:r>
            <a:r>
              <a:rPr lang="el-GR" sz="2800" dirty="0" smtClean="0"/>
              <a:t>και τον βάλαμε και </a:t>
            </a:r>
            <a:r>
              <a:rPr lang="el-GR" sz="2800" dirty="0" err="1" smtClean="0"/>
              <a:t>σ’έναν</a:t>
            </a:r>
            <a:r>
              <a:rPr lang="el-GR" sz="2800" dirty="0" smtClean="0"/>
              <a:t> φάκελο μέσα στο </a:t>
            </a:r>
            <a:r>
              <a:rPr lang="en-US" sz="2800" dirty="0" smtClean="0"/>
              <a:t>web app libraries</a:t>
            </a:r>
            <a:r>
              <a:rPr lang="el-GR" sz="2800" dirty="0" smtClean="0"/>
              <a:t>  για να μπορέσουμε να συνδεθούμε με την βάση. </a:t>
            </a:r>
          </a:p>
          <a:p>
            <a:r>
              <a:rPr lang="el-GR" sz="2800" dirty="0" smtClean="0"/>
              <a:t>Στη συνέχεια φτιάξαμε την μέθοδο που καλώντας την, θα συνδεόμαστε.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6849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Σύνδεση με τη βάση</a:t>
            </a:r>
            <a:endParaRPr lang="el-G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6" y="2164003"/>
            <a:ext cx="7666667" cy="38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Συνοπτικός πίνακας</a:t>
            </a:r>
            <a:endParaRPr lang="el-GR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815840"/>
              </p:ext>
            </p:extLst>
          </p:nvPr>
        </p:nvGraphicFramePr>
        <p:xfrm>
          <a:off x="323528" y="1628800"/>
          <a:ext cx="8373616" cy="502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404"/>
                <a:gridCol w="2093404"/>
                <a:gridCol w="2093404"/>
                <a:gridCol w="2093404"/>
              </a:tblGrid>
              <a:tr h="388935">
                <a:tc>
                  <a:txBody>
                    <a:bodyPr/>
                    <a:lstStyle/>
                    <a:p>
                      <a:r>
                        <a:rPr lang="el-GR" dirty="0" smtClean="0"/>
                        <a:t>ΛΕΙΤΟΥΡΓΙΑ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</a:t>
                      </a:r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ΤΟ </a:t>
                      </a:r>
                      <a:r>
                        <a:rPr lang="en-US" baseline="0" dirty="0" smtClean="0"/>
                        <a:t>JSP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SERVLET(.java)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DAO(.java)</a:t>
                      </a:r>
                      <a:endParaRPr lang="el-GR" dirty="0"/>
                    </a:p>
                  </a:txBody>
                  <a:tcPr/>
                </a:tc>
              </a:tr>
              <a:tr h="671312">
                <a:tc>
                  <a:txBody>
                    <a:bodyPr/>
                    <a:lstStyle/>
                    <a:p>
                      <a:r>
                        <a:rPr lang="el-GR" dirty="0" smtClean="0"/>
                        <a:t>Επιστροφή</a:t>
                      </a:r>
                      <a:r>
                        <a:rPr lang="el-GR" baseline="0" dirty="0" smtClean="0"/>
                        <a:t> όλων των υποδοχέων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add.jsp</a:t>
                      </a:r>
                      <a:r>
                        <a:rPr lang="en-US" dirty="0" smtClean="0"/>
                        <a:t>/</a:t>
                      </a:r>
                      <a:endParaRPr lang="el-G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homepage.jsp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AllReceptorsServlet</a:t>
                      </a:r>
                      <a:endParaRPr lang="en-US" dirty="0" smtClean="0"/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Receptor_DAO</a:t>
                      </a:r>
                      <a:endParaRPr lang="el-GR" dirty="0"/>
                    </a:p>
                  </a:txBody>
                  <a:tcPr/>
                </a:tc>
              </a:tr>
              <a:tr h="671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Επιστροφή</a:t>
                      </a:r>
                      <a:r>
                        <a:rPr lang="el-GR" baseline="0" dirty="0" smtClean="0"/>
                        <a:t> όλων των προσδετών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add.jsp</a:t>
                      </a:r>
                      <a:r>
                        <a:rPr lang="en-US" dirty="0" smtClean="0"/>
                        <a:t>/</a:t>
                      </a:r>
                      <a:endParaRPr lang="el-G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homepage.jsp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MyFirstServlet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AllLigands</a:t>
                      </a:r>
                      <a:endParaRPr lang="el-GR" dirty="0"/>
                    </a:p>
                  </a:txBody>
                  <a:tcPr/>
                </a:tc>
              </a:tr>
              <a:tr h="959018">
                <a:tc>
                  <a:txBody>
                    <a:bodyPr/>
                    <a:lstStyle/>
                    <a:p>
                      <a:r>
                        <a:rPr lang="el-GR" baseline="0" dirty="0" smtClean="0"/>
                        <a:t>προσθήκη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add.jsp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AddServ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Ki_DAO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Receptor_DAO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err="1" smtClean="0"/>
                        <a:t>Ligand_DAO</a:t>
                      </a:r>
                      <a:endParaRPr lang="el-GR" dirty="0"/>
                    </a:p>
                  </a:txBody>
                  <a:tcPr/>
                </a:tc>
              </a:tr>
              <a:tr h="388935">
                <a:tc>
                  <a:txBody>
                    <a:bodyPr/>
                    <a:lstStyle/>
                    <a:p>
                      <a:r>
                        <a:rPr lang="el-GR" dirty="0" smtClean="0"/>
                        <a:t>αναζήτηση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homepage.jsp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SearchDAO</a:t>
                      </a:r>
                      <a:endParaRPr lang="el-GR" dirty="0"/>
                    </a:p>
                  </a:txBody>
                  <a:tcPr/>
                </a:tc>
              </a:tr>
              <a:tr h="388935">
                <a:tc>
                  <a:txBody>
                    <a:bodyPr/>
                    <a:lstStyle/>
                    <a:p>
                      <a:r>
                        <a:rPr lang="en-US" dirty="0" smtClean="0"/>
                        <a:t>Log in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homepage.jsp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adminServlet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388935">
                <a:tc>
                  <a:txBody>
                    <a:bodyPr/>
                    <a:lstStyle/>
                    <a:p>
                      <a:r>
                        <a:rPr lang="el-GR" dirty="0" smtClean="0"/>
                        <a:t>πλοήγηση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ListLigServlet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ListLigServletDAO</a:t>
                      </a:r>
                      <a:endParaRPr lang="el-GR" dirty="0"/>
                    </a:p>
                  </a:txBody>
                  <a:tcPr/>
                </a:tc>
              </a:tr>
              <a:tr h="38893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88935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8893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0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Λίγη βιολογία…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l-GR" sz="3300" dirty="0" smtClean="0"/>
              <a:t>Μικρά μόρια(</a:t>
            </a:r>
            <a:r>
              <a:rPr lang="en-US" sz="3300" dirty="0" smtClean="0"/>
              <a:t>ligands) </a:t>
            </a:r>
            <a:r>
              <a:rPr lang="el-GR" sz="3300" dirty="0" smtClean="0"/>
              <a:t>συχνά επηρεάζουν την βιολογική λειτουργία των πρωτεϊνών</a:t>
            </a:r>
            <a:r>
              <a:rPr lang="en-US" sz="3300" dirty="0" smtClean="0"/>
              <a:t>.</a:t>
            </a:r>
            <a:endParaRPr lang="el-GR" sz="33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3300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el-GR" sz="3300" dirty="0" smtClean="0"/>
              <a:t>Τέτοιες αλληλεπιδράσεις μετρώνται με την σταθερά σύνδεσης Κ</a:t>
            </a:r>
            <a:r>
              <a:rPr lang="en-US" sz="3300" dirty="0" err="1" smtClean="0"/>
              <a:t>i</a:t>
            </a:r>
            <a:r>
              <a:rPr lang="en-US" sz="3300" dirty="0" smtClean="0"/>
              <a:t> </a:t>
            </a:r>
            <a:r>
              <a:rPr lang="el-GR" sz="3300" dirty="0" smtClean="0"/>
              <a:t>και δημιουργούν πολλά ζεύγη υποδοχέων- προσδετών</a:t>
            </a:r>
            <a:r>
              <a:rPr lang="en-US" sz="3300" dirty="0" smtClean="0"/>
              <a:t> </a:t>
            </a:r>
            <a:r>
              <a:rPr lang="el-GR" sz="3300" dirty="0" smtClean="0"/>
              <a:t> (</a:t>
            </a:r>
            <a:r>
              <a:rPr lang="en-US" sz="3300" dirty="0" smtClean="0"/>
              <a:t>receptor-ligand).</a:t>
            </a:r>
            <a:endParaRPr lang="el-GR" sz="3300" dirty="0" smtClean="0"/>
          </a:p>
          <a:p>
            <a:pPr marL="118872" indent="0">
              <a:lnSpc>
                <a:spcPct val="120000"/>
              </a:lnSpc>
              <a:buNone/>
            </a:pPr>
            <a:endParaRPr lang="el-GR" sz="3300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el-GR" sz="3300" dirty="0" smtClean="0"/>
              <a:t>Στο σχεδιασμό φαρμάκων</a:t>
            </a:r>
            <a:r>
              <a:rPr lang="en-US" sz="3300" dirty="0" smtClean="0"/>
              <a:t> </a:t>
            </a:r>
            <a:r>
              <a:rPr lang="el-GR" sz="3300" dirty="0" smtClean="0"/>
              <a:t>αναζητούμε </a:t>
            </a:r>
            <a:r>
              <a:rPr lang="en-US" sz="3300" dirty="0" smtClean="0"/>
              <a:t>ligands </a:t>
            </a:r>
            <a:r>
              <a:rPr lang="el-GR" sz="3300" dirty="0" smtClean="0"/>
              <a:t>που μπορούν να προσδένονται ισχυρά σε πρωτεΐνες-στόχους.</a:t>
            </a:r>
            <a:endParaRPr lang="en-US" sz="3300" dirty="0" smtClean="0"/>
          </a:p>
          <a:p>
            <a:pPr marL="118872" indent="0">
              <a:buNone/>
            </a:pPr>
            <a:endParaRPr lang="el-GR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055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Λίγη βιολογία ακόμα…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Η βάση που φτιάξαμε θέλει να συγκεντρώσει όλη αυτή την πληροφορία σε μια ανοιχτά προσβάσιμη διαδικτυακή πλατφόρμα.</a:t>
            </a:r>
            <a:endParaRPr lang="el-GR" sz="2800" dirty="0"/>
          </a:p>
        </p:txBody>
      </p:sp>
      <p:pic>
        <p:nvPicPr>
          <p:cNvPr id="7170" name="Picture 2" descr="Σχετική εικόν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71880"/>
            <a:ext cx="7463494" cy="358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/>
              <a:t>ΣΧΕΔΙΑΣΗ ΒΑΣΗΣ ΔΕΔΟΜΕΝΩΝ</a:t>
            </a:r>
            <a:endParaRPr lang="el-GR" sz="32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l-GR" sz="2800" dirty="0" smtClean="0"/>
              <a:t>Η βάση πρέπει να περιέχει τις εξής οντότητες σαν πίνακες: </a:t>
            </a:r>
          </a:p>
          <a:p>
            <a:r>
              <a:rPr lang="en-US" sz="2800" dirty="0" smtClean="0"/>
              <a:t>ligand </a:t>
            </a:r>
            <a:endParaRPr lang="el-GR" sz="2800" dirty="0" smtClean="0"/>
          </a:p>
          <a:p>
            <a:r>
              <a:rPr lang="en-US" sz="2800" dirty="0" smtClean="0"/>
              <a:t>receptor </a:t>
            </a:r>
            <a:endParaRPr lang="el-GR" sz="2800" dirty="0" smtClean="0"/>
          </a:p>
          <a:p>
            <a:r>
              <a:rPr lang="el-GR" sz="2800" dirty="0" smtClean="0"/>
              <a:t>πίνακα συσχέτισης των δύο οντοτήτων, </a:t>
            </a:r>
            <a:r>
              <a:rPr lang="en-US" sz="2800" dirty="0" smtClean="0"/>
              <a:t>interaction </a:t>
            </a:r>
            <a:endParaRPr lang="el-GR" sz="2800" dirty="0"/>
          </a:p>
          <a:p>
            <a:pPr marL="118872" indent="0">
              <a:buNone/>
            </a:pPr>
            <a:r>
              <a:rPr lang="el-GR" sz="2800" dirty="0" smtClean="0"/>
              <a:t>     ( σχέση </a:t>
            </a:r>
            <a:r>
              <a:rPr lang="en-US" sz="2800" dirty="0" smtClean="0"/>
              <a:t>N-M</a:t>
            </a:r>
            <a:r>
              <a:rPr lang="el-GR" sz="2800" dirty="0" smtClean="0"/>
              <a:t>)</a:t>
            </a:r>
          </a:p>
          <a:p>
            <a:pPr marL="118872" indent="0">
              <a:buNone/>
            </a:pPr>
            <a:r>
              <a:rPr lang="el-GR" sz="2800" dirty="0" smtClean="0"/>
              <a:t>δημιουργήσαμε </a:t>
            </a:r>
            <a:r>
              <a:rPr lang="en-US" sz="2800" dirty="0" smtClean="0"/>
              <a:t> 2 foreign keys </a:t>
            </a:r>
            <a:r>
              <a:rPr lang="el-GR" sz="2800" dirty="0" smtClean="0"/>
              <a:t>στον </a:t>
            </a:r>
            <a:r>
              <a:rPr lang="en-US" sz="2800" dirty="0" smtClean="0"/>
              <a:t>interaction</a:t>
            </a:r>
            <a:r>
              <a:rPr lang="el-GR" sz="2800" dirty="0" smtClean="0"/>
              <a:t>, με μια επιπλέον στήλη (</a:t>
            </a:r>
            <a:r>
              <a:rPr lang="en-US" sz="2800" dirty="0" smtClean="0"/>
              <a:t>attribute) </a:t>
            </a:r>
            <a:r>
              <a:rPr lang="el-GR" sz="2800" dirty="0" smtClean="0"/>
              <a:t>που περιέχει την </a:t>
            </a:r>
            <a:r>
              <a:rPr lang="en-US" sz="2800" dirty="0" smtClean="0"/>
              <a:t>Ki </a:t>
            </a:r>
            <a:r>
              <a:rPr lang="el-GR" sz="2800" dirty="0" smtClean="0"/>
              <a:t>τους (σταθερά σύνδεσης ) οπότε προέκυψε το εξής ταμπλό δεδομένων:</a:t>
            </a:r>
          </a:p>
          <a:p>
            <a:endParaRPr lang="el-GR" sz="2500" dirty="0"/>
          </a:p>
          <a:p>
            <a:endParaRPr lang="el-GR" sz="2500" dirty="0" smtClean="0"/>
          </a:p>
          <a:p>
            <a:endParaRPr lang="el-GR" sz="2500" dirty="0" smtClean="0"/>
          </a:p>
          <a:p>
            <a:endParaRPr lang="el-GR" sz="2500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32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1" y="1774825"/>
            <a:ext cx="6971817" cy="4625975"/>
          </a:xfrm>
        </p:spPr>
      </p:pic>
    </p:spTree>
    <p:extLst>
      <p:ext uri="{BB962C8B-B14F-4D97-AF65-F5344CB8AC3E}">
        <p14:creationId xmlns:p14="http://schemas.microsoft.com/office/powerpoint/2010/main" val="31709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l-GR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" y="1916832"/>
            <a:ext cx="9080363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79512" y="1700808"/>
            <a:ext cx="396044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l-GR" sz="2800" dirty="0"/>
              <a:t>Η</a:t>
            </a:r>
            <a:r>
              <a:rPr lang="el-GR" sz="2800" dirty="0" smtClean="0"/>
              <a:t> ιστοσελίδα έχει στοιχεία </a:t>
            </a:r>
            <a:r>
              <a:rPr lang="en-US" sz="2800" dirty="0" smtClean="0"/>
              <a:t>HTML</a:t>
            </a:r>
            <a:r>
              <a:rPr lang="el-GR" sz="2800" dirty="0" smtClean="0"/>
              <a:t>, και πολλές φόρμες, με τις οποίες ο χρήστης μπορεί να κάνει:</a:t>
            </a:r>
          </a:p>
          <a:p>
            <a:r>
              <a:rPr lang="el-GR" sz="2800" dirty="0" smtClean="0"/>
              <a:t>αναζήτηση</a:t>
            </a:r>
            <a:r>
              <a:rPr lang="en-US" sz="2800" dirty="0" smtClean="0"/>
              <a:t> </a:t>
            </a:r>
            <a:r>
              <a:rPr lang="el-GR" sz="2800" dirty="0" smtClean="0"/>
              <a:t>των </a:t>
            </a:r>
            <a:r>
              <a:rPr lang="en-US" sz="2800" dirty="0" smtClean="0"/>
              <a:t>receptor </a:t>
            </a:r>
            <a:r>
              <a:rPr lang="el-GR" sz="2800" dirty="0" smtClean="0"/>
              <a:t> από ελεύθερο κείμενο</a:t>
            </a:r>
            <a:endParaRPr lang="el-GR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97" y="1772816"/>
            <a:ext cx="4497288" cy="404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4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699792" y="1775191"/>
            <a:ext cx="5987008" cy="4625609"/>
          </a:xfrm>
        </p:spPr>
        <p:txBody>
          <a:bodyPr/>
          <a:lstStyle/>
          <a:p>
            <a:pPr marL="118872" indent="0">
              <a:buNone/>
            </a:pPr>
            <a:endParaRPr lang="el-GR" dirty="0" smtClean="0"/>
          </a:p>
          <a:p>
            <a:pPr marL="118872" indent="0">
              <a:buNone/>
            </a:pPr>
            <a:endParaRPr lang="el-GR" dirty="0"/>
          </a:p>
          <a:p>
            <a:pPr marL="118872" indent="0">
              <a:buNone/>
            </a:pPr>
            <a:r>
              <a:rPr lang="el-GR" sz="2800" dirty="0" smtClean="0"/>
              <a:t>Ο χρήστης μπορεί να αναζητήσει έναν </a:t>
            </a:r>
            <a:r>
              <a:rPr lang="en-US" sz="2800" dirty="0" smtClean="0"/>
              <a:t>receptor  </a:t>
            </a:r>
            <a:r>
              <a:rPr lang="el-GR" sz="2800" dirty="0" smtClean="0"/>
              <a:t>είτε με </a:t>
            </a:r>
            <a:r>
              <a:rPr lang="el-GR" sz="2800" b="1" dirty="0" smtClean="0"/>
              <a:t>ολόκληρο</a:t>
            </a:r>
            <a:r>
              <a:rPr lang="el-GR" sz="2800" dirty="0" smtClean="0"/>
              <a:t> το όνομά του είτε με το </a:t>
            </a:r>
            <a:r>
              <a:rPr lang="el-GR" sz="2800" b="1" dirty="0" smtClean="0"/>
              <a:t>όνομα του γονιδίου </a:t>
            </a:r>
            <a:r>
              <a:rPr lang="el-GR" sz="2800" dirty="0" smtClean="0"/>
              <a:t>που τον κωδικοποιεί.</a:t>
            </a:r>
            <a:endParaRPr lang="el-GR" sz="2800" dirty="0"/>
          </a:p>
        </p:txBody>
      </p:sp>
      <p:sp>
        <p:nvSpPr>
          <p:cNvPr id="5" name="Δεξιό βέλος 4"/>
          <p:cNvSpPr/>
          <p:nvPr/>
        </p:nvSpPr>
        <p:spPr>
          <a:xfrm>
            <a:off x="467544" y="2996952"/>
            <a:ext cx="201622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Έλλειψη 5"/>
          <p:cNvSpPr/>
          <p:nvPr/>
        </p:nvSpPr>
        <p:spPr>
          <a:xfrm>
            <a:off x="2510674" y="1844824"/>
            <a:ext cx="6480720" cy="3672408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44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Θέση περιεχομένου 8"/>
          <p:cNvSpPr>
            <a:spLocks noGrp="1"/>
          </p:cNvSpPr>
          <p:nvPr>
            <p:ph idx="1"/>
          </p:nvPr>
        </p:nvSpPr>
        <p:spPr>
          <a:xfrm>
            <a:off x="457200" y="1775191"/>
            <a:ext cx="4402832" cy="4625609"/>
          </a:xfrm>
        </p:spPr>
        <p:txBody>
          <a:bodyPr/>
          <a:lstStyle/>
          <a:p>
            <a:pPr algn="ctr"/>
            <a:r>
              <a:rPr lang="el-GR" sz="2800" dirty="0" smtClean="0"/>
              <a:t>να </a:t>
            </a:r>
            <a:r>
              <a:rPr lang="el-GR" sz="2800" dirty="0"/>
              <a:t>δει όλους τους </a:t>
            </a:r>
            <a:r>
              <a:rPr lang="en-US" sz="2800" dirty="0"/>
              <a:t>receptors </a:t>
            </a:r>
            <a:endParaRPr lang="el-GR" sz="2800" dirty="0" smtClean="0"/>
          </a:p>
          <a:p>
            <a:pPr marL="118872" indent="0" algn="ctr">
              <a:buNone/>
            </a:pPr>
            <a:r>
              <a:rPr lang="el-GR" sz="2800" dirty="0" smtClean="0"/>
              <a:t>και </a:t>
            </a:r>
            <a:r>
              <a:rPr lang="el-GR" sz="2800" dirty="0"/>
              <a:t>τα </a:t>
            </a:r>
            <a:r>
              <a:rPr lang="en-US" sz="2800" dirty="0" smtClean="0"/>
              <a:t>ligands</a:t>
            </a:r>
            <a:endParaRPr lang="el-GR" sz="2800" dirty="0"/>
          </a:p>
          <a:p>
            <a:pPr algn="ctr"/>
            <a:r>
              <a:rPr lang="el-GR" sz="2800" dirty="0"/>
              <a:t>ν</a:t>
            </a:r>
            <a:r>
              <a:rPr lang="el-GR" sz="2800" dirty="0" smtClean="0"/>
              <a:t>α κάνει </a:t>
            </a:r>
            <a:r>
              <a:rPr lang="en-US" sz="2800" dirty="0" smtClean="0"/>
              <a:t>log in </a:t>
            </a:r>
            <a:r>
              <a:rPr lang="el-GR" sz="2800" dirty="0" smtClean="0"/>
              <a:t>σαν </a:t>
            </a:r>
            <a:endParaRPr lang="en-US" sz="2800" dirty="0" smtClean="0"/>
          </a:p>
          <a:p>
            <a:pPr marL="118872" indent="0" algn="ctr">
              <a:buNone/>
            </a:pPr>
            <a:r>
              <a:rPr lang="en-US" sz="2800" dirty="0" smtClean="0"/>
              <a:t>    administrator</a:t>
            </a:r>
            <a:r>
              <a:rPr lang="el-GR" sz="2800" dirty="0" smtClean="0"/>
              <a:t> </a:t>
            </a:r>
            <a:r>
              <a:rPr lang="en-US" sz="2800" dirty="0" smtClean="0"/>
              <a:t> </a:t>
            </a:r>
            <a:r>
              <a:rPr lang="el-GR" sz="2800" dirty="0" smtClean="0"/>
              <a:t>για να </a:t>
            </a:r>
          </a:p>
          <a:p>
            <a:pPr marL="118872" indent="0" algn="ctr">
              <a:buNone/>
            </a:pPr>
            <a:r>
              <a:rPr lang="el-GR" sz="2800" dirty="0" smtClean="0"/>
              <a:t>    τροποποιήσει την βάση δεδομένων</a:t>
            </a:r>
            <a:endParaRPr lang="en-US" sz="2800" dirty="0"/>
          </a:p>
          <a:p>
            <a:endParaRPr lang="el-G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85452"/>
            <a:ext cx="288032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Τίτλος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JSP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58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Λειτουργική μονάδα">
  <a:themeElements>
    <a:clrScheme name="Λειτουργική μονάδα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Λειτουργική μονάδα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Λειτουργική μονάδ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426</TotalTime>
  <Words>432</Words>
  <Application>Microsoft Office PowerPoint</Application>
  <PresentationFormat>Προβολή στην οθόνη (4:3)</PresentationFormat>
  <Paragraphs>86</Paragraphs>
  <Slides>19</Slides>
  <Notes>3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0" baseType="lpstr">
      <vt:lpstr>Λειτουργική μονάδα</vt:lpstr>
      <vt:lpstr>Lig-and-base</vt:lpstr>
      <vt:lpstr>Λίγη βιολογία…</vt:lpstr>
      <vt:lpstr>Λίγη βιολογία ακόμα…</vt:lpstr>
      <vt:lpstr>ΣΧΕΔΙΑΣΗ ΒΑΣΗΣ ΔΕΔΟΜΕΝΩΝ</vt:lpstr>
      <vt:lpstr>Data tables</vt:lpstr>
      <vt:lpstr>homepage</vt:lpstr>
      <vt:lpstr>JSP</vt:lpstr>
      <vt:lpstr>JSP</vt:lpstr>
      <vt:lpstr>JSP</vt:lpstr>
      <vt:lpstr>Προσθήκη στη ΒΔ</vt:lpstr>
      <vt:lpstr>Πλοήγηση μεταξύ δεδομένων</vt:lpstr>
      <vt:lpstr>κλάσεις οντοτήτων</vt:lpstr>
      <vt:lpstr>Servlet</vt:lpstr>
      <vt:lpstr>μια φόρμα</vt:lpstr>
      <vt:lpstr>Servlet </vt:lpstr>
      <vt:lpstr>Servlet</vt:lpstr>
      <vt:lpstr>Σύνδεση με τη βάση</vt:lpstr>
      <vt:lpstr>Σύνδεση με τη βάση</vt:lpstr>
      <vt:lpstr>Συνοπτικός πίνακας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Lig-and-base</dc:title>
  <dc:creator>Faih</dc:creator>
  <cp:lastModifiedBy>Faih</cp:lastModifiedBy>
  <cp:revision>64</cp:revision>
  <dcterms:created xsi:type="dcterms:W3CDTF">2017-03-05T19:00:17Z</dcterms:created>
  <dcterms:modified xsi:type="dcterms:W3CDTF">2017-03-06T02:06:58Z</dcterms:modified>
</cp:coreProperties>
</file>